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8"/>
  </p:notesMasterIdLst>
  <p:handoutMasterIdLst>
    <p:handoutMasterId r:id="rId209"/>
  </p:handoutMasterIdLst>
  <p:sldIdLst>
    <p:sldId id="256" r:id="rId2"/>
    <p:sldId id="260" r:id="rId3"/>
    <p:sldId id="273" r:id="rId4"/>
    <p:sldId id="274" r:id="rId5"/>
    <p:sldId id="275" r:id="rId6"/>
    <p:sldId id="279" r:id="rId7"/>
    <p:sldId id="258" r:id="rId8"/>
    <p:sldId id="271" r:id="rId9"/>
    <p:sldId id="272" r:id="rId10"/>
    <p:sldId id="276" r:id="rId11"/>
    <p:sldId id="277" r:id="rId12"/>
    <p:sldId id="278" r:id="rId13"/>
    <p:sldId id="481" r:id="rId14"/>
    <p:sldId id="259" r:id="rId15"/>
    <p:sldId id="282" r:id="rId16"/>
    <p:sldId id="310" r:id="rId17"/>
    <p:sldId id="283" r:id="rId18"/>
    <p:sldId id="311" r:id="rId19"/>
    <p:sldId id="285" r:id="rId20"/>
    <p:sldId id="312" r:id="rId21"/>
    <p:sldId id="286" r:id="rId22"/>
    <p:sldId id="313" r:id="rId23"/>
    <p:sldId id="287" r:id="rId24"/>
    <p:sldId id="314" r:id="rId25"/>
    <p:sldId id="288" r:id="rId26"/>
    <p:sldId id="315" r:id="rId27"/>
    <p:sldId id="289" r:id="rId28"/>
    <p:sldId id="316" r:id="rId29"/>
    <p:sldId id="290" r:id="rId30"/>
    <p:sldId id="317" r:id="rId31"/>
    <p:sldId id="291" r:id="rId32"/>
    <p:sldId id="318" r:id="rId33"/>
    <p:sldId id="292" r:id="rId34"/>
    <p:sldId id="319" r:id="rId35"/>
    <p:sldId id="320" r:id="rId36"/>
    <p:sldId id="293" r:id="rId37"/>
    <p:sldId id="321" r:id="rId38"/>
    <p:sldId id="294" r:id="rId39"/>
    <p:sldId id="322" r:id="rId40"/>
    <p:sldId id="295" r:id="rId41"/>
    <p:sldId id="323" r:id="rId42"/>
    <p:sldId id="297" r:id="rId43"/>
    <p:sldId id="298" r:id="rId44"/>
    <p:sldId id="296" r:id="rId45"/>
    <p:sldId id="299" r:id="rId46"/>
    <p:sldId id="324" r:id="rId47"/>
    <p:sldId id="300" r:id="rId48"/>
    <p:sldId id="325" r:id="rId49"/>
    <p:sldId id="301" r:id="rId50"/>
    <p:sldId id="326" r:id="rId51"/>
    <p:sldId id="305" r:id="rId52"/>
    <p:sldId id="327" r:id="rId53"/>
    <p:sldId id="306" r:id="rId54"/>
    <p:sldId id="328" r:id="rId55"/>
    <p:sldId id="302" r:id="rId56"/>
    <p:sldId id="303" r:id="rId57"/>
    <p:sldId id="304" r:id="rId58"/>
    <p:sldId id="307" r:id="rId59"/>
    <p:sldId id="329" r:id="rId60"/>
    <p:sldId id="308" r:id="rId61"/>
    <p:sldId id="309" r:id="rId62"/>
    <p:sldId id="482" r:id="rId63"/>
    <p:sldId id="333" r:id="rId64"/>
    <p:sldId id="330" r:id="rId65"/>
    <p:sldId id="332" r:id="rId66"/>
    <p:sldId id="343" r:id="rId67"/>
    <p:sldId id="334" r:id="rId68"/>
    <p:sldId id="335" r:id="rId69"/>
    <p:sldId id="344" r:id="rId70"/>
    <p:sldId id="336" r:id="rId71"/>
    <p:sldId id="346" r:id="rId72"/>
    <p:sldId id="337" r:id="rId73"/>
    <p:sldId id="347" r:id="rId74"/>
    <p:sldId id="338" r:id="rId75"/>
    <p:sldId id="339" r:id="rId76"/>
    <p:sldId id="348" r:id="rId77"/>
    <p:sldId id="340" r:id="rId78"/>
    <p:sldId id="349" r:id="rId79"/>
    <p:sldId id="341" r:id="rId80"/>
    <p:sldId id="342" r:id="rId81"/>
    <p:sldId id="350" r:id="rId82"/>
    <p:sldId id="351" r:id="rId83"/>
    <p:sldId id="352" r:id="rId84"/>
    <p:sldId id="353" r:id="rId85"/>
    <p:sldId id="354" r:id="rId86"/>
    <p:sldId id="355" r:id="rId87"/>
    <p:sldId id="356" r:id="rId88"/>
    <p:sldId id="357" r:id="rId89"/>
    <p:sldId id="358" r:id="rId90"/>
    <p:sldId id="359" r:id="rId91"/>
    <p:sldId id="360" r:id="rId92"/>
    <p:sldId id="361" r:id="rId93"/>
    <p:sldId id="362" r:id="rId94"/>
    <p:sldId id="363" r:id="rId95"/>
    <p:sldId id="364" r:id="rId96"/>
    <p:sldId id="365" r:id="rId97"/>
    <p:sldId id="366" r:id="rId98"/>
    <p:sldId id="367" r:id="rId99"/>
    <p:sldId id="368" r:id="rId100"/>
    <p:sldId id="369" r:id="rId101"/>
    <p:sldId id="370" r:id="rId102"/>
    <p:sldId id="371" r:id="rId103"/>
    <p:sldId id="372" r:id="rId104"/>
    <p:sldId id="373" r:id="rId105"/>
    <p:sldId id="374" r:id="rId106"/>
    <p:sldId id="375" r:id="rId107"/>
    <p:sldId id="376" r:id="rId108"/>
    <p:sldId id="377" r:id="rId109"/>
    <p:sldId id="378" r:id="rId110"/>
    <p:sldId id="379" r:id="rId111"/>
    <p:sldId id="380" r:id="rId112"/>
    <p:sldId id="381" r:id="rId113"/>
    <p:sldId id="382" r:id="rId114"/>
    <p:sldId id="383" r:id="rId115"/>
    <p:sldId id="384" r:id="rId116"/>
    <p:sldId id="485" r:id="rId117"/>
    <p:sldId id="386" r:id="rId118"/>
    <p:sldId id="387" r:id="rId119"/>
    <p:sldId id="388" r:id="rId120"/>
    <p:sldId id="389" r:id="rId121"/>
    <p:sldId id="390" r:id="rId122"/>
    <p:sldId id="391" r:id="rId123"/>
    <p:sldId id="392" r:id="rId124"/>
    <p:sldId id="393" r:id="rId125"/>
    <p:sldId id="394" r:id="rId126"/>
    <p:sldId id="395" r:id="rId127"/>
    <p:sldId id="396" r:id="rId128"/>
    <p:sldId id="397" r:id="rId129"/>
    <p:sldId id="398" r:id="rId130"/>
    <p:sldId id="399" r:id="rId131"/>
    <p:sldId id="400" r:id="rId132"/>
    <p:sldId id="401" r:id="rId133"/>
    <p:sldId id="402" r:id="rId134"/>
    <p:sldId id="403" r:id="rId135"/>
    <p:sldId id="404" r:id="rId136"/>
    <p:sldId id="405" r:id="rId137"/>
    <p:sldId id="406" r:id="rId138"/>
    <p:sldId id="407" r:id="rId139"/>
    <p:sldId id="408" r:id="rId140"/>
    <p:sldId id="409" r:id="rId141"/>
    <p:sldId id="410" r:id="rId142"/>
    <p:sldId id="411" r:id="rId143"/>
    <p:sldId id="412" r:id="rId144"/>
    <p:sldId id="413" r:id="rId145"/>
    <p:sldId id="414" r:id="rId146"/>
    <p:sldId id="415" r:id="rId147"/>
    <p:sldId id="416" r:id="rId148"/>
    <p:sldId id="417" r:id="rId149"/>
    <p:sldId id="418" r:id="rId150"/>
    <p:sldId id="419" r:id="rId151"/>
    <p:sldId id="420" r:id="rId152"/>
    <p:sldId id="421" r:id="rId153"/>
    <p:sldId id="422" r:id="rId154"/>
    <p:sldId id="423" r:id="rId155"/>
    <p:sldId id="424" r:id="rId156"/>
    <p:sldId id="425" r:id="rId157"/>
    <p:sldId id="426" r:id="rId158"/>
    <p:sldId id="427" r:id="rId159"/>
    <p:sldId id="428" r:id="rId160"/>
    <p:sldId id="429" r:id="rId161"/>
    <p:sldId id="430" r:id="rId162"/>
    <p:sldId id="431" r:id="rId163"/>
    <p:sldId id="432" r:id="rId164"/>
    <p:sldId id="433" r:id="rId165"/>
    <p:sldId id="434" r:id="rId166"/>
    <p:sldId id="435" r:id="rId167"/>
    <p:sldId id="436" r:id="rId168"/>
    <p:sldId id="437" r:id="rId169"/>
    <p:sldId id="438" r:id="rId170"/>
    <p:sldId id="440" r:id="rId171"/>
    <p:sldId id="441" r:id="rId172"/>
    <p:sldId id="442" r:id="rId173"/>
    <p:sldId id="443" r:id="rId174"/>
    <p:sldId id="444" r:id="rId175"/>
    <p:sldId id="445" r:id="rId176"/>
    <p:sldId id="446" r:id="rId177"/>
    <p:sldId id="447" r:id="rId178"/>
    <p:sldId id="448" r:id="rId179"/>
    <p:sldId id="449" r:id="rId180"/>
    <p:sldId id="450" r:id="rId181"/>
    <p:sldId id="451" r:id="rId182"/>
    <p:sldId id="45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5" r:id="rId196"/>
    <p:sldId id="466" r:id="rId197"/>
    <p:sldId id="467" r:id="rId198"/>
    <p:sldId id="468" r:id="rId199"/>
    <p:sldId id="469" r:id="rId200"/>
    <p:sldId id="470" r:id="rId201"/>
    <p:sldId id="471" r:id="rId202"/>
    <p:sldId id="472" r:id="rId203"/>
    <p:sldId id="473" r:id="rId204"/>
    <p:sldId id="478" r:id="rId205"/>
    <p:sldId id="479" r:id="rId206"/>
    <p:sldId id="480" r:id="rId20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71" autoAdjust="0"/>
    <p:restoredTop sz="94434" autoAdjust="0"/>
  </p:normalViewPr>
  <p:slideViewPr>
    <p:cSldViewPr snapToGrid="0" showGuides="1">
      <p:cViewPr varScale="1">
        <p:scale>
          <a:sx n="130" d="100"/>
          <a:sy n="130" d="100"/>
        </p:scale>
        <p:origin x="192" y="91"/>
      </p:cViewPr>
      <p:guideLst/>
    </p:cSldViewPr>
  </p:slideViewPr>
  <p:notesTextViewPr>
    <p:cViewPr>
      <p:scale>
        <a:sx n="1" d="1"/>
        <a:sy n="1" d="1"/>
      </p:scale>
      <p:origin x="0" y="0"/>
    </p:cViewPr>
  </p:notesTextViewPr>
  <p:notesViewPr>
    <p:cSldViewPr snapToGrid="0" showGuides="1">
      <p:cViewPr varScale="1">
        <p:scale>
          <a:sx n="54" d="100"/>
          <a:sy n="54" d="100"/>
        </p:scale>
        <p:origin x="2820" y="7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theme" Target="theme/theme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handoutMaster" Target="handoutMasters/handoutMaster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B9D668-99ED-49CF-831F-A840C6D76BAE}" type="datetimeFigureOut">
              <a:rPr lang="en-US" smtClean="0"/>
              <a:t>11/20/2021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292529-66D3-43A7-9086-539AA4A35910}" type="slidenum">
              <a:rPr lang="en-US" smtClean="0"/>
              <a:t>‹#›</a:t>
            </a:fld>
            <a:endParaRPr lang="en-US"/>
          </a:p>
        </p:txBody>
      </p:sp>
    </p:spTree>
    <p:extLst>
      <p:ext uri="{BB962C8B-B14F-4D97-AF65-F5344CB8AC3E}">
        <p14:creationId xmlns:p14="http://schemas.microsoft.com/office/powerpoint/2010/main" val="29567629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4A736-C162-4D71-AF44-405F76366576}" type="datetimeFigureOut">
              <a:rPr lang="en-US" smtClean="0"/>
              <a:t>11/20/2021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297AD8-F30C-4F9C-820E-149D077B2CA4}" type="slidenum">
              <a:rPr lang="en-US" smtClean="0"/>
              <a:t>‹#›</a:t>
            </a:fld>
            <a:endParaRPr lang="en-US"/>
          </a:p>
        </p:txBody>
      </p:sp>
    </p:spTree>
    <p:extLst>
      <p:ext uri="{BB962C8B-B14F-4D97-AF65-F5344CB8AC3E}">
        <p14:creationId xmlns:p14="http://schemas.microsoft.com/office/powerpoint/2010/main" val="267202509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3.jpe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3.jpe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3.jpe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3.jpe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Course Title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3071192"/>
            <a:ext cx="7010400" cy="857250"/>
          </a:xfrm>
          <a:prstGeom prst="rect">
            <a:avLst/>
          </a:prstGeom>
        </p:spPr>
        <p:txBody>
          <a:bodyPr>
            <a:noAutofit/>
          </a:bodyPr>
          <a:lstStyle>
            <a:lvl1pPr algn="ctr">
              <a:defRPr sz="2100">
                <a:latin typeface="Castellar" panose="020A0402060406010301" pitchFamily="18" charset="0"/>
              </a:defRPr>
            </a:lvl1pPr>
          </a:lstStyle>
          <a:p>
            <a:r>
              <a:rPr lang="en-US"/>
              <a:t>Click to edit Master title style</a:t>
            </a:r>
            <a:endParaRPr lang="en-US" dirty="0"/>
          </a:p>
        </p:txBody>
      </p:sp>
      <p:pic>
        <p:nvPicPr>
          <p:cNvPr id="3"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9526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w it works">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a:t>Click to edit Master title style</a:t>
            </a:r>
          </a:p>
        </p:txBody>
      </p:sp>
      <p:graphicFrame>
        <p:nvGraphicFramePr>
          <p:cNvPr id="5" name="Table 4"/>
          <p:cNvGraphicFramePr>
            <a:graphicFrameLocks noGrp="1"/>
          </p:cNvGraphicFramePr>
          <p:nvPr userDrawn="1"/>
        </p:nvGraphicFramePr>
        <p:xfrm>
          <a:off x="456714" y="574982"/>
          <a:ext cx="6059016" cy="4457700"/>
        </p:xfrm>
        <a:graphic>
          <a:graphicData uri="http://schemas.openxmlformats.org/drawingml/2006/table">
            <a:tbl>
              <a:tblPr firstRow="1" bandRow="1"/>
              <a:tblGrid>
                <a:gridCol w="1066800">
                  <a:extLst>
                    <a:ext uri="{9D8B030D-6E8A-4147-A177-3AD203B41FA5}">
                      <a16:colId xmlns:a16="http://schemas.microsoft.com/office/drawing/2014/main" val="20000"/>
                    </a:ext>
                  </a:extLst>
                </a:gridCol>
                <a:gridCol w="4992216">
                  <a:extLst>
                    <a:ext uri="{9D8B030D-6E8A-4147-A177-3AD203B41FA5}">
                      <a16:colId xmlns:a16="http://schemas.microsoft.com/office/drawing/2014/main" val="20001"/>
                    </a:ext>
                  </a:extLst>
                </a:gridCol>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6" name="Group 5"/>
          <p:cNvGrpSpPr/>
          <p:nvPr userDrawn="1"/>
        </p:nvGrpSpPr>
        <p:grpSpPr>
          <a:xfrm>
            <a:off x="533400" y="742950"/>
            <a:ext cx="965632" cy="4114800"/>
            <a:chOff x="533400" y="895350"/>
            <a:chExt cx="965632" cy="4114800"/>
          </a:xfrm>
        </p:grpSpPr>
        <p:pic>
          <p:nvPicPr>
            <p:cNvPr id="7" name="Picture 6"/>
            <p:cNvPicPr>
              <a:picLocks noChangeAspect="1"/>
            </p:cNvPicPr>
            <p:nvPr/>
          </p:nvPicPr>
          <p:blipFill>
            <a:blip r:embed="rId2"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8" name="Group 7"/>
            <p:cNvGrpSpPr/>
            <p:nvPr/>
          </p:nvGrpSpPr>
          <p:grpSpPr>
            <a:xfrm>
              <a:off x="762000" y="2296350"/>
              <a:ext cx="720000" cy="504000"/>
              <a:chOff x="5659045" y="1210738"/>
              <a:chExt cx="2153043" cy="1368288"/>
            </a:xfrm>
          </p:grpSpPr>
          <p:pic>
            <p:nvPicPr>
              <p:cNvPr id="13" name="Picture 12"/>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4" name="Picture 13"/>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9" name="Picture 2" descr="http://www.thewellatlentrise.org/img/quiz.png"/>
            <p:cNvPicPr>
              <a:picLocks noChangeAspect="1" noChangeArrowheads="1"/>
            </p:cNvPicPr>
            <p:nvPr/>
          </p:nvPicPr>
          <p:blipFill>
            <a:blip r:embed="rId5"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1" name="Picture 10"/>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2" name="Picture 11"/>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pic>
        <p:nvPicPr>
          <p:cNvPr id="15" name="Picture 7" descr="edureka logol.jpg"/>
          <p:cNvPicPr>
            <a:picLocks noChangeAspect="1"/>
          </p:cNvPicPr>
          <p:nvPr userDrawn="1"/>
        </p:nvPicPr>
        <p:blipFill>
          <a:blip r:embed="rId9"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730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ow it works">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a:t>Click to edit Master title style</a:t>
            </a:r>
          </a:p>
        </p:txBody>
      </p:sp>
      <p:graphicFrame>
        <p:nvGraphicFramePr>
          <p:cNvPr id="5" name="Table 4"/>
          <p:cNvGraphicFramePr>
            <a:graphicFrameLocks noGrp="1"/>
          </p:cNvGraphicFramePr>
          <p:nvPr userDrawn="1"/>
        </p:nvGraphicFramePr>
        <p:xfrm>
          <a:off x="456714" y="574982"/>
          <a:ext cx="6059016" cy="4457700"/>
        </p:xfrm>
        <a:graphic>
          <a:graphicData uri="http://schemas.openxmlformats.org/drawingml/2006/table">
            <a:tbl>
              <a:tblPr firstRow="1" bandRow="1"/>
              <a:tblGrid>
                <a:gridCol w="1066800">
                  <a:extLst>
                    <a:ext uri="{9D8B030D-6E8A-4147-A177-3AD203B41FA5}">
                      <a16:colId xmlns:a16="http://schemas.microsoft.com/office/drawing/2014/main" val="20000"/>
                    </a:ext>
                  </a:extLst>
                </a:gridCol>
                <a:gridCol w="4992216">
                  <a:extLst>
                    <a:ext uri="{9D8B030D-6E8A-4147-A177-3AD203B41FA5}">
                      <a16:colId xmlns:a16="http://schemas.microsoft.com/office/drawing/2014/main" val="20001"/>
                    </a:ext>
                  </a:extLst>
                </a:gridCol>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6" name="Group 5"/>
          <p:cNvGrpSpPr/>
          <p:nvPr userDrawn="1"/>
        </p:nvGrpSpPr>
        <p:grpSpPr>
          <a:xfrm>
            <a:off x="533400" y="742950"/>
            <a:ext cx="965632" cy="4114800"/>
            <a:chOff x="533400" y="895350"/>
            <a:chExt cx="965632" cy="4114800"/>
          </a:xfrm>
        </p:grpSpPr>
        <p:pic>
          <p:nvPicPr>
            <p:cNvPr id="7" name="Picture 6"/>
            <p:cNvPicPr>
              <a:picLocks noChangeAspect="1"/>
            </p:cNvPicPr>
            <p:nvPr/>
          </p:nvPicPr>
          <p:blipFill>
            <a:blip r:embed="rId2"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8" name="Group 7"/>
            <p:cNvGrpSpPr/>
            <p:nvPr/>
          </p:nvGrpSpPr>
          <p:grpSpPr>
            <a:xfrm>
              <a:off x="762000" y="2296350"/>
              <a:ext cx="720000" cy="504000"/>
              <a:chOff x="5659045" y="1210738"/>
              <a:chExt cx="2153043" cy="1368288"/>
            </a:xfrm>
          </p:grpSpPr>
          <p:pic>
            <p:nvPicPr>
              <p:cNvPr id="13" name="Picture 12"/>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4" name="Picture 13"/>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9" name="Picture 2" descr="http://www.thewellatlentrise.org/img/quiz.png"/>
            <p:cNvPicPr>
              <a:picLocks noChangeAspect="1" noChangeArrowheads="1"/>
            </p:cNvPicPr>
            <p:nvPr/>
          </p:nvPicPr>
          <p:blipFill>
            <a:blip r:embed="rId5"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1" name="Picture 10"/>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2" name="Picture 11"/>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pic>
        <p:nvPicPr>
          <p:cNvPr id="15" name="Picture 7" descr="edureka logol.jpg"/>
          <p:cNvPicPr>
            <a:picLocks noChangeAspect="1"/>
          </p:cNvPicPr>
          <p:nvPr userDrawn="1"/>
        </p:nvPicPr>
        <p:blipFill>
          <a:blip r:embed="rId9"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7306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ow it works">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a:t>Click to edit Master title style</a:t>
            </a:r>
          </a:p>
        </p:txBody>
      </p:sp>
      <p:graphicFrame>
        <p:nvGraphicFramePr>
          <p:cNvPr id="5" name="Table 4"/>
          <p:cNvGraphicFramePr>
            <a:graphicFrameLocks noGrp="1"/>
          </p:cNvGraphicFramePr>
          <p:nvPr userDrawn="1"/>
        </p:nvGraphicFramePr>
        <p:xfrm>
          <a:off x="456714" y="574982"/>
          <a:ext cx="6059016" cy="4457700"/>
        </p:xfrm>
        <a:graphic>
          <a:graphicData uri="http://schemas.openxmlformats.org/drawingml/2006/table">
            <a:tbl>
              <a:tblPr firstRow="1" bandRow="1"/>
              <a:tblGrid>
                <a:gridCol w="1066800">
                  <a:extLst>
                    <a:ext uri="{9D8B030D-6E8A-4147-A177-3AD203B41FA5}">
                      <a16:colId xmlns:a16="http://schemas.microsoft.com/office/drawing/2014/main" val="20000"/>
                    </a:ext>
                  </a:extLst>
                </a:gridCol>
                <a:gridCol w="4992216">
                  <a:extLst>
                    <a:ext uri="{9D8B030D-6E8A-4147-A177-3AD203B41FA5}">
                      <a16:colId xmlns:a16="http://schemas.microsoft.com/office/drawing/2014/main" val="20001"/>
                    </a:ext>
                  </a:extLst>
                </a:gridCol>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6" name="Group 5"/>
          <p:cNvGrpSpPr/>
          <p:nvPr userDrawn="1"/>
        </p:nvGrpSpPr>
        <p:grpSpPr>
          <a:xfrm>
            <a:off x="533400" y="742950"/>
            <a:ext cx="965632" cy="4114800"/>
            <a:chOff x="533400" y="895350"/>
            <a:chExt cx="965632" cy="4114800"/>
          </a:xfrm>
        </p:grpSpPr>
        <p:pic>
          <p:nvPicPr>
            <p:cNvPr id="7" name="Picture 6"/>
            <p:cNvPicPr>
              <a:picLocks noChangeAspect="1"/>
            </p:cNvPicPr>
            <p:nvPr/>
          </p:nvPicPr>
          <p:blipFill>
            <a:blip r:embed="rId2"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8" name="Group 7"/>
            <p:cNvGrpSpPr/>
            <p:nvPr/>
          </p:nvGrpSpPr>
          <p:grpSpPr>
            <a:xfrm>
              <a:off x="762000" y="2296350"/>
              <a:ext cx="720000" cy="504000"/>
              <a:chOff x="5659045" y="1210738"/>
              <a:chExt cx="2153043" cy="1368288"/>
            </a:xfrm>
          </p:grpSpPr>
          <p:pic>
            <p:nvPicPr>
              <p:cNvPr id="13" name="Picture 12"/>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4" name="Picture 13"/>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9" name="Picture 2" descr="http://www.thewellatlentrise.org/img/quiz.png"/>
            <p:cNvPicPr>
              <a:picLocks noChangeAspect="1" noChangeArrowheads="1"/>
            </p:cNvPicPr>
            <p:nvPr/>
          </p:nvPicPr>
          <p:blipFill>
            <a:blip r:embed="rId5"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1" name="Picture 10"/>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2" name="Picture 11"/>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pic>
        <p:nvPicPr>
          <p:cNvPr id="15" name="Picture 7" descr="edureka logol.jpg"/>
          <p:cNvPicPr>
            <a:picLocks noChangeAspect="1"/>
          </p:cNvPicPr>
          <p:nvPr userDrawn="1"/>
        </p:nvPicPr>
        <p:blipFill>
          <a:blip r:embed="rId9"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730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ow it works">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a:t>Click to edit Master title style</a:t>
            </a:r>
          </a:p>
        </p:txBody>
      </p:sp>
      <p:graphicFrame>
        <p:nvGraphicFramePr>
          <p:cNvPr id="5" name="Table 4"/>
          <p:cNvGraphicFramePr>
            <a:graphicFrameLocks noGrp="1"/>
          </p:cNvGraphicFramePr>
          <p:nvPr userDrawn="1">
            <p:extLst>
              <p:ext uri="{D42A27DB-BD31-4B8C-83A1-F6EECF244321}">
                <p14:modId xmlns:p14="http://schemas.microsoft.com/office/powerpoint/2010/main" val="2396403058"/>
              </p:ext>
            </p:extLst>
          </p:nvPr>
        </p:nvGraphicFramePr>
        <p:xfrm>
          <a:off x="456714" y="574982"/>
          <a:ext cx="6059016" cy="4457700"/>
        </p:xfrm>
        <a:graphic>
          <a:graphicData uri="http://schemas.openxmlformats.org/drawingml/2006/table">
            <a:tbl>
              <a:tblPr firstRow="1" bandRow="1"/>
              <a:tblGrid>
                <a:gridCol w="1066800">
                  <a:extLst>
                    <a:ext uri="{9D8B030D-6E8A-4147-A177-3AD203B41FA5}">
                      <a16:colId xmlns:a16="http://schemas.microsoft.com/office/drawing/2014/main" val="20000"/>
                    </a:ext>
                  </a:extLst>
                </a:gridCol>
                <a:gridCol w="4992216">
                  <a:extLst>
                    <a:ext uri="{9D8B030D-6E8A-4147-A177-3AD203B41FA5}">
                      <a16:colId xmlns:a16="http://schemas.microsoft.com/office/drawing/2014/main" val="20001"/>
                    </a:ext>
                  </a:extLst>
                </a:gridCol>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6" name="Group 5"/>
          <p:cNvGrpSpPr/>
          <p:nvPr userDrawn="1"/>
        </p:nvGrpSpPr>
        <p:grpSpPr>
          <a:xfrm>
            <a:off x="533400" y="742950"/>
            <a:ext cx="965632" cy="4114800"/>
            <a:chOff x="533400" y="895350"/>
            <a:chExt cx="965632" cy="4114800"/>
          </a:xfrm>
        </p:grpSpPr>
        <p:pic>
          <p:nvPicPr>
            <p:cNvPr id="7" name="Picture 6"/>
            <p:cNvPicPr>
              <a:picLocks noChangeAspect="1"/>
            </p:cNvPicPr>
            <p:nvPr/>
          </p:nvPicPr>
          <p:blipFill>
            <a:blip r:embed="rId2"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8" name="Group 7"/>
            <p:cNvGrpSpPr/>
            <p:nvPr/>
          </p:nvGrpSpPr>
          <p:grpSpPr>
            <a:xfrm>
              <a:off x="762000" y="2296350"/>
              <a:ext cx="720000" cy="504000"/>
              <a:chOff x="5659045" y="1210738"/>
              <a:chExt cx="2153043" cy="1368288"/>
            </a:xfrm>
          </p:grpSpPr>
          <p:pic>
            <p:nvPicPr>
              <p:cNvPr id="13" name="Picture 12"/>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4" name="Picture 13"/>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9" name="Picture 2" descr="http://www.thewellatlentrise.org/img/quiz.png"/>
            <p:cNvPicPr>
              <a:picLocks noChangeAspect="1" noChangeArrowheads="1"/>
            </p:cNvPicPr>
            <p:nvPr/>
          </p:nvPicPr>
          <p:blipFill>
            <a:blip r:embed="rId5"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1" name="Picture 10"/>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2" name="Picture 11"/>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pic>
        <p:nvPicPr>
          <p:cNvPr id="15" name="Picture 7" descr="edureka logol.jpg"/>
          <p:cNvPicPr>
            <a:picLocks noChangeAspect="1"/>
          </p:cNvPicPr>
          <p:nvPr userDrawn="1"/>
        </p:nvPicPr>
        <p:blipFill>
          <a:blip r:embed="rId9"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730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urse Topic">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838723"/>
            <a:ext cx="3703320" cy="3017520"/>
          </a:xfrm>
          <a:prstGeom prst="rect">
            <a:avLst/>
          </a:prstGeom>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97681" y="838723"/>
            <a:ext cx="3703320" cy="3017520"/>
          </a:xfrm>
          <a:prstGeom prst="rect">
            <a:avLst/>
          </a:prstGeom>
        </p:spPr>
        <p:txBody>
          <a:bodyPr/>
          <a:lstStyle>
            <a:lvl1pPr marL="128588" indent="-128588">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marL="128588" lvl="0" indent="-128588" algn="just" defTabSz="914378" rtl="0" eaLnBrk="1" latinLnBrk="0" hangingPunct="1">
              <a:lnSpc>
                <a:spcPct val="150000"/>
              </a:lnSpc>
              <a:spcBef>
                <a:spcPct val="20000"/>
              </a:spcBef>
              <a:buFont typeface="Symbol" panose="05050102010706020507" pitchFamily="18" charset="2"/>
              <a:buChar char="®"/>
            </a:pPr>
            <a:r>
              <a:rPr lang="en-US"/>
              <a:t>Click to edit Master text styles</a:t>
            </a:r>
          </a:p>
          <a:p>
            <a:pPr marL="128588" lvl="1" indent="-128588" algn="just" defTabSz="914378" rtl="0" eaLnBrk="1" latinLnBrk="0" hangingPunct="1">
              <a:lnSpc>
                <a:spcPct val="150000"/>
              </a:lnSpc>
              <a:spcBef>
                <a:spcPct val="20000"/>
              </a:spcBef>
              <a:buFont typeface="Symbol" panose="05050102010706020507" pitchFamily="18" charset="2"/>
              <a:buChar char="®"/>
            </a:pPr>
            <a:r>
              <a:rPr lang="en-US"/>
              <a:t>Second level</a:t>
            </a:r>
          </a:p>
          <a:p>
            <a:pPr marL="128588" lvl="2" indent="-128588" algn="just" defTabSz="914378" rtl="0" eaLnBrk="1" latinLnBrk="0" hangingPunct="1">
              <a:lnSpc>
                <a:spcPct val="150000"/>
              </a:lnSpc>
              <a:spcBef>
                <a:spcPct val="20000"/>
              </a:spcBef>
              <a:buFont typeface="Symbol" panose="05050102010706020507" pitchFamily="18" charset="2"/>
              <a:buChar char="®"/>
            </a:pPr>
            <a:r>
              <a:rPr lang="en-US"/>
              <a:t>Third level</a:t>
            </a:r>
          </a:p>
          <a:p>
            <a:pPr marL="128588" lvl="3" indent="-128588" algn="just" defTabSz="914378" rtl="0" eaLnBrk="1" latinLnBrk="0" hangingPunct="1">
              <a:lnSpc>
                <a:spcPct val="150000"/>
              </a:lnSpc>
              <a:spcBef>
                <a:spcPct val="20000"/>
              </a:spcBef>
              <a:buFont typeface="Symbol" panose="05050102010706020507" pitchFamily="18" charset="2"/>
              <a:buChar char="®"/>
            </a:pPr>
            <a:r>
              <a:rPr lang="en-US"/>
              <a:t>Fourth level</a:t>
            </a:r>
          </a:p>
          <a:p>
            <a:pPr marL="128588" lvl="4" indent="-128588" algn="just" defTabSz="914378" rtl="0" eaLnBrk="1" latinLnBrk="0" hangingPunct="1">
              <a:lnSpc>
                <a:spcPct val="150000"/>
              </a:lnSpc>
              <a:spcBef>
                <a:spcPct val="20000"/>
              </a:spcBef>
              <a:buFont typeface="Symbol" panose="05050102010706020507" pitchFamily="18" charset="2"/>
              <a:buChar char="®"/>
            </a:pPr>
            <a:r>
              <a:rPr lang="en-US"/>
              <a:t>Fifth level</a:t>
            </a:r>
            <a:endParaRPr lang="en-US" dirty="0"/>
          </a:p>
        </p:txBody>
      </p:sp>
      <p:sp>
        <p:nvSpPr>
          <p:cNvPr id="8" name="Title 7"/>
          <p:cNvSpPr>
            <a:spLocks noGrp="1"/>
          </p:cNvSpPr>
          <p:nvPr>
            <p:ph type="title"/>
          </p:nvPr>
        </p:nvSpPr>
        <p:spPr>
          <a:xfrm>
            <a:off x="477296" y="160775"/>
            <a:ext cx="7886700" cy="516428"/>
          </a:xfrm>
          <a:prstGeom prst="rect">
            <a:avLst/>
          </a:prstGeom>
        </p:spPr>
        <p:txBody>
          <a:bodyPr/>
          <a:lstStyle/>
          <a:p>
            <a:r>
              <a:rPr lang="en-US"/>
              <a:t>Click to edit Master title style</a:t>
            </a:r>
          </a:p>
        </p:txBody>
      </p:sp>
      <p:pic>
        <p:nvPicPr>
          <p:cNvPr id="5"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7068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bjective ">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a:t>Click to edit Master title style</a:t>
            </a:r>
          </a:p>
        </p:txBody>
      </p:sp>
      <p:pic>
        <p:nvPicPr>
          <p:cNvPr id="3" name="Picture 2"/>
          <p:cNvPicPr>
            <a:picLocks noChangeAspect="1"/>
          </p:cNvPicPr>
          <p:nvPr userDrawn="1"/>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4229100" y="1128714"/>
            <a:ext cx="4457700" cy="3638550"/>
          </a:xfrm>
          <a:prstGeom prst="rect">
            <a:avLst/>
          </a:prstGeom>
        </p:spPr>
      </p:pic>
      <p:sp>
        <p:nvSpPr>
          <p:cNvPr id="4"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2122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Main Content ">
    <p:spTree>
      <p:nvGrpSpPr>
        <p:cNvPr id="1" name=""/>
        <p:cNvGrpSpPr/>
        <p:nvPr/>
      </p:nvGrpSpPr>
      <p:grpSpPr>
        <a:xfrm>
          <a:off x="0" y="0"/>
          <a:ext cx="0" cy="0"/>
          <a:chOff x="0" y="0"/>
          <a:chExt cx="0" cy="0"/>
        </a:xfrm>
      </p:grpSpPr>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10"/>
          <p:cNvSpPr txBox="1"/>
          <p:nvPr userDrawn="1"/>
        </p:nvSpPr>
        <p:spPr>
          <a:xfrm>
            <a:off x="5137985" y="4764109"/>
            <a:ext cx="39084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Course Url</a:t>
            </a:r>
          </a:p>
        </p:txBody>
      </p:sp>
      <p:sp>
        <p:nvSpPr>
          <p:cNvPr id="2" name="Title 1"/>
          <p:cNvSpPr>
            <a:spLocks noGrp="1"/>
          </p:cNvSpPr>
          <p:nvPr>
            <p:ph type="title"/>
          </p:nvPr>
        </p:nvSpPr>
        <p:spPr>
          <a:xfrm>
            <a:off x="477296" y="160775"/>
            <a:ext cx="7886700" cy="516428"/>
          </a:xfrm>
          <a:prstGeom prst="rect">
            <a:avLst/>
          </a:prstGeom>
        </p:spPr>
        <p:txBody>
          <a:bodyPr/>
          <a:lstStyle/>
          <a:p>
            <a:r>
              <a:rPr lang="en-US"/>
              <a:t>Click to edit Master title style</a:t>
            </a:r>
          </a:p>
        </p:txBody>
      </p:sp>
      <p:sp>
        <p:nvSpPr>
          <p:cNvPr id="9"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45340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Lab">
    <p:spTree>
      <p:nvGrpSpPr>
        <p:cNvPr id="1" name=""/>
        <p:cNvGrpSpPr/>
        <p:nvPr/>
      </p:nvGrpSpPr>
      <p:grpSpPr>
        <a:xfrm>
          <a:off x="0" y="0"/>
          <a:ext cx="0" cy="0"/>
          <a:chOff x="0" y="0"/>
          <a:chExt cx="0" cy="0"/>
        </a:xfrm>
      </p:grpSpPr>
      <p:sp>
        <p:nvSpPr>
          <p:cNvPr id="4" name="Rectangle 3"/>
          <p:cNvSpPr/>
          <p:nvPr userDrawn="1"/>
        </p:nvSpPr>
        <p:spPr>
          <a:xfrm>
            <a:off x="4122036" y="2574648"/>
            <a:ext cx="932285" cy="584775"/>
          </a:xfrm>
          <a:prstGeom prst="rect">
            <a:avLst/>
          </a:prstGeom>
        </p:spPr>
        <p:txBody>
          <a:bodyPr wrap="square">
            <a:spAutoFit/>
          </a:bodyPr>
          <a:lstStyle/>
          <a:p>
            <a:pPr algn="ctr"/>
            <a:r>
              <a:rPr lang="en-IN" sz="3200" b="1" dirty="0">
                <a:solidFill>
                  <a:srgbClr val="0070C0"/>
                </a:solidFill>
                <a:latin typeface="+mj-lt"/>
                <a:ea typeface="Tahoma" pitchFamily="34" charset="0"/>
                <a:cs typeface="Tahoma" pitchFamily="34" charset="0"/>
              </a:rPr>
              <a:t>LAB</a:t>
            </a:r>
          </a:p>
        </p:txBody>
      </p:sp>
      <p:pic>
        <p:nvPicPr>
          <p:cNvPr id="3"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31393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ssignment">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a:t>Click to edit Master title style</a:t>
            </a:r>
          </a:p>
        </p:txBody>
      </p:sp>
      <p:pic>
        <p:nvPicPr>
          <p:cNvPr id="5" name="Picture 4"/>
          <p:cNvPicPr>
            <a:picLocks noChangeAspect="1"/>
          </p:cNvPicPr>
          <p:nvPr userDrawn="1"/>
        </p:nvPicPr>
        <p:blipFill>
          <a:blip r:embed="rId2" cstate="print">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43685" y="555627"/>
            <a:ext cx="6624736" cy="4161000"/>
          </a:xfrm>
          <a:prstGeom prst="rect">
            <a:avLst/>
          </a:prstGeom>
        </p:spPr>
      </p:pic>
      <p:sp>
        <p:nvSpPr>
          <p:cNvPr id="4"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74687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rther Reading">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a:t>Click to edit Master title style</a:t>
            </a:r>
          </a:p>
        </p:txBody>
      </p:sp>
      <p:pic>
        <p:nvPicPr>
          <p:cNvPr id="7" name="Picture 6"/>
          <p:cNvPicPr>
            <a:picLocks noChangeAspect="1"/>
          </p:cNvPicPr>
          <p:nvPr userDrawn="1"/>
        </p:nvPicPr>
        <p:blipFill rotWithShape="1">
          <a:blip r:embed="rId2" cstate="print">
            <a:lum bright="70000" contrast="-70000"/>
            <a:extLst>
              <a:ext uri="{28A0092B-C50C-407E-A947-70E740481C1C}">
                <a14:useLocalDpi xmlns:a14="http://schemas.microsoft.com/office/drawing/2010/main" val="0"/>
              </a:ext>
            </a:extLst>
          </a:blip>
          <a:srcRect t="13581" r="3827" b="9027"/>
          <a:stretch/>
        </p:blipFill>
        <p:spPr>
          <a:xfrm>
            <a:off x="4680992" y="1265981"/>
            <a:ext cx="3744416" cy="3013258"/>
          </a:xfrm>
          <a:prstGeom prst="rect">
            <a:avLst/>
          </a:prstGeom>
        </p:spPr>
      </p:pic>
      <p:sp>
        <p:nvSpPr>
          <p:cNvPr id="4"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7137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ow it works">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a:t>Click to edit Master title style</a:t>
            </a:r>
          </a:p>
        </p:txBody>
      </p:sp>
      <p:graphicFrame>
        <p:nvGraphicFramePr>
          <p:cNvPr id="5" name="Table 4"/>
          <p:cNvGraphicFramePr>
            <a:graphicFrameLocks noGrp="1"/>
          </p:cNvGraphicFramePr>
          <p:nvPr userDrawn="1"/>
        </p:nvGraphicFramePr>
        <p:xfrm>
          <a:off x="456714" y="574982"/>
          <a:ext cx="6059016" cy="4457700"/>
        </p:xfrm>
        <a:graphic>
          <a:graphicData uri="http://schemas.openxmlformats.org/drawingml/2006/table">
            <a:tbl>
              <a:tblPr firstRow="1" bandRow="1"/>
              <a:tblGrid>
                <a:gridCol w="1066800">
                  <a:extLst>
                    <a:ext uri="{9D8B030D-6E8A-4147-A177-3AD203B41FA5}">
                      <a16:colId xmlns:a16="http://schemas.microsoft.com/office/drawing/2014/main" val="20000"/>
                    </a:ext>
                  </a:extLst>
                </a:gridCol>
                <a:gridCol w="4992216">
                  <a:extLst>
                    <a:ext uri="{9D8B030D-6E8A-4147-A177-3AD203B41FA5}">
                      <a16:colId xmlns:a16="http://schemas.microsoft.com/office/drawing/2014/main" val="20001"/>
                    </a:ext>
                  </a:extLst>
                </a:gridCol>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6" name="Group 5"/>
          <p:cNvGrpSpPr/>
          <p:nvPr userDrawn="1"/>
        </p:nvGrpSpPr>
        <p:grpSpPr>
          <a:xfrm>
            <a:off x="533400" y="742950"/>
            <a:ext cx="965632" cy="4114800"/>
            <a:chOff x="533400" y="895350"/>
            <a:chExt cx="965632" cy="4114800"/>
          </a:xfrm>
        </p:grpSpPr>
        <p:pic>
          <p:nvPicPr>
            <p:cNvPr id="7" name="Picture 6"/>
            <p:cNvPicPr>
              <a:picLocks noChangeAspect="1"/>
            </p:cNvPicPr>
            <p:nvPr/>
          </p:nvPicPr>
          <p:blipFill>
            <a:blip r:embed="rId2"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8" name="Group 7"/>
            <p:cNvGrpSpPr/>
            <p:nvPr/>
          </p:nvGrpSpPr>
          <p:grpSpPr>
            <a:xfrm>
              <a:off x="762000" y="2296350"/>
              <a:ext cx="720000" cy="504000"/>
              <a:chOff x="5659045" y="1210738"/>
              <a:chExt cx="2153043" cy="1368288"/>
            </a:xfrm>
          </p:grpSpPr>
          <p:pic>
            <p:nvPicPr>
              <p:cNvPr id="13" name="Picture 12"/>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4" name="Picture 13"/>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9" name="Picture 2" descr="http://www.thewellatlentrise.org/img/quiz.png"/>
            <p:cNvPicPr>
              <a:picLocks noChangeAspect="1" noChangeArrowheads="1"/>
            </p:cNvPicPr>
            <p:nvPr/>
          </p:nvPicPr>
          <p:blipFill>
            <a:blip r:embed="rId5"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1" name="Picture 10"/>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2" name="Picture 11"/>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pic>
        <p:nvPicPr>
          <p:cNvPr id="15" name="Picture 7" descr="edureka logol.jpg"/>
          <p:cNvPicPr>
            <a:picLocks noChangeAspect="1"/>
          </p:cNvPicPr>
          <p:nvPr userDrawn="1"/>
        </p:nvPicPr>
        <p:blipFill>
          <a:blip r:embed="rId9"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730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e-work for next module">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a:t>Click to edit Master title style</a:t>
            </a:r>
          </a:p>
        </p:txBody>
      </p:sp>
      <p:pic>
        <p:nvPicPr>
          <p:cNvPr id="4" name="Picture 3"/>
          <p:cNvPicPr>
            <a:picLocks noChangeAspect="1"/>
          </p:cNvPicPr>
          <p:nvPr userDrawn="1"/>
        </p:nvPicPr>
        <p:blipFill>
          <a:blip r:embed="rId2" cstate="print">
            <a:lum bright="70000" contrast="-70000"/>
          </a:blip>
          <a:stretch>
            <a:fillRect/>
          </a:stretch>
        </p:blipFill>
        <p:spPr>
          <a:xfrm>
            <a:off x="2600528" y="923497"/>
            <a:ext cx="3743325" cy="3668757"/>
          </a:xfrm>
          <a:prstGeom prst="rect">
            <a:avLst/>
          </a:prstGeom>
        </p:spPr>
      </p:pic>
      <p:sp>
        <p:nvSpPr>
          <p:cNvPr id="5"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00650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for next module">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a:t>Click to edit Master title style</a:t>
            </a:r>
          </a:p>
        </p:txBody>
      </p:sp>
      <p:pic>
        <p:nvPicPr>
          <p:cNvPr id="4" name="Picture 3"/>
          <p:cNvPicPr>
            <a:picLocks noChangeAspect="1"/>
          </p:cNvPicPr>
          <p:nvPr userDrawn="1"/>
        </p:nvPicPr>
        <p:blipFill>
          <a:blip r:embed="rId2" cstate="print">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
        <p:nvSpPr>
          <p:cNvPr id="5"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21375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nA">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a:t>Click to edit Master title style</a:t>
            </a:r>
          </a:p>
        </p:txBody>
      </p:sp>
      <p:pic>
        <p:nvPicPr>
          <p:cNvPr id="5" name="Picture 4"/>
          <p:cNvPicPr>
            <a:picLocks noChangeAspect="1"/>
          </p:cNvPicPr>
          <p:nvPr userDrawn="1"/>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l="6048" t="12250" r="7770" b="10751"/>
          <a:stretch/>
        </p:blipFill>
        <p:spPr>
          <a:xfrm>
            <a:off x="2133353" y="1131590"/>
            <a:ext cx="4752528" cy="3668619"/>
          </a:xfrm>
          <a:prstGeom prst="rect">
            <a:avLst/>
          </a:prstGeom>
        </p:spPr>
      </p:pic>
      <p:sp>
        <p:nvSpPr>
          <p:cNvPr id="6" name="Rectangle 5"/>
          <p:cNvSpPr/>
          <p:nvPr userDrawn="1"/>
        </p:nvSpPr>
        <p:spPr>
          <a:xfrm>
            <a:off x="3282613" y="761226"/>
            <a:ext cx="2165978" cy="477054"/>
          </a:xfrm>
          <a:prstGeom prst="rect">
            <a:avLst/>
          </a:prstGeom>
        </p:spPr>
        <p:txBody>
          <a:bodyPr wrap="none">
            <a:spAutoFit/>
          </a:bodyPr>
          <a:lstStyle/>
          <a:p>
            <a:pPr defTabSz="685766"/>
            <a:r>
              <a:rPr lang="en-IN" sz="2500" b="1" dirty="0">
                <a:solidFill>
                  <a:srgbClr val="002060"/>
                </a:solidFill>
                <a:latin typeface="Castellar" pitchFamily="18" charset="0"/>
              </a:rPr>
              <a:t>Questions</a:t>
            </a:r>
          </a:p>
        </p:txBody>
      </p:sp>
      <p:pic>
        <p:nvPicPr>
          <p:cNvPr id="7"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51964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sp>
        <p:nvSpPr>
          <p:cNvPr id="5" name="Rectangle 4"/>
          <p:cNvSpPr/>
          <p:nvPr userDrawn="1"/>
        </p:nvSpPr>
        <p:spPr>
          <a:xfrm>
            <a:off x="533400" y="819150"/>
            <a:ext cx="8305800" cy="954107"/>
          </a:xfrm>
          <a:prstGeom prst="rect">
            <a:avLst/>
          </a:prstGeom>
        </p:spPr>
        <p:txBody>
          <a:bodyPr wrap="square">
            <a:spAutoFit/>
          </a:bodyPr>
          <a:lstStyle/>
          <a:p>
            <a:r>
              <a:rPr lang="en-IN" sz="1400" dirty="0">
                <a:solidFill>
                  <a:srgbClr val="262626"/>
                </a:solidFill>
                <a:latin typeface="Tahoma" pitchFamily="34" charset="0"/>
                <a:ea typeface="Tahoma" pitchFamily="34" charset="0"/>
                <a:cs typeface="Tahoma" pitchFamily="34" charset="0"/>
              </a:rPr>
              <a:t>Your feedback is important to us, be it a compliment, a suggestion or a complaint. It helps us to make the course better!</a:t>
            </a:r>
            <a:br>
              <a:rPr lang="en-IN" sz="1400" dirty="0">
                <a:solidFill>
                  <a:srgbClr val="262626"/>
                </a:solidFill>
                <a:latin typeface="Tahoma" pitchFamily="34" charset="0"/>
                <a:ea typeface="Tahoma" pitchFamily="34" charset="0"/>
                <a:cs typeface="Tahoma" pitchFamily="34" charset="0"/>
              </a:rPr>
            </a:br>
            <a:br>
              <a:rPr lang="en-IN" sz="1400" dirty="0">
                <a:solidFill>
                  <a:srgbClr val="262626"/>
                </a:solidFill>
                <a:latin typeface="Tahoma" pitchFamily="34" charset="0"/>
                <a:ea typeface="Tahoma" pitchFamily="34" charset="0"/>
                <a:cs typeface="Tahoma" pitchFamily="34" charset="0"/>
              </a:rPr>
            </a:br>
            <a:r>
              <a:rPr lang="en-IN" sz="1400" dirty="0">
                <a:solidFill>
                  <a:srgbClr val="262626"/>
                </a:solidFill>
                <a:latin typeface="Tahoma" pitchFamily="34" charset="0"/>
                <a:ea typeface="Tahoma" pitchFamily="34" charset="0"/>
                <a:cs typeface="Tahoma" pitchFamily="34" charset="0"/>
              </a:rPr>
              <a:t>Please spare few seconds to take the survey after the webinar. </a:t>
            </a:r>
          </a:p>
        </p:txBody>
      </p:sp>
      <p:sp>
        <p:nvSpPr>
          <p:cNvPr id="2" name="Title 1"/>
          <p:cNvSpPr>
            <a:spLocks noGrp="1"/>
          </p:cNvSpPr>
          <p:nvPr>
            <p:ph type="title"/>
          </p:nvPr>
        </p:nvSpPr>
        <p:spPr/>
        <p:txBody>
          <a:bodyPr/>
          <a:lstStyle/>
          <a:p>
            <a:r>
              <a:rPr lang="en-US"/>
              <a:t>Click to edit Master title style</a:t>
            </a:r>
          </a:p>
        </p:txBody>
      </p:sp>
      <p:pic>
        <p:nvPicPr>
          <p:cNvPr id="4"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957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urv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4"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E:\Pradeepa N_2014\Gra_Stocke\Annie\Annie_2.png"/>
          <p:cNvPicPr>
            <a:picLocks noChangeAspect="1" noChangeArrowheads="1"/>
          </p:cNvPicPr>
          <p:nvPr userDrawn="1"/>
        </p:nvPicPr>
        <p:blipFill>
          <a:blip r:embed="rId3" cstate="print"/>
          <a:srcRect/>
          <a:stretch>
            <a:fillRect/>
          </a:stretch>
        </p:blipFill>
        <p:spPr bwMode="auto">
          <a:xfrm>
            <a:off x="1503518" y="1063042"/>
            <a:ext cx="1779354" cy="3811051"/>
          </a:xfrm>
          <a:prstGeom prst="rect">
            <a:avLst/>
          </a:prstGeom>
          <a:noFill/>
        </p:spPr>
      </p:pic>
      <p:sp>
        <p:nvSpPr>
          <p:cNvPr id="7" name="TextBox 6"/>
          <p:cNvSpPr txBox="1"/>
          <p:nvPr userDrawn="1"/>
        </p:nvSpPr>
        <p:spPr>
          <a:xfrm>
            <a:off x="3997116" y="843185"/>
            <a:ext cx="2091224" cy="1200329"/>
          </a:xfrm>
          <a:prstGeom prst="rect">
            <a:avLst/>
          </a:prstGeom>
          <a:noFill/>
        </p:spPr>
        <p:txBody>
          <a:bodyPr wrap="square" rtlCol="0">
            <a:spAutoFit/>
          </a:bodyPr>
          <a:lstStyle/>
          <a:p>
            <a:pPr algn="ctr"/>
            <a:r>
              <a:rPr lang="en-IN" sz="1200" dirty="0">
                <a:solidFill>
                  <a:srgbClr val="262626"/>
                </a:solidFill>
                <a:latin typeface="Tahoma" pitchFamily="34" charset="0"/>
                <a:ea typeface="Tahoma" pitchFamily="34" charset="0"/>
                <a:cs typeface="Tahoma" pitchFamily="34" charset="0"/>
              </a:rPr>
              <a:t>Hello There!!</a:t>
            </a:r>
          </a:p>
          <a:p>
            <a:pPr algn="ctr"/>
            <a:r>
              <a:rPr lang="en-IN" sz="1200" dirty="0">
                <a:solidFill>
                  <a:srgbClr val="262626"/>
                </a:solidFill>
                <a:latin typeface="Tahoma" pitchFamily="34" charset="0"/>
                <a:ea typeface="Tahoma" pitchFamily="34" charset="0"/>
                <a:cs typeface="Tahoma" pitchFamily="34" charset="0"/>
              </a:rPr>
              <a:t>My name is Annie. </a:t>
            </a:r>
            <a:br>
              <a:rPr lang="en-IN" sz="1200" dirty="0">
                <a:solidFill>
                  <a:srgbClr val="262626"/>
                </a:solidFill>
                <a:latin typeface="Tahoma" pitchFamily="34" charset="0"/>
                <a:ea typeface="Tahoma" pitchFamily="34" charset="0"/>
                <a:cs typeface="Tahoma" pitchFamily="34" charset="0"/>
              </a:rPr>
            </a:br>
            <a:r>
              <a:rPr lang="en-IN" sz="1200" dirty="0">
                <a:solidFill>
                  <a:srgbClr val="262626"/>
                </a:solidFill>
                <a:latin typeface="Tahoma" pitchFamily="34" charset="0"/>
                <a:ea typeface="Tahoma" pitchFamily="34" charset="0"/>
                <a:cs typeface="Tahoma" pitchFamily="34" charset="0"/>
              </a:rPr>
              <a:t>I love quizzes and</a:t>
            </a:r>
          </a:p>
          <a:p>
            <a:pPr algn="ctr"/>
            <a:r>
              <a:rPr lang="en-IN" sz="1200" dirty="0">
                <a:solidFill>
                  <a:srgbClr val="262626"/>
                </a:solidFill>
                <a:latin typeface="Tahoma" pitchFamily="34" charset="0"/>
                <a:ea typeface="Tahoma" pitchFamily="34" charset="0"/>
                <a:cs typeface="Tahoma" pitchFamily="34" charset="0"/>
              </a:rPr>
              <a:t>puzzles and I am here to make you guys think and answer my questions.</a:t>
            </a:r>
          </a:p>
        </p:txBody>
      </p:sp>
      <p:sp>
        <p:nvSpPr>
          <p:cNvPr id="8" name="Oval Callout 7"/>
          <p:cNvSpPr/>
          <p:nvPr userDrawn="1"/>
        </p:nvSpPr>
        <p:spPr>
          <a:xfrm>
            <a:off x="3892021" y="765256"/>
            <a:ext cx="2301413" cy="1520575"/>
          </a:xfrm>
          <a:prstGeom prst="wedgeEllipseCallout">
            <a:avLst>
              <a:gd name="adj1" fmla="val -66422"/>
              <a:gd name="adj2" fmla="val 5292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Tree>
    <p:extLst>
      <p:ext uri="{BB962C8B-B14F-4D97-AF65-F5344CB8AC3E}">
        <p14:creationId xmlns:p14="http://schemas.microsoft.com/office/powerpoint/2010/main" val="35811161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urv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4"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E:\Pradeepa N_2014\Gra_Stocke\Annie\Annie_2.png"/>
          <p:cNvPicPr>
            <a:picLocks noChangeAspect="1" noChangeArrowheads="1"/>
          </p:cNvPicPr>
          <p:nvPr userDrawn="1"/>
        </p:nvPicPr>
        <p:blipFill>
          <a:blip r:embed="rId3" cstate="print"/>
          <a:srcRect/>
          <a:stretch>
            <a:fillRect/>
          </a:stretch>
        </p:blipFill>
        <p:spPr bwMode="auto">
          <a:xfrm>
            <a:off x="1503518" y="1063042"/>
            <a:ext cx="1779354" cy="3811051"/>
          </a:xfrm>
          <a:prstGeom prst="rect">
            <a:avLst/>
          </a:prstGeom>
          <a:noFill/>
        </p:spPr>
      </p:pic>
    </p:spTree>
    <p:extLst>
      <p:ext uri="{BB962C8B-B14F-4D97-AF65-F5344CB8AC3E}">
        <p14:creationId xmlns:p14="http://schemas.microsoft.com/office/powerpoint/2010/main" val="20534435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4"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46684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Optional">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1270" y="838723"/>
            <a:ext cx="3703320" cy="552212"/>
          </a:xfrm>
          <a:prstGeom prst="rect">
            <a:avLst/>
          </a:prstGeo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1270" y="1390935"/>
            <a:ext cx="3703320" cy="25336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11750" y="838723"/>
            <a:ext cx="3703320" cy="552212"/>
          </a:xfrm>
          <a:prstGeom prst="rect">
            <a:avLst/>
          </a:prstGeo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311750" y="1390935"/>
            <a:ext cx="3703320" cy="25336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477296" y="160775"/>
            <a:ext cx="7886700" cy="516428"/>
          </a:xfrm>
          <a:prstGeom prst="rect">
            <a:avLst/>
          </a:prstGeom>
        </p:spPr>
        <p:txBody>
          <a:bodyPr/>
          <a:lstStyle/>
          <a:p>
            <a:r>
              <a:rPr lang="en-US"/>
              <a:t>Click to edit Master title style</a:t>
            </a:r>
          </a:p>
        </p:txBody>
      </p:sp>
      <p:pic>
        <p:nvPicPr>
          <p:cNvPr id="7"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67630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ptional 1">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4572001" y="1355759"/>
            <a:ext cx="3929586" cy="2382227"/>
          </a:xfrm>
          <a:prstGeom prst="rect">
            <a:avLst/>
          </a:prstGeom>
        </p:spPr>
        <p:txBody>
          <a:bodyPr/>
          <a:lstStyle/>
          <a:p>
            <a:r>
              <a:rPr lang="en-US"/>
              <a:t>Click icon to add picture</a:t>
            </a:r>
          </a:p>
        </p:txBody>
      </p:sp>
      <p:sp>
        <p:nvSpPr>
          <p:cNvPr id="6" name="Text Placeholder 5"/>
          <p:cNvSpPr>
            <a:spLocks noGrp="1"/>
          </p:cNvSpPr>
          <p:nvPr>
            <p:ph type="body" sz="quarter" idx="11"/>
          </p:nvPr>
        </p:nvSpPr>
        <p:spPr>
          <a:xfrm>
            <a:off x="467139" y="832639"/>
            <a:ext cx="3943350" cy="3763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230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ow it works">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a:t>Click to edit Master title style</a:t>
            </a:r>
          </a:p>
        </p:txBody>
      </p:sp>
      <p:graphicFrame>
        <p:nvGraphicFramePr>
          <p:cNvPr id="5" name="Table 4"/>
          <p:cNvGraphicFramePr>
            <a:graphicFrameLocks noGrp="1"/>
          </p:cNvGraphicFramePr>
          <p:nvPr userDrawn="1"/>
        </p:nvGraphicFramePr>
        <p:xfrm>
          <a:off x="456714" y="574982"/>
          <a:ext cx="6059016" cy="4457700"/>
        </p:xfrm>
        <a:graphic>
          <a:graphicData uri="http://schemas.openxmlformats.org/drawingml/2006/table">
            <a:tbl>
              <a:tblPr firstRow="1" bandRow="1"/>
              <a:tblGrid>
                <a:gridCol w="1066800">
                  <a:extLst>
                    <a:ext uri="{9D8B030D-6E8A-4147-A177-3AD203B41FA5}">
                      <a16:colId xmlns:a16="http://schemas.microsoft.com/office/drawing/2014/main" val="20000"/>
                    </a:ext>
                  </a:extLst>
                </a:gridCol>
                <a:gridCol w="4992216">
                  <a:extLst>
                    <a:ext uri="{9D8B030D-6E8A-4147-A177-3AD203B41FA5}">
                      <a16:colId xmlns:a16="http://schemas.microsoft.com/office/drawing/2014/main" val="20001"/>
                    </a:ext>
                  </a:extLst>
                </a:gridCol>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6" name="Group 5"/>
          <p:cNvGrpSpPr/>
          <p:nvPr userDrawn="1"/>
        </p:nvGrpSpPr>
        <p:grpSpPr>
          <a:xfrm>
            <a:off x="533400" y="742950"/>
            <a:ext cx="965632" cy="4114800"/>
            <a:chOff x="533400" y="895350"/>
            <a:chExt cx="965632" cy="4114800"/>
          </a:xfrm>
        </p:grpSpPr>
        <p:pic>
          <p:nvPicPr>
            <p:cNvPr id="7" name="Picture 6"/>
            <p:cNvPicPr>
              <a:picLocks noChangeAspect="1"/>
            </p:cNvPicPr>
            <p:nvPr/>
          </p:nvPicPr>
          <p:blipFill>
            <a:blip r:embed="rId2"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8" name="Group 7"/>
            <p:cNvGrpSpPr/>
            <p:nvPr/>
          </p:nvGrpSpPr>
          <p:grpSpPr>
            <a:xfrm>
              <a:off x="762000" y="2296350"/>
              <a:ext cx="720000" cy="504000"/>
              <a:chOff x="5659045" y="1210738"/>
              <a:chExt cx="2153043" cy="1368288"/>
            </a:xfrm>
          </p:grpSpPr>
          <p:pic>
            <p:nvPicPr>
              <p:cNvPr id="13" name="Picture 12"/>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4" name="Picture 13"/>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9" name="Picture 2" descr="http://www.thewellatlentrise.org/img/quiz.png"/>
            <p:cNvPicPr>
              <a:picLocks noChangeAspect="1" noChangeArrowheads="1"/>
            </p:cNvPicPr>
            <p:nvPr/>
          </p:nvPicPr>
          <p:blipFill>
            <a:blip r:embed="rId5"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1" name="Picture 10"/>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2" name="Picture 11"/>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pic>
        <p:nvPicPr>
          <p:cNvPr id="15" name="Picture 7" descr="edureka logol.jpg"/>
          <p:cNvPicPr>
            <a:picLocks noChangeAspect="1"/>
          </p:cNvPicPr>
          <p:nvPr userDrawn="1"/>
        </p:nvPicPr>
        <p:blipFill>
          <a:blip r:embed="rId9"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730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w it works">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a:t>Click to edit Master title style</a:t>
            </a:r>
          </a:p>
        </p:txBody>
      </p:sp>
      <p:graphicFrame>
        <p:nvGraphicFramePr>
          <p:cNvPr id="5" name="Table 4"/>
          <p:cNvGraphicFramePr>
            <a:graphicFrameLocks noGrp="1"/>
          </p:cNvGraphicFramePr>
          <p:nvPr userDrawn="1"/>
        </p:nvGraphicFramePr>
        <p:xfrm>
          <a:off x="456714" y="574982"/>
          <a:ext cx="6059016" cy="4457700"/>
        </p:xfrm>
        <a:graphic>
          <a:graphicData uri="http://schemas.openxmlformats.org/drawingml/2006/table">
            <a:tbl>
              <a:tblPr firstRow="1" bandRow="1"/>
              <a:tblGrid>
                <a:gridCol w="1066800">
                  <a:extLst>
                    <a:ext uri="{9D8B030D-6E8A-4147-A177-3AD203B41FA5}">
                      <a16:colId xmlns:a16="http://schemas.microsoft.com/office/drawing/2014/main" val="20000"/>
                    </a:ext>
                  </a:extLst>
                </a:gridCol>
                <a:gridCol w="4992216">
                  <a:extLst>
                    <a:ext uri="{9D8B030D-6E8A-4147-A177-3AD203B41FA5}">
                      <a16:colId xmlns:a16="http://schemas.microsoft.com/office/drawing/2014/main" val="20001"/>
                    </a:ext>
                  </a:extLst>
                </a:gridCol>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6" name="Group 5"/>
          <p:cNvGrpSpPr/>
          <p:nvPr userDrawn="1"/>
        </p:nvGrpSpPr>
        <p:grpSpPr>
          <a:xfrm>
            <a:off x="533400" y="742950"/>
            <a:ext cx="965632" cy="4114800"/>
            <a:chOff x="533400" y="895350"/>
            <a:chExt cx="965632" cy="4114800"/>
          </a:xfrm>
        </p:grpSpPr>
        <p:pic>
          <p:nvPicPr>
            <p:cNvPr id="7" name="Picture 6"/>
            <p:cNvPicPr>
              <a:picLocks noChangeAspect="1"/>
            </p:cNvPicPr>
            <p:nvPr/>
          </p:nvPicPr>
          <p:blipFill>
            <a:blip r:embed="rId2"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8" name="Group 7"/>
            <p:cNvGrpSpPr/>
            <p:nvPr/>
          </p:nvGrpSpPr>
          <p:grpSpPr>
            <a:xfrm>
              <a:off x="762000" y="2296350"/>
              <a:ext cx="720000" cy="504000"/>
              <a:chOff x="5659045" y="1210738"/>
              <a:chExt cx="2153043" cy="1368288"/>
            </a:xfrm>
          </p:grpSpPr>
          <p:pic>
            <p:nvPicPr>
              <p:cNvPr id="13" name="Picture 12"/>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4" name="Picture 13"/>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9" name="Picture 2" descr="http://www.thewellatlentrise.org/img/quiz.png"/>
            <p:cNvPicPr>
              <a:picLocks noChangeAspect="1" noChangeArrowheads="1"/>
            </p:cNvPicPr>
            <p:nvPr/>
          </p:nvPicPr>
          <p:blipFill>
            <a:blip r:embed="rId5"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1" name="Picture 10"/>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2" name="Picture 11"/>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pic>
        <p:nvPicPr>
          <p:cNvPr id="15" name="Picture 7" descr="edureka logol.jpg"/>
          <p:cNvPicPr>
            <a:picLocks noChangeAspect="1"/>
          </p:cNvPicPr>
          <p:nvPr userDrawn="1"/>
        </p:nvPicPr>
        <p:blipFill>
          <a:blip r:embed="rId9"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730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ow it works">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a:t>Click to edit Master title style</a:t>
            </a:r>
          </a:p>
        </p:txBody>
      </p:sp>
      <p:graphicFrame>
        <p:nvGraphicFramePr>
          <p:cNvPr id="5" name="Table 4"/>
          <p:cNvGraphicFramePr>
            <a:graphicFrameLocks noGrp="1"/>
          </p:cNvGraphicFramePr>
          <p:nvPr userDrawn="1"/>
        </p:nvGraphicFramePr>
        <p:xfrm>
          <a:off x="456714" y="574982"/>
          <a:ext cx="6059016" cy="4457700"/>
        </p:xfrm>
        <a:graphic>
          <a:graphicData uri="http://schemas.openxmlformats.org/drawingml/2006/table">
            <a:tbl>
              <a:tblPr firstRow="1" bandRow="1"/>
              <a:tblGrid>
                <a:gridCol w="1066800">
                  <a:extLst>
                    <a:ext uri="{9D8B030D-6E8A-4147-A177-3AD203B41FA5}">
                      <a16:colId xmlns:a16="http://schemas.microsoft.com/office/drawing/2014/main" val="20000"/>
                    </a:ext>
                  </a:extLst>
                </a:gridCol>
                <a:gridCol w="4992216">
                  <a:extLst>
                    <a:ext uri="{9D8B030D-6E8A-4147-A177-3AD203B41FA5}">
                      <a16:colId xmlns:a16="http://schemas.microsoft.com/office/drawing/2014/main" val="20001"/>
                    </a:ext>
                  </a:extLst>
                </a:gridCol>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6" name="Group 5"/>
          <p:cNvGrpSpPr/>
          <p:nvPr userDrawn="1"/>
        </p:nvGrpSpPr>
        <p:grpSpPr>
          <a:xfrm>
            <a:off x="533400" y="742950"/>
            <a:ext cx="965632" cy="4114800"/>
            <a:chOff x="533400" y="895350"/>
            <a:chExt cx="965632" cy="4114800"/>
          </a:xfrm>
        </p:grpSpPr>
        <p:pic>
          <p:nvPicPr>
            <p:cNvPr id="7" name="Picture 6"/>
            <p:cNvPicPr>
              <a:picLocks noChangeAspect="1"/>
            </p:cNvPicPr>
            <p:nvPr/>
          </p:nvPicPr>
          <p:blipFill>
            <a:blip r:embed="rId2"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8" name="Group 7"/>
            <p:cNvGrpSpPr/>
            <p:nvPr/>
          </p:nvGrpSpPr>
          <p:grpSpPr>
            <a:xfrm>
              <a:off x="762000" y="2296350"/>
              <a:ext cx="720000" cy="504000"/>
              <a:chOff x="5659045" y="1210738"/>
              <a:chExt cx="2153043" cy="1368288"/>
            </a:xfrm>
          </p:grpSpPr>
          <p:pic>
            <p:nvPicPr>
              <p:cNvPr id="13" name="Picture 12"/>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4" name="Picture 13"/>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9" name="Picture 2" descr="http://www.thewellatlentrise.org/img/quiz.png"/>
            <p:cNvPicPr>
              <a:picLocks noChangeAspect="1" noChangeArrowheads="1"/>
            </p:cNvPicPr>
            <p:nvPr/>
          </p:nvPicPr>
          <p:blipFill>
            <a:blip r:embed="rId5"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1" name="Picture 10"/>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2" name="Picture 11"/>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pic>
        <p:nvPicPr>
          <p:cNvPr id="15" name="Picture 7" descr="edureka logol.jpg"/>
          <p:cNvPicPr>
            <a:picLocks noChangeAspect="1"/>
          </p:cNvPicPr>
          <p:nvPr userDrawn="1"/>
        </p:nvPicPr>
        <p:blipFill>
          <a:blip r:embed="rId9"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730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ow it works">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a:t>Click to edit Master title style</a:t>
            </a:r>
          </a:p>
        </p:txBody>
      </p:sp>
      <p:graphicFrame>
        <p:nvGraphicFramePr>
          <p:cNvPr id="5" name="Table 4"/>
          <p:cNvGraphicFramePr>
            <a:graphicFrameLocks noGrp="1"/>
          </p:cNvGraphicFramePr>
          <p:nvPr userDrawn="1"/>
        </p:nvGraphicFramePr>
        <p:xfrm>
          <a:off x="456714" y="574982"/>
          <a:ext cx="6059016" cy="4457700"/>
        </p:xfrm>
        <a:graphic>
          <a:graphicData uri="http://schemas.openxmlformats.org/drawingml/2006/table">
            <a:tbl>
              <a:tblPr firstRow="1" bandRow="1"/>
              <a:tblGrid>
                <a:gridCol w="1066800">
                  <a:extLst>
                    <a:ext uri="{9D8B030D-6E8A-4147-A177-3AD203B41FA5}">
                      <a16:colId xmlns:a16="http://schemas.microsoft.com/office/drawing/2014/main" val="20000"/>
                    </a:ext>
                  </a:extLst>
                </a:gridCol>
                <a:gridCol w="4992216">
                  <a:extLst>
                    <a:ext uri="{9D8B030D-6E8A-4147-A177-3AD203B41FA5}">
                      <a16:colId xmlns:a16="http://schemas.microsoft.com/office/drawing/2014/main" val="20001"/>
                    </a:ext>
                  </a:extLst>
                </a:gridCol>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6" name="Group 5"/>
          <p:cNvGrpSpPr/>
          <p:nvPr userDrawn="1"/>
        </p:nvGrpSpPr>
        <p:grpSpPr>
          <a:xfrm>
            <a:off x="533400" y="742950"/>
            <a:ext cx="965632" cy="4114800"/>
            <a:chOff x="533400" y="895350"/>
            <a:chExt cx="965632" cy="4114800"/>
          </a:xfrm>
        </p:grpSpPr>
        <p:pic>
          <p:nvPicPr>
            <p:cNvPr id="7" name="Picture 6"/>
            <p:cNvPicPr>
              <a:picLocks noChangeAspect="1"/>
            </p:cNvPicPr>
            <p:nvPr/>
          </p:nvPicPr>
          <p:blipFill>
            <a:blip r:embed="rId2"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8" name="Group 7"/>
            <p:cNvGrpSpPr/>
            <p:nvPr/>
          </p:nvGrpSpPr>
          <p:grpSpPr>
            <a:xfrm>
              <a:off x="762000" y="2296350"/>
              <a:ext cx="720000" cy="504000"/>
              <a:chOff x="5659045" y="1210738"/>
              <a:chExt cx="2153043" cy="1368288"/>
            </a:xfrm>
          </p:grpSpPr>
          <p:pic>
            <p:nvPicPr>
              <p:cNvPr id="13" name="Picture 12"/>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4" name="Picture 13"/>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9" name="Picture 2" descr="http://www.thewellatlentrise.org/img/quiz.png"/>
            <p:cNvPicPr>
              <a:picLocks noChangeAspect="1" noChangeArrowheads="1"/>
            </p:cNvPicPr>
            <p:nvPr/>
          </p:nvPicPr>
          <p:blipFill>
            <a:blip r:embed="rId5"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1" name="Picture 10"/>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2" name="Picture 11"/>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pic>
        <p:nvPicPr>
          <p:cNvPr id="15" name="Picture 7" descr="edureka logol.jpg"/>
          <p:cNvPicPr>
            <a:picLocks noChangeAspect="1"/>
          </p:cNvPicPr>
          <p:nvPr userDrawn="1"/>
        </p:nvPicPr>
        <p:blipFill>
          <a:blip r:embed="rId9"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730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w it works">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a:t>Click to edit Master title style</a:t>
            </a:r>
          </a:p>
        </p:txBody>
      </p:sp>
      <p:graphicFrame>
        <p:nvGraphicFramePr>
          <p:cNvPr id="5" name="Table 4"/>
          <p:cNvGraphicFramePr>
            <a:graphicFrameLocks noGrp="1"/>
          </p:cNvGraphicFramePr>
          <p:nvPr userDrawn="1"/>
        </p:nvGraphicFramePr>
        <p:xfrm>
          <a:off x="456714" y="574982"/>
          <a:ext cx="6059016" cy="4457700"/>
        </p:xfrm>
        <a:graphic>
          <a:graphicData uri="http://schemas.openxmlformats.org/drawingml/2006/table">
            <a:tbl>
              <a:tblPr firstRow="1" bandRow="1"/>
              <a:tblGrid>
                <a:gridCol w="1066800">
                  <a:extLst>
                    <a:ext uri="{9D8B030D-6E8A-4147-A177-3AD203B41FA5}">
                      <a16:colId xmlns:a16="http://schemas.microsoft.com/office/drawing/2014/main" val="20000"/>
                    </a:ext>
                  </a:extLst>
                </a:gridCol>
                <a:gridCol w="4992216">
                  <a:extLst>
                    <a:ext uri="{9D8B030D-6E8A-4147-A177-3AD203B41FA5}">
                      <a16:colId xmlns:a16="http://schemas.microsoft.com/office/drawing/2014/main" val="20001"/>
                    </a:ext>
                  </a:extLst>
                </a:gridCol>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6" name="Group 5"/>
          <p:cNvGrpSpPr/>
          <p:nvPr userDrawn="1"/>
        </p:nvGrpSpPr>
        <p:grpSpPr>
          <a:xfrm>
            <a:off x="533400" y="742950"/>
            <a:ext cx="965632" cy="4114800"/>
            <a:chOff x="533400" y="895350"/>
            <a:chExt cx="965632" cy="4114800"/>
          </a:xfrm>
        </p:grpSpPr>
        <p:pic>
          <p:nvPicPr>
            <p:cNvPr id="7" name="Picture 6"/>
            <p:cNvPicPr>
              <a:picLocks noChangeAspect="1"/>
            </p:cNvPicPr>
            <p:nvPr/>
          </p:nvPicPr>
          <p:blipFill>
            <a:blip r:embed="rId2"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8" name="Group 7"/>
            <p:cNvGrpSpPr/>
            <p:nvPr/>
          </p:nvGrpSpPr>
          <p:grpSpPr>
            <a:xfrm>
              <a:off x="762000" y="2296350"/>
              <a:ext cx="720000" cy="504000"/>
              <a:chOff x="5659045" y="1210738"/>
              <a:chExt cx="2153043" cy="1368288"/>
            </a:xfrm>
          </p:grpSpPr>
          <p:pic>
            <p:nvPicPr>
              <p:cNvPr id="13" name="Picture 12"/>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4" name="Picture 13"/>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9" name="Picture 2" descr="http://www.thewellatlentrise.org/img/quiz.png"/>
            <p:cNvPicPr>
              <a:picLocks noChangeAspect="1" noChangeArrowheads="1"/>
            </p:cNvPicPr>
            <p:nvPr/>
          </p:nvPicPr>
          <p:blipFill>
            <a:blip r:embed="rId5"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1" name="Picture 10"/>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2" name="Picture 11"/>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pic>
        <p:nvPicPr>
          <p:cNvPr id="15" name="Picture 7" descr="edureka logol.jpg"/>
          <p:cNvPicPr>
            <a:picLocks noChangeAspect="1"/>
          </p:cNvPicPr>
          <p:nvPr userDrawn="1"/>
        </p:nvPicPr>
        <p:blipFill>
          <a:blip r:embed="rId9"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730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ow it works">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a:t>Click to edit Master title style</a:t>
            </a:r>
          </a:p>
        </p:txBody>
      </p:sp>
      <p:graphicFrame>
        <p:nvGraphicFramePr>
          <p:cNvPr id="5" name="Table 4"/>
          <p:cNvGraphicFramePr>
            <a:graphicFrameLocks noGrp="1"/>
          </p:cNvGraphicFramePr>
          <p:nvPr userDrawn="1"/>
        </p:nvGraphicFramePr>
        <p:xfrm>
          <a:off x="456714" y="574982"/>
          <a:ext cx="6059016" cy="4457700"/>
        </p:xfrm>
        <a:graphic>
          <a:graphicData uri="http://schemas.openxmlformats.org/drawingml/2006/table">
            <a:tbl>
              <a:tblPr firstRow="1" bandRow="1"/>
              <a:tblGrid>
                <a:gridCol w="1066800">
                  <a:extLst>
                    <a:ext uri="{9D8B030D-6E8A-4147-A177-3AD203B41FA5}">
                      <a16:colId xmlns:a16="http://schemas.microsoft.com/office/drawing/2014/main" val="20000"/>
                    </a:ext>
                  </a:extLst>
                </a:gridCol>
                <a:gridCol w="4992216">
                  <a:extLst>
                    <a:ext uri="{9D8B030D-6E8A-4147-A177-3AD203B41FA5}">
                      <a16:colId xmlns:a16="http://schemas.microsoft.com/office/drawing/2014/main" val="20001"/>
                    </a:ext>
                  </a:extLst>
                </a:gridCol>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6" name="Group 5"/>
          <p:cNvGrpSpPr/>
          <p:nvPr userDrawn="1"/>
        </p:nvGrpSpPr>
        <p:grpSpPr>
          <a:xfrm>
            <a:off x="533400" y="742950"/>
            <a:ext cx="965632" cy="4114800"/>
            <a:chOff x="533400" y="895350"/>
            <a:chExt cx="965632" cy="4114800"/>
          </a:xfrm>
        </p:grpSpPr>
        <p:pic>
          <p:nvPicPr>
            <p:cNvPr id="7" name="Picture 6"/>
            <p:cNvPicPr>
              <a:picLocks noChangeAspect="1"/>
            </p:cNvPicPr>
            <p:nvPr/>
          </p:nvPicPr>
          <p:blipFill>
            <a:blip r:embed="rId2"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8" name="Group 7"/>
            <p:cNvGrpSpPr/>
            <p:nvPr/>
          </p:nvGrpSpPr>
          <p:grpSpPr>
            <a:xfrm>
              <a:off x="762000" y="2296350"/>
              <a:ext cx="720000" cy="504000"/>
              <a:chOff x="5659045" y="1210738"/>
              <a:chExt cx="2153043" cy="1368288"/>
            </a:xfrm>
          </p:grpSpPr>
          <p:pic>
            <p:nvPicPr>
              <p:cNvPr id="13" name="Picture 12"/>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4" name="Picture 13"/>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9" name="Picture 2" descr="http://www.thewellatlentrise.org/img/quiz.png"/>
            <p:cNvPicPr>
              <a:picLocks noChangeAspect="1" noChangeArrowheads="1"/>
            </p:cNvPicPr>
            <p:nvPr/>
          </p:nvPicPr>
          <p:blipFill>
            <a:blip r:embed="rId5"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1" name="Picture 10"/>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2" name="Picture 11"/>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pic>
        <p:nvPicPr>
          <p:cNvPr id="15" name="Picture 7" descr="edureka logol.jpg"/>
          <p:cNvPicPr>
            <a:picLocks noChangeAspect="1"/>
          </p:cNvPicPr>
          <p:nvPr userDrawn="1"/>
        </p:nvPicPr>
        <p:blipFill>
          <a:blip r:embed="rId9"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730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ow it works">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a:t>Click to edit Master title style</a:t>
            </a:r>
          </a:p>
        </p:txBody>
      </p:sp>
      <p:graphicFrame>
        <p:nvGraphicFramePr>
          <p:cNvPr id="5" name="Table 4"/>
          <p:cNvGraphicFramePr>
            <a:graphicFrameLocks noGrp="1"/>
          </p:cNvGraphicFramePr>
          <p:nvPr userDrawn="1"/>
        </p:nvGraphicFramePr>
        <p:xfrm>
          <a:off x="456714" y="574982"/>
          <a:ext cx="6059016" cy="4457700"/>
        </p:xfrm>
        <a:graphic>
          <a:graphicData uri="http://schemas.openxmlformats.org/drawingml/2006/table">
            <a:tbl>
              <a:tblPr firstRow="1" bandRow="1"/>
              <a:tblGrid>
                <a:gridCol w="1066800">
                  <a:extLst>
                    <a:ext uri="{9D8B030D-6E8A-4147-A177-3AD203B41FA5}">
                      <a16:colId xmlns:a16="http://schemas.microsoft.com/office/drawing/2014/main" val="20000"/>
                    </a:ext>
                  </a:extLst>
                </a:gridCol>
                <a:gridCol w="4992216">
                  <a:extLst>
                    <a:ext uri="{9D8B030D-6E8A-4147-A177-3AD203B41FA5}">
                      <a16:colId xmlns:a16="http://schemas.microsoft.com/office/drawing/2014/main" val="20001"/>
                    </a:ext>
                  </a:extLst>
                </a:gridCol>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6" name="Group 5"/>
          <p:cNvGrpSpPr/>
          <p:nvPr userDrawn="1"/>
        </p:nvGrpSpPr>
        <p:grpSpPr>
          <a:xfrm>
            <a:off x="533400" y="742950"/>
            <a:ext cx="965632" cy="4114800"/>
            <a:chOff x="533400" y="895350"/>
            <a:chExt cx="965632" cy="4114800"/>
          </a:xfrm>
        </p:grpSpPr>
        <p:pic>
          <p:nvPicPr>
            <p:cNvPr id="7" name="Picture 6"/>
            <p:cNvPicPr>
              <a:picLocks noChangeAspect="1"/>
            </p:cNvPicPr>
            <p:nvPr/>
          </p:nvPicPr>
          <p:blipFill>
            <a:blip r:embed="rId2"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8" name="Group 7"/>
            <p:cNvGrpSpPr/>
            <p:nvPr/>
          </p:nvGrpSpPr>
          <p:grpSpPr>
            <a:xfrm>
              <a:off x="762000" y="2296350"/>
              <a:ext cx="720000" cy="504000"/>
              <a:chOff x="5659045" y="1210738"/>
              <a:chExt cx="2153043" cy="1368288"/>
            </a:xfrm>
          </p:grpSpPr>
          <p:pic>
            <p:nvPicPr>
              <p:cNvPr id="13" name="Picture 12"/>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4" name="Picture 13"/>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9" name="Picture 2" descr="http://www.thewellatlentrise.org/img/quiz.png"/>
            <p:cNvPicPr>
              <a:picLocks noChangeAspect="1" noChangeArrowheads="1"/>
            </p:cNvPicPr>
            <p:nvPr/>
          </p:nvPicPr>
          <p:blipFill>
            <a:blip r:embed="rId5"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1" name="Picture 10"/>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2" name="Picture 11"/>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pic>
        <p:nvPicPr>
          <p:cNvPr id="15" name="Picture 7" descr="edureka logol.jpg"/>
          <p:cNvPicPr>
            <a:picLocks noChangeAspect="1"/>
          </p:cNvPicPr>
          <p:nvPr userDrawn="1"/>
        </p:nvPicPr>
        <p:blipFill>
          <a:blip r:embed="rId9"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730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0" cstate="print">
            <a:lum/>
          </a:blip>
          <a:srcRect/>
          <a:stretch>
            <a:fillRect/>
          </a:stretch>
        </a:blipFill>
        <a:effectLst/>
      </p:bgPr>
    </p:bg>
    <p:spTree>
      <p:nvGrpSpPr>
        <p:cNvPr id="1" name=""/>
        <p:cNvGrpSpPr/>
        <p:nvPr/>
      </p:nvGrpSpPr>
      <p:grpSpPr>
        <a:xfrm>
          <a:off x="0" y="0"/>
          <a:ext cx="0" cy="0"/>
          <a:chOff x="0" y="0"/>
          <a:chExt cx="0" cy="0"/>
        </a:xfrm>
      </p:grpSpPr>
      <p:sp>
        <p:nvSpPr>
          <p:cNvPr id="8"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10"/>
          <p:cNvSpPr txBox="1"/>
          <p:nvPr userDrawn="1"/>
        </p:nvSpPr>
        <p:spPr>
          <a:xfrm>
            <a:off x="5137985" y="4764109"/>
            <a:ext cx="39084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Course Url</a:t>
            </a:r>
          </a:p>
        </p:txBody>
      </p:sp>
      <p:sp>
        <p:nvSpPr>
          <p:cNvPr id="6" name="Title Placeholder 5"/>
          <p:cNvSpPr>
            <a:spLocks noGrp="1"/>
          </p:cNvSpPr>
          <p:nvPr>
            <p:ph type="title"/>
          </p:nvPr>
        </p:nvSpPr>
        <p:spPr>
          <a:xfrm>
            <a:off x="477296" y="90432"/>
            <a:ext cx="7886700" cy="647805"/>
          </a:xfrm>
          <a:prstGeom prst="rect">
            <a:avLst/>
          </a:prstGeom>
        </p:spPr>
        <p:txBody>
          <a:bodyPr vert="horz" lIns="91440" tIns="45720" rIns="91440" bIns="45720" rtlCol="0" anchor="ctr">
            <a:noAutofit/>
          </a:bodyPr>
          <a:lstStyle/>
          <a:p>
            <a:r>
              <a:rPr lang="en-US"/>
              <a:t>Click to edit Master title style</a:t>
            </a:r>
          </a:p>
        </p:txBody>
      </p:sp>
      <p:sp>
        <p:nvSpPr>
          <p:cNvPr id="7" name="Text Placeholder 6"/>
          <p:cNvSpPr>
            <a:spLocks noGrp="1"/>
          </p:cNvSpPr>
          <p:nvPr>
            <p:ph type="body" idx="1"/>
          </p:nvPr>
        </p:nvSpPr>
        <p:spPr>
          <a:xfrm>
            <a:off x="457200" y="868136"/>
            <a:ext cx="7886700" cy="392770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7832687"/>
      </p:ext>
    </p:extLst>
  </p:cSld>
  <p:clrMap bg1="lt1" tx1="dk1" bg2="lt2" tx2="dk2" accent1="accent1" accent2="accent2" accent3="accent3" accent4="accent4" accent5="accent5" accent6="accent6" hlink="hlink" folHlink="folHlink"/>
  <p:sldLayoutIdLst>
    <p:sldLayoutId id="2147483662" r:id="rId1"/>
    <p:sldLayoutId id="2147483712" r:id="rId2"/>
    <p:sldLayoutId id="2147483711" r:id="rId3"/>
    <p:sldLayoutId id="2147483710" r:id="rId4"/>
    <p:sldLayoutId id="2147483709" r:id="rId5"/>
    <p:sldLayoutId id="2147483708" r:id="rId6"/>
    <p:sldLayoutId id="2147483707" r:id="rId7"/>
    <p:sldLayoutId id="2147483706" r:id="rId8"/>
    <p:sldLayoutId id="2147483705" r:id="rId9"/>
    <p:sldLayoutId id="2147483704" r:id="rId10"/>
    <p:sldLayoutId id="2147483703" r:id="rId11"/>
    <p:sldLayoutId id="2147483702" r:id="rId12"/>
    <p:sldLayoutId id="2147483669" r:id="rId13"/>
    <p:sldLayoutId id="2147483666" r:id="rId14"/>
    <p:sldLayoutId id="2147483678" r:id="rId15"/>
    <p:sldLayoutId id="2147483663" r:id="rId16"/>
    <p:sldLayoutId id="2147483670" r:id="rId17"/>
    <p:sldLayoutId id="2147483674" r:id="rId18"/>
    <p:sldLayoutId id="2147483672" r:id="rId19"/>
    <p:sldLayoutId id="2147483675" r:id="rId20"/>
    <p:sldLayoutId id="2147483673" r:id="rId21"/>
    <p:sldLayoutId id="2147483671" r:id="rId22"/>
    <p:sldLayoutId id="2147483676" r:id="rId23"/>
    <p:sldLayoutId id="2147483679" r:id="rId24"/>
    <p:sldLayoutId id="2147483680" r:id="rId25"/>
    <p:sldLayoutId id="2147483677" r:id="rId26"/>
    <p:sldLayoutId id="2147483667" r:id="rId27"/>
    <p:sldLayoutId id="2147483668" r:id="rId28"/>
  </p:sldLayoutIdLst>
  <p:txStyles>
    <p:titleStyle>
      <a:lvl1pPr algn="l" defTabSz="914378" rtl="0" eaLnBrk="1" latinLnBrk="0" hangingPunct="1">
        <a:spcBef>
          <a:spcPct val="0"/>
        </a:spcBef>
        <a:buNone/>
        <a:defRPr lang="en-US" sz="2600" b="0" kern="1200" dirty="0">
          <a:solidFill>
            <a:schemeClr val="tx1"/>
          </a:solidFill>
          <a:latin typeface="+mj-lt"/>
          <a:ea typeface="+mj-ea"/>
          <a:cs typeface="+mj-cs"/>
        </a:defRPr>
      </a:lvl1pPr>
    </p:titleStyle>
    <p:bodyStyle>
      <a:lvl1pPr marL="128588" indent="-128588" algn="just" defTabSz="914378" rtl="0" eaLnBrk="1" latinLnBrk="0" hangingPunct="1">
        <a:lnSpc>
          <a:spcPct val="150000"/>
        </a:lnSpc>
        <a:spcBef>
          <a:spcPct val="20000"/>
        </a:spcBef>
        <a:buFont typeface="Symbol" panose="05050102010706020507" pitchFamily="18" charset="2"/>
        <a:buChar char="®"/>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85776" indent="-128588" algn="just" defTabSz="914378" rtl="0" eaLnBrk="1" latinLnBrk="0" hangingPunct="1">
        <a:lnSpc>
          <a:spcPct val="150000"/>
        </a:lnSpc>
        <a:spcBef>
          <a:spcPct val="20000"/>
        </a:spcBef>
        <a:buFont typeface="Tahoma" panose="020B0604030504040204" pitchFamily="34" charset="0"/>
        <a:buChar char="»"/>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378" indent="0" algn="just" defTabSz="914378" rtl="0" eaLnBrk="1" latinLnBrk="0" hangingPunct="1">
        <a:lnSpc>
          <a:spcPct val="150000"/>
        </a:lnSpc>
        <a:spcBef>
          <a:spcPct val="20000"/>
        </a:spcBef>
        <a:buFontTx/>
        <a:buNone/>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566" indent="0" algn="just" defTabSz="914378" rtl="0" eaLnBrk="1" latinLnBrk="0" hangingPunct="1">
        <a:lnSpc>
          <a:spcPct val="150000"/>
        </a:lnSpc>
        <a:spcBef>
          <a:spcPct val="20000"/>
        </a:spcBef>
        <a:buFontTx/>
        <a:buNone/>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754" indent="0" algn="just" defTabSz="914378" rtl="0" eaLnBrk="1" latinLnBrk="0" hangingPunct="1">
        <a:lnSpc>
          <a:spcPct val="150000"/>
        </a:lnSpc>
        <a:spcBef>
          <a:spcPct val="20000"/>
        </a:spcBef>
        <a:buFontTx/>
        <a:buNone/>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40">
          <p15:clr>
            <a:srgbClr val="F26B43"/>
          </p15:clr>
        </p15:guide>
        <p15:guide id="2" pos="2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1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7.jpeg"/><Relationship Id="rId1" Type="http://schemas.openxmlformats.org/officeDocument/2006/relationships/slideLayout" Target="../slideLayouts/slideLayout16.xml"/></Relationships>
</file>

<file path=ppt/slides/_rels/slide1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1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9.jpeg"/><Relationship Id="rId1" Type="http://schemas.openxmlformats.org/officeDocument/2006/relationships/slideLayout" Target="../slideLayouts/slideLayout16.xml"/></Relationships>
</file>

<file path=ppt/slides/_rels/slide1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1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1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1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1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5.jpeg"/><Relationship Id="rId1" Type="http://schemas.openxmlformats.org/officeDocument/2006/relationships/slideLayout" Target="../slideLayouts/slideLayout16.xml"/></Relationships>
</file>

<file path=ppt/slides/_rels/slide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1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1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8.jpe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1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0.jpeg"/><Relationship Id="rId1" Type="http://schemas.openxmlformats.org/officeDocument/2006/relationships/slideLayout" Target="../slideLayouts/slideLayout16.xml"/></Relationships>
</file>

<file path=ppt/slides/_rels/slide1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3.png"/><Relationship Id="rId1" Type="http://schemas.openxmlformats.org/officeDocument/2006/relationships/slideLayout" Target="../slideLayouts/slideLayout16.xml"/></Relationships>
</file>

<file path=ppt/slides/_rels/slide1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4.png"/><Relationship Id="rId1" Type="http://schemas.openxmlformats.org/officeDocument/2006/relationships/slideLayout" Target="../slideLayouts/slideLayout16.xml"/></Relationships>
</file>

<file path=ppt/slides/_rels/slide1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1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8.png"/><Relationship Id="rId1" Type="http://schemas.openxmlformats.org/officeDocument/2006/relationships/slideLayout" Target="../slideLayouts/slideLayout16.xml"/></Relationships>
</file>

<file path=ppt/slides/_rels/slide1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1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1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9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9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1.png"/><Relationship Id="rId1" Type="http://schemas.openxmlformats.org/officeDocument/2006/relationships/slideLayout" Target="../slideLayouts/slideLayout16.xml"/></Relationships>
</file>

<file path=ppt/slides/_rels/slide19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2.png"/><Relationship Id="rId1" Type="http://schemas.openxmlformats.org/officeDocument/2006/relationships/slideLayout" Target="../slideLayouts/slideLayout16.xml"/></Relationships>
</file>

<file path=ppt/slides/_rels/slide19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19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4.png"/><Relationship Id="rId1" Type="http://schemas.openxmlformats.org/officeDocument/2006/relationships/slideLayout" Target="../slideLayouts/slideLayout16.xml"/></Relationships>
</file>

<file path=ppt/slides/_rels/slide19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9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19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0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6.png"/><Relationship Id="rId1" Type="http://schemas.openxmlformats.org/officeDocument/2006/relationships/slideLayout" Target="../slideLayouts/slideLayout16.xml"/></Relationships>
</file>

<file path=ppt/slides/_rels/slide20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20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0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image" Target="../media/image40.jpeg"/></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25769" y="1821973"/>
            <a:ext cx="7010400" cy="857250"/>
          </a:xfrm>
        </p:spPr>
        <p:txBody>
          <a:bodyPr/>
          <a:lstStyle/>
          <a:p>
            <a:pPr defTabSz="914342" eaLnBrk="1" hangingPunct="1">
              <a:lnSpc>
                <a:spcPct val="85000"/>
              </a:lnSpc>
              <a:spcBef>
                <a:spcPct val="0"/>
              </a:spcBef>
            </a:pPr>
            <a:r>
              <a:rPr lang="en-US" sz="3600" b="1" dirty="0">
                <a:latin typeface="+mj-lt"/>
                <a:ea typeface="+mj-ea"/>
              </a:rPr>
              <a:t>Data Modeling for Business Intelligence</a:t>
            </a:r>
          </a:p>
        </p:txBody>
      </p:sp>
    </p:spTree>
    <p:extLst>
      <p:ext uri="{BB962C8B-B14F-4D97-AF65-F5344CB8AC3E}">
        <p14:creationId xmlns:p14="http://schemas.microsoft.com/office/powerpoint/2010/main" val="1445930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C2792-B642-45C1-BE91-C988AFFBC05D}"/>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88A0C8A5-EB3D-4E4B-B892-984607D5B11D}"/>
              </a:ext>
            </a:extLst>
          </p:cNvPr>
          <p:cNvSpPr>
            <a:spLocks noGrp="1"/>
          </p:cNvSpPr>
          <p:nvPr>
            <p:ph idx="1"/>
          </p:nvPr>
        </p:nvSpPr>
        <p:spPr/>
        <p:txBody>
          <a:bodyPr/>
          <a:lstStyle/>
          <a:p>
            <a:r>
              <a:rPr lang="en-US" sz="1600" dirty="0"/>
              <a:t>Student material:</a:t>
            </a:r>
          </a:p>
          <a:p>
            <a:pPr lvl="1"/>
            <a:r>
              <a:rPr lang="en-US" sz="1600" dirty="0"/>
              <a:t>Class Book (presentation slides with notes)</a:t>
            </a:r>
          </a:p>
          <a:p>
            <a:r>
              <a:rPr lang="en-US" sz="1600" dirty="0"/>
              <a:t>Book:</a:t>
            </a:r>
          </a:p>
          <a:p>
            <a:pPr lvl="1"/>
            <a:r>
              <a:rPr lang="en-US" sz="1600" dirty="0"/>
              <a:t>Data Modeling techniques for data warehousing</a:t>
            </a:r>
          </a:p>
          <a:p>
            <a:r>
              <a:rPr lang="en-US" sz="1600" dirty="0"/>
              <a:t>Web-site:</a:t>
            </a:r>
          </a:p>
          <a:p>
            <a:pPr lvl="1"/>
            <a:r>
              <a:rPr lang="en-US" sz="1600" dirty="0"/>
              <a:t>http://www.datawarehouse.org </a:t>
            </a:r>
          </a:p>
          <a:p>
            <a:pPr marL="0" indent="0">
              <a:buNone/>
            </a:pPr>
            <a:endParaRPr lang="en-IN" dirty="0"/>
          </a:p>
        </p:txBody>
      </p:sp>
      <p:pic>
        <p:nvPicPr>
          <p:cNvPr id="5" name="Picture 4">
            <a:extLst>
              <a:ext uri="{FF2B5EF4-FFF2-40B4-BE49-F238E27FC236}">
                <a16:creationId xmlns:a16="http://schemas.microsoft.com/office/drawing/2014/main" id="{D3B31716-5D1F-4A1A-BACF-7DB7EA71F7CA}"/>
              </a:ext>
            </a:extLst>
          </p:cNvPr>
          <p:cNvPicPr>
            <a:picLocks noChangeAspect="1"/>
          </p:cNvPicPr>
          <p:nvPr/>
        </p:nvPicPr>
        <p:blipFill>
          <a:blip r:embed="rId2"/>
          <a:stretch>
            <a:fillRect/>
          </a:stretch>
        </p:blipFill>
        <p:spPr>
          <a:xfrm>
            <a:off x="6342187" y="2005012"/>
            <a:ext cx="1571625" cy="1133475"/>
          </a:xfrm>
          <a:prstGeom prst="rect">
            <a:avLst/>
          </a:prstGeom>
        </p:spPr>
      </p:pic>
      <p:sp>
        <p:nvSpPr>
          <p:cNvPr id="6" name="Rectangle 5">
            <a:extLst>
              <a:ext uri="{FF2B5EF4-FFF2-40B4-BE49-F238E27FC236}">
                <a16:creationId xmlns:a16="http://schemas.microsoft.com/office/drawing/2014/main" id="{31DEF7F1-2501-41A6-8F2A-0793A526F8EB}"/>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71592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5EFF-3F74-4BAE-BD25-050D210156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106E59-E367-4818-BE0B-3A24FD738166}"/>
              </a:ext>
            </a:extLst>
          </p:cNvPr>
          <p:cNvSpPr>
            <a:spLocks noGrp="1"/>
          </p:cNvSpPr>
          <p:nvPr>
            <p:ph idx="1"/>
          </p:nvPr>
        </p:nvSpPr>
        <p:spPr/>
        <p:txBody>
          <a:bodyPr vert="horz" lIns="91440" tIns="45720" rIns="91440" bIns="45720" rtlCol="0" anchor="t">
            <a:normAutofit/>
          </a:bodyPr>
          <a:lstStyle/>
          <a:p>
            <a:pPr marL="128270" indent="-128270"/>
            <a:r>
              <a:rPr lang="en-US" b="1">
                <a:latin typeface="Tahoma"/>
                <a:ea typeface="Tahoma"/>
                <a:cs typeface="Tahoma"/>
              </a:rPr>
              <a:t>Components of The Conceptual Data Model: </a:t>
            </a:r>
            <a:endParaRPr lang="en-US"/>
          </a:p>
          <a:p>
            <a:pPr marL="128270" indent="-128270"/>
            <a:r>
              <a:rPr lang="en-US" b="1">
                <a:latin typeface="Tahoma"/>
                <a:ea typeface="Tahoma"/>
                <a:cs typeface="Tahoma"/>
              </a:rPr>
              <a:t>Objects or Entity: </a:t>
            </a:r>
            <a:endParaRPr lang="en-US"/>
          </a:p>
          <a:p>
            <a:pPr marL="128270" indent="-128270"/>
            <a:r>
              <a:rPr lang="en-US">
                <a:latin typeface="Tahoma"/>
                <a:ea typeface="Tahoma"/>
                <a:cs typeface="Tahoma"/>
              </a:rPr>
              <a:t>When you analyze the information requirements of a company, you will </a:t>
            </a:r>
            <a:endParaRPr lang="en-US"/>
          </a:p>
          <a:p>
            <a:pPr marL="128270" indent="-128270"/>
            <a:r>
              <a:rPr lang="en-US">
                <a:latin typeface="Tahoma"/>
                <a:ea typeface="Tahoma"/>
                <a:cs typeface="Tahoma"/>
              </a:rPr>
              <a:t>notice that the company needs information about the business objects </a:t>
            </a:r>
            <a:endParaRPr lang="en-US"/>
          </a:p>
          <a:p>
            <a:pPr marL="128270" indent="-128270"/>
            <a:r>
              <a:rPr lang="en-US">
                <a:latin typeface="Tahoma"/>
                <a:ea typeface="Tahoma"/>
                <a:cs typeface="Tahoma"/>
              </a:rPr>
              <a:t>significant for it. </a:t>
            </a:r>
            <a:endParaRPr lang="en-US"/>
          </a:p>
          <a:p>
            <a:pPr marL="128270" indent="-128270"/>
            <a:r>
              <a:rPr lang="en-US" b="1">
                <a:latin typeface="Tahoma"/>
                <a:ea typeface="Tahoma"/>
                <a:cs typeface="Tahoma"/>
              </a:rPr>
              <a:t>Attributes: </a:t>
            </a:r>
            <a:endParaRPr lang="en-US"/>
          </a:p>
          <a:p>
            <a:pPr marL="128270" indent="-128270"/>
            <a:r>
              <a:rPr lang="en-US">
                <a:latin typeface="Tahoma"/>
                <a:ea typeface="Tahoma"/>
                <a:cs typeface="Tahoma"/>
              </a:rPr>
              <a:t>Each customer has an intrinsic characteristic known as Customer </a:t>
            </a:r>
            <a:endParaRPr lang="en-US"/>
          </a:p>
          <a:p>
            <a:pPr marL="128270" indent="-128270"/>
            <a:r>
              <a:rPr lang="en-US">
                <a:latin typeface="Tahoma"/>
                <a:ea typeface="Tahoma"/>
                <a:cs typeface="Tahoma"/>
              </a:rPr>
              <a:t>Name. Every customer has a specific name. Every customer has other </a:t>
            </a:r>
            <a:endParaRPr lang="en-US"/>
          </a:p>
          <a:p>
            <a:pPr marL="128270" indent="-128270"/>
            <a:r>
              <a:rPr lang="en-US">
                <a:latin typeface="Tahoma"/>
                <a:ea typeface="Tahoma"/>
                <a:cs typeface="Tahoma"/>
              </a:rPr>
              <a:t>inherent or intrinsic characteristics such as Customer Address, </a:t>
            </a:r>
            <a:endParaRPr lang="en-US"/>
          </a:p>
          <a:p>
            <a:pPr marL="128270" indent="-128270"/>
            <a:r>
              <a:rPr lang="en-US">
                <a:latin typeface="Tahoma"/>
                <a:ea typeface="Tahoma"/>
                <a:cs typeface="Tahoma"/>
              </a:rPr>
              <a:t>Customer Phone Number, Customer Balance, and so on.</a:t>
            </a:r>
          </a:p>
          <a:p>
            <a:pPr marL="128270" indent="-128270"/>
            <a:endParaRPr lang="en-US"/>
          </a:p>
        </p:txBody>
      </p:sp>
      <p:pic>
        <p:nvPicPr>
          <p:cNvPr id="4" name="Picture 3">
            <a:extLst>
              <a:ext uri="{FF2B5EF4-FFF2-40B4-BE49-F238E27FC236}">
                <a16:creationId xmlns:a16="http://schemas.microsoft.com/office/drawing/2014/main" id="{87FF8332-FC86-4B0E-9DF8-C48119369137}"/>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7312035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D6D27-C127-436C-B183-4E6475127FEA}"/>
              </a:ext>
            </a:extLst>
          </p:cNvPr>
          <p:cNvSpPr>
            <a:spLocks noGrp="1"/>
          </p:cNvSpPr>
          <p:nvPr>
            <p:ph type="title"/>
          </p:nvPr>
        </p:nvSpPr>
        <p:spPr/>
        <p:txBody>
          <a:bodyPr/>
          <a:lstStyle/>
          <a:p>
            <a:r>
              <a:rPr lang="en-US">
                <a:ea typeface="+mj-lt"/>
                <a:cs typeface="+mj-lt"/>
              </a:rPr>
              <a:t>3.6: Starting with the Modeling </a:t>
            </a:r>
            <a:br>
              <a:rPr lang="en-US" dirty="0">
                <a:ea typeface="+mj-lt"/>
                <a:cs typeface="+mj-lt"/>
              </a:rPr>
            </a:br>
            <a:endParaRPr lang="en-US">
              <a:ea typeface="+mj-lt"/>
              <a:cs typeface="+mj-lt"/>
            </a:endParaRPr>
          </a:p>
        </p:txBody>
      </p:sp>
      <p:sp>
        <p:nvSpPr>
          <p:cNvPr id="3" name="Content Placeholder 2">
            <a:extLst>
              <a:ext uri="{FF2B5EF4-FFF2-40B4-BE49-F238E27FC236}">
                <a16:creationId xmlns:a16="http://schemas.microsoft.com/office/drawing/2014/main" id="{9A899BF8-ECEF-4D31-943E-46A3126B7EBE}"/>
              </a:ext>
            </a:extLst>
          </p:cNvPr>
          <p:cNvSpPr>
            <a:spLocks noGrp="1"/>
          </p:cNvSpPr>
          <p:nvPr>
            <p:ph idx="1"/>
          </p:nvPr>
        </p:nvSpPr>
        <p:spPr/>
        <p:txBody>
          <a:bodyPr vert="horz" lIns="91440" tIns="45720" rIns="91440" bIns="45720" rtlCol="0" anchor="t">
            <a:normAutofit/>
          </a:bodyPr>
          <a:lstStyle/>
          <a:p>
            <a:pPr marL="0" indent="0">
              <a:buNone/>
            </a:pPr>
            <a:r>
              <a:rPr lang="en-US">
                <a:latin typeface="Tahoma"/>
                <a:ea typeface="Tahoma"/>
                <a:cs typeface="Tahoma"/>
              </a:rPr>
              <a:t>Different Types of Modeling:</a:t>
            </a:r>
            <a:endParaRPr lang="en-US"/>
          </a:p>
          <a:p>
            <a:pPr marL="128270" indent="-128270" algn="l">
              <a:lnSpc>
                <a:spcPct val="90000"/>
              </a:lnSpc>
              <a:spcBef>
                <a:spcPts val="0"/>
              </a:spcBef>
              <a:spcAft>
                <a:spcPts val="600"/>
              </a:spcAft>
            </a:pPr>
            <a:r>
              <a:rPr lang="en-US"/>
              <a:t>Entity-Relationship Modeling</a:t>
            </a:r>
            <a:endParaRPr lang="en-US" dirty="0"/>
          </a:p>
          <a:p>
            <a:pPr marL="585470" lvl="1" indent="-128270" algn="l">
              <a:lnSpc>
                <a:spcPct val="90000"/>
              </a:lnSpc>
              <a:spcBef>
                <a:spcPts val="0"/>
              </a:spcBef>
              <a:spcAft>
                <a:spcPts val="600"/>
              </a:spcAft>
              <a:buFont typeface="Tahoma" panose="05050102010706020507" pitchFamily="18" charset="2"/>
              <a:buChar char="»"/>
            </a:pPr>
            <a:r>
              <a:rPr lang="en-US"/>
              <a:t>Set of entities with attributes participate in relationships.</a:t>
            </a:r>
            <a:endParaRPr lang="en-US" dirty="0"/>
          </a:p>
          <a:p>
            <a:pPr marL="128270" indent="-128270" algn="l">
              <a:lnSpc>
                <a:spcPct val="90000"/>
              </a:lnSpc>
              <a:spcBef>
                <a:spcPts val="0"/>
              </a:spcBef>
              <a:spcAft>
                <a:spcPts val="600"/>
              </a:spcAft>
            </a:pPr>
            <a:endParaRPr lang="en-US" dirty="0"/>
          </a:p>
          <a:p>
            <a:pPr marL="128270" indent="-128270" algn="l">
              <a:lnSpc>
                <a:spcPct val="90000"/>
              </a:lnSpc>
              <a:spcBef>
                <a:spcPts val="0"/>
              </a:spcBef>
              <a:spcAft>
                <a:spcPts val="600"/>
              </a:spcAft>
            </a:pPr>
            <a:r>
              <a:rPr lang="en-US"/>
              <a:t>Object-Oriented Modeling</a:t>
            </a:r>
            <a:endParaRPr lang="en-US" dirty="0"/>
          </a:p>
          <a:p>
            <a:pPr marL="585470" lvl="1" indent="-128270" algn="l">
              <a:lnSpc>
                <a:spcPct val="90000"/>
              </a:lnSpc>
              <a:spcBef>
                <a:spcPts val="0"/>
              </a:spcBef>
              <a:spcAft>
                <a:spcPts val="600"/>
              </a:spcAft>
              <a:buFont typeface="Tahoma" panose="05050102010706020507" pitchFamily="18" charset="2"/>
              <a:buChar char="»"/>
            </a:pPr>
            <a:r>
              <a:rPr lang="en-US"/>
              <a:t>Object-oriented modeling was primarily devised for designing code of object-oriented programs.</a:t>
            </a:r>
            <a:endParaRPr lang="en-US" dirty="0"/>
          </a:p>
          <a:p>
            <a:pPr marL="128270" indent="-128270" algn="l">
              <a:lnSpc>
                <a:spcPct val="90000"/>
              </a:lnSpc>
              <a:spcBef>
                <a:spcPts val="0"/>
              </a:spcBef>
              <a:spcAft>
                <a:spcPts val="600"/>
              </a:spcAft>
            </a:pPr>
            <a:endParaRPr lang="en-US" dirty="0"/>
          </a:p>
          <a:p>
            <a:pPr marL="128270" indent="-128270" algn="l">
              <a:lnSpc>
                <a:spcPct val="90000"/>
              </a:lnSpc>
              <a:spcBef>
                <a:spcPts val="0"/>
              </a:spcBef>
              <a:spcAft>
                <a:spcPts val="600"/>
              </a:spcAft>
            </a:pPr>
            <a:r>
              <a:rPr lang="en-US"/>
              <a:t>Modeling for Data Warehouse</a:t>
            </a:r>
            <a:endParaRPr lang="en-US" dirty="0"/>
          </a:p>
          <a:p>
            <a:pPr marL="585470" lvl="1" indent="-128270" algn="l">
              <a:lnSpc>
                <a:spcPct val="90000"/>
              </a:lnSpc>
              <a:spcBef>
                <a:spcPts val="0"/>
              </a:spcBef>
              <a:spcAft>
                <a:spcPts val="600"/>
              </a:spcAft>
              <a:buFont typeface="Tahoma" panose="05050102010706020507" pitchFamily="18" charset="2"/>
              <a:buChar char="»"/>
            </a:pPr>
            <a:r>
              <a:rPr lang="en-US"/>
              <a:t>A model that supports analysis of data or facts by the combinations of the business dimensions such as year, region, sales representative, and shipment method.</a:t>
            </a:r>
            <a:endParaRPr lang="en-US" dirty="0"/>
          </a:p>
          <a:p>
            <a:pPr marL="128270" indent="-128270" algn="l">
              <a:lnSpc>
                <a:spcPct val="90000"/>
              </a:lnSpc>
              <a:spcBef>
                <a:spcPts val="0"/>
              </a:spcBef>
              <a:spcAft>
                <a:spcPts val="600"/>
              </a:spcAft>
            </a:pPr>
            <a:endParaRPr lang="en-US" dirty="0"/>
          </a:p>
          <a:p>
            <a:pPr marL="128270" indent="-128270"/>
            <a:endParaRPr lang="en-US" dirty="0"/>
          </a:p>
        </p:txBody>
      </p:sp>
      <p:pic>
        <p:nvPicPr>
          <p:cNvPr id="4" name="Picture 3">
            <a:extLst>
              <a:ext uri="{FF2B5EF4-FFF2-40B4-BE49-F238E27FC236}">
                <a16:creationId xmlns:a16="http://schemas.microsoft.com/office/drawing/2014/main" id="{ABCDC775-FC84-4670-8BB8-C5001041EB80}"/>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6797556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C0139-B5DA-43B5-B2FA-1F78469A9C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76E4AB-7DB8-447D-9A3B-068F2E4C139B}"/>
              </a:ext>
            </a:extLst>
          </p:cNvPr>
          <p:cNvSpPr>
            <a:spLocks noGrp="1"/>
          </p:cNvSpPr>
          <p:nvPr>
            <p:ph idx="1"/>
          </p:nvPr>
        </p:nvSpPr>
        <p:spPr/>
        <p:txBody>
          <a:bodyPr vert="horz" lIns="91440" tIns="45720" rIns="91440" bIns="45720" rtlCol="0" anchor="t">
            <a:normAutofit fontScale="92500" lnSpcReduction="10000"/>
          </a:bodyPr>
          <a:lstStyle/>
          <a:p>
            <a:pPr marL="128270" indent="-128270"/>
            <a:r>
              <a:rPr lang="en-US" b="1"/>
              <a:t>Different Types of Modeling: </a:t>
            </a:r>
            <a:endParaRPr lang="en-US"/>
          </a:p>
          <a:p>
            <a:pPr marL="128270" indent="-128270"/>
            <a:r>
              <a:rPr lang="en-US" b="1"/>
              <a:t>Entity-Relationship Modeling: </a:t>
            </a:r>
            <a:endParaRPr lang="en-US"/>
          </a:p>
          <a:p>
            <a:pPr marL="0" indent="0">
              <a:buNone/>
            </a:pPr>
            <a:r>
              <a:rPr lang="en-US"/>
              <a:t>This approach, introduced by Peter Chen in 1976, is still the most popular </a:t>
            </a:r>
          </a:p>
          <a:p>
            <a:pPr marL="0" indent="0">
              <a:buNone/>
            </a:pPr>
            <a:r>
              <a:rPr lang="en-US"/>
              <a:t>and widely-used technique. Vendors have produced several computer</a:t>
            </a:r>
          </a:p>
          <a:p>
            <a:pPr marL="0" indent="0">
              <a:buNone/>
            </a:pPr>
            <a:r>
              <a:rPr lang="en-US"/>
              <a:t>aided software engineering (CASE) tools to support this method. This </a:t>
            </a:r>
          </a:p>
          <a:p>
            <a:pPr marL="0" indent="0">
              <a:buNone/>
            </a:pPr>
            <a:r>
              <a:rPr lang="en-US"/>
              <a:t>method perceives and portrays the information requirements of an </a:t>
            </a:r>
          </a:p>
          <a:p>
            <a:pPr marL="0" indent="0">
              <a:buNone/>
            </a:pPr>
            <a:r>
              <a:rPr lang="en-US"/>
              <a:t>organization as a set of entities with their attributes participating in </a:t>
            </a:r>
          </a:p>
          <a:p>
            <a:pPr marL="0" indent="0">
              <a:buNone/>
            </a:pPr>
            <a:r>
              <a:rPr lang="en-US"/>
              <a:t>relationships. </a:t>
            </a:r>
          </a:p>
          <a:p>
            <a:pPr marL="0" indent="0">
              <a:buNone/>
            </a:pPr>
            <a:r>
              <a:rPr lang="en-US"/>
              <a:t>The ER model portrays the information domain of an organization in a way </a:t>
            </a:r>
          </a:p>
          <a:p>
            <a:pPr marL="0" indent="0">
              <a:buNone/>
            </a:pPr>
            <a:r>
              <a:rPr lang="en-US"/>
              <a:t>that it is free from any considerations of database software or hardware. </a:t>
            </a:r>
          </a:p>
          <a:p>
            <a:pPr marL="0" indent="0">
              <a:buNone/>
            </a:pPr>
            <a:r>
              <a:rPr lang="en-US"/>
              <a:t>Because of this independency, this method is well-suited for conceptual </a:t>
            </a:r>
          </a:p>
          <a:p>
            <a:pPr marL="0" indent="0">
              <a:buNone/>
            </a:pPr>
            <a:r>
              <a:rPr lang="en-US"/>
              <a:t>data modeling. It does not burden the domain experts with unnecessary </a:t>
            </a:r>
          </a:p>
          <a:p>
            <a:pPr marL="0" indent="0">
              <a:buNone/>
            </a:pPr>
            <a:r>
              <a:rPr lang="en-US"/>
              <a:t>details. However, an ER data model diagram has its shortcomings. The </a:t>
            </a:r>
          </a:p>
          <a:p>
            <a:pPr marL="0" indent="0">
              <a:buNone/>
            </a:pPr>
            <a:r>
              <a:rPr lang="en-US"/>
              <a:t>diagram does not clearly indicate constraints in the relationships. </a:t>
            </a:r>
          </a:p>
          <a:p>
            <a:pPr marL="128270" indent="-128270"/>
            <a:endParaRPr lang="en-US">
              <a:latin typeface="Tahoma"/>
              <a:ea typeface="Tahoma"/>
              <a:cs typeface="Tahoma"/>
            </a:endParaRPr>
          </a:p>
          <a:p>
            <a:pPr marL="128270" indent="-128270"/>
            <a:endParaRPr lang="en-US"/>
          </a:p>
        </p:txBody>
      </p:sp>
      <p:pic>
        <p:nvPicPr>
          <p:cNvPr id="4" name="Picture 3">
            <a:extLst>
              <a:ext uri="{FF2B5EF4-FFF2-40B4-BE49-F238E27FC236}">
                <a16:creationId xmlns:a16="http://schemas.microsoft.com/office/drawing/2014/main" id="{727F72CE-3271-4DB3-82A7-E3281B952EC4}"/>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6692930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F401-0663-44CE-8E2A-7B817F24C8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B60F02-B9B7-4B67-AD63-74EF69B2CD26}"/>
              </a:ext>
            </a:extLst>
          </p:cNvPr>
          <p:cNvSpPr>
            <a:spLocks noGrp="1"/>
          </p:cNvSpPr>
          <p:nvPr>
            <p:ph idx="1"/>
          </p:nvPr>
        </p:nvSpPr>
        <p:spPr/>
        <p:txBody>
          <a:bodyPr vert="horz" lIns="91440" tIns="45720" rIns="91440" bIns="45720" rtlCol="0" anchor="t">
            <a:normAutofit/>
          </a:bodyPr>
          <a:lstStyle/>
          <a:p>
            <a:pPr marL="128270" indent="-128270"/>
            <a:r>
              <a:rPr lang="en-US" b="1">
                <a:latin typeface="Tahoma"/>
                <a:ea typeface="Tahoma"/>
                <a:cs typeface="Tahoma"/>
              </a:rPr>
              <a:t>Fact-Oriented Modeling </a:t>
            </a:r>
            <a:endParaRPr lang="en-US"/>
          </a:p>
          <a:p>
            <a:pPr marL="0" indent="0">
              <a:buNone/>
            </a:pPr>
            <a:r>
              <a:rPr lang="en-US"/>
              <a:t>Not all domain experts are comfortable with the notations in the ER </a:t>
            </a:r>
          </a:p>
          <a:p>
            <a:pPr marL="0" indent="0">
              <a:buNone/>
            </a:pPr>
            <a:r>
              <a:rPr lang="en-US"/>
              <a:t>model. Some of them find some of the notations, especially those for </a:t>
            </a:r>
          </a:p>
          <a:p>
            <a:pPr marL="0" indent="0">
              <a:buNone/>
            </a:pPr>
            <a:r>
              <a:rPr lang="en-US"/>
              <a:t>relationships, incomplete and imprecise. The fact-oriented data </a:t>
            </a:r>
          </a:p>
          <a:p>
            <a:pPr marL="0" indent="0">
              <a:buNone/>
            </a:pPr>
            <a:r>
              <a:rPr lang="en-US"/>
              <a:t>modeling approach attempts to overcome some of the deficiencies of </a:t>
            </a:r>
          </a:p>
          <a:p>
            <a:pPr marL="0" indent="0">
              <a:buNone/>
            </a:pPr>
            <a:r>
              <a:rPr lang="en-US"/>
              <a:t>the ER approach. </a:t>
            </a:r>
          </a:p>
          <a:p>
            <a:pPr marL="0" indent="0">
              <a:buNone/>
            </a:pPr>
            <a:r>
              <a:rPr lang="en-US"/>
              <a:t>In the 1970s, an approach to data modeling arose by viewing the </a:t>
            </a:r>
          </a:p>
          <a:p>
            <a:pPr marL="0" indent="0">
              <a:buNone/>
            </a:pPr>
            <a:r>
              <a:rPr lang="en-US"/>
              <a:t>information domain in terms of objects playing roles. A role is the part </a:t>
            </a:r>
          </a:p>
          <a:p>
            <a:pPr marL="0" indent="0">
              <a:buNone/>
            </a:pPr>
            <a:r>
              <a:rPr lang="en-US"/>
              <a:t>played by an object in a relationship. Object-role modeling (ORM) is </a:t>
            </a:r>
          </a:p>
          <a:p>
            <a:pPr marL="0" indent="0">
              <a:buNone/>
            </a:pPr>
            <a:r>
              <a:rPr lang="en-US"/>
              <a:t>such a fact-oriented modeling approach. This is perhaps the only </a:t>
            </a:r>
          </a:p>
          <a:p>
            <a:pPr marL="0" indent="0">
              <a:buNone/>
            </a:pPr>
            <a:r>
              <a:rPr lang="en-US"/>
              <a:t>major fact-oriented modeling technique with fairly wide industry </a:t>
            </a:r>
          </a:p>
          <a:p>
            <a:pPr marL="0" indent="0">
              <a:buNone/>
            </a:pPr>
            <a:r>
              <a:rPr lang="en-US"/>
              <a:t>support.</a:t>
            </a:r>
          </a:p>
          <a:p>
            <a:pPr marL="128270" indent="-128270"/>
            <a:endParaRPr lang="en-US"/>
          </a:p>
        </p:txBody>
      </p:sp>
      <p:pic>
        <p:nvPicPr>
          <p:cNvPr id="4" name="Picture 3">
            <a:extLst>
              <a:ext uri="{FF2B5EF4-FFF2-40B4-BE49-F238E27FC236}">
                <a16:creationId xmlns:a16="http://schemas.microsoft.com/office/drawing/2014/main" id="{36A73C71-5925-456B-A2A2-001E628A35FC}"/>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3031371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90068-E84A-413F-9114-CE816D6513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40A3DD-68EF-405F-AF49-FBF91A3E8169}"/>
              </a:ext>
            </a:extLst>
          </p:cNvPr>
          <p:cNvSpPr>
            <a:spLocks noGrp="1"/>
          </p:cNvSpPr>
          <p:nvPr>
            <p:ph idx="1"/>
          </p:nvPr>
        </p:nvSpPr>
        <p:spPr/>
        <p:txBody>
          <a:bodyPr vert="horz" lIns="91440" tIns="45720" rIns="91440" bIns="45720" rtlCol="0" anchor="t">
            <a:normAutofit/>
          </a:bodyPr>
          <a:lstStyle/>
          <a:p>
            <a:pPr marL="128270" indent="-128270"/>
            <a:r>
              <a:rPr lang="en-US" b="1">
                <a:latin typeface="Tahoma"/>
                <a:ea typeface="Tahoma"/>
                <a:cs typeface="Tahoma"/>
              </a:rPr>
              <a:t>Compared with ORM, ER has the following shortcomings: </a:t>
            </a:r>
            <a:endParaRPr lang="en-US"/>
          </a:p>
          <a:p>
            <a:pPr marL="0" indent="0">
              <a:buNone/>
            </a:pPr>
            <a:r>
              <a:rPr lang="en-US">
                <a:latin typeface="Tahoma"/>
                <a:ea typeface="Tahoma"/>
                <a:cs typeface="Tahoma"/>
              </a:rPr>
              <a:t>It is not closer to natural language for validation by domain experts. </a:t>
            </a:r>
            <a:endParaRPr lang="en-US"/>
          </a:p>
          <a:p>
            <a:pPr marL="0" indent="0">
              <a:buNone/>
            </a:pPr>
            <a:r>
              <a:rPr lang="en-US">
                <a:latin typeface="Tahoma"/>
                <a:ea typeface="Tahoma"/>
                <a:cs typeface="Tahoma"/>
              </a:rPr>
              <a:t>ER techniques generally support only two-way relationships. N-way </a:t>
            </a:r>
            <a:endParaRPr lang="en-US"/>
          </a:p>
          <a:p>
            <a:pPr marL="0" indent="0">
              <a:buNone/>
            </a:pPr>
            <a:r>
              <a:rPr lang="en-US"/>
              <a:t>relationships in ER are broken down into two-way relationships by </a:t>
            </a:r>
          </a:p>
          <a:p>
            <a:pPr marL="0" indent="0">
              <a:buNone/>
            </a:pPr>
            <a:r>
              <a:rPr lang="en-US"/>
              <a:t>introducing intersection identities. However, these intersection </a:t>
            </a:r>
          </a:p>
          <a:p>
            <a:pPr marL="0" indent="0">
              <a:buNone/>
            </a:pPr>
            <a:r>
              <a:rPr lang="en-US"/>
              <a:t>identities seem arbitrary and not understood by domain experts.</a:t>
            </a:r>
          </a:p>
          <a:p>
            <a:pPr marL="128270" indent="-128270"/>
            <a:endParaRPr lang="en-US"/>
          </a:p>
        </p:txBody>
      </p:sp>
      <p:pic>
        <p:nvPicPr>
          <p:cNvPr id="4" name="Picture 3">
            <a:extLst>
              <a:ext uri="{FF2B5EF4-FFF2-40B4-BE49-F238E27FC236}">
                <a16:creationId xmlns:a16="http://schemas.microsoft.com/office/drawing/2014/main" id="{7B54A517-EC51-45ED-B108-8D92155AC954}"/>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9165898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A5F21-3D64-41DE-A9F7-76ABD407766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BDDB410-92FF-406D-AD87-B0439D3646FD}"/>
              </a:ext>
            </a:extLst>
          </p:cNvPr>
          <p:cNvSpPr>
            <a:spLocks noGrp="1"/>
          </p:cNvSpPr>
          <p:nvPr>
            <p:ph idx="1"/>
          </p:nvPr>
        </p:nvSpPr>
        <p:spPr/>
        <p:txBody>
          <a:bodyPr vert="horz" lIns="91440" tIns="45720" rIns="91440" bIns="45720" rtlCol="0" anchor="t">
            <a:normAutofit/>
          </a:bodyPr>
          <a:lstStyle/>
          <a:p>
            <a:pPr marL="128270" indent="-128270">
              <a:buNone/>
            </a:pPr>
            <a:r>
              <a:rPr lang="en-US" b="1"/>
              <a:t>bject-Oriented Modeling: </a:t>
            </a:r>
            <a:r>
              <a:rPr lang="en-US"/>
              <a:t>In this approach, both data and behavior </a:t>
            </a:r>
          </a:p>
          <a:p>
            <a:pPr marL="128270" indent="-128270">
              <a:buNone/>
            </a:pPr>
            <a:r>
              <a:rPr lang="en-US"/>
              <a:t>are encapsulated within objects. Thus, object-oriented modeling was </a:t>
            </a:r>
          </a:p>
          <a:p>
            <a:pPr marL="128270" indent="-128270">
              <a:buNone/>
            </a:pPr>
            <a:r>
              <a:rPr lang="en-US"/>
              <a:t>primarily devised for designing code of object-oriented programs. </a:t>
            </a:r>
          </a:p>
          <a:p>
            <a:pPr marL="128270" indent="-128270">
              <a:buNone/>
            </a:pPr>
            <a:r>
              <a:rPr lang="en-US"/>
              <a:t>However, this modeling approach can be adapted for conceptual </a:t>
            </a:r>
          </a:p>
          <a:p>
            <a:pPr marL="128270" indent="-128270">
              <a:buNone/>
            </a:pPr>
            <a:r>
              <a:rPr lang="en-US"/>
              <a:t>modeling and eventually for database design. </a:t>
            </a:r>
          </a:p>
          <a:p>
            <a:pPr marL="128270" indent="-128270">
              <a:buNone/>
            </a:pPr>
            <a:r>
              <a:rPr lang="en-US"/>
              <a:t>Till today, the most popular and widely used object-oriented approach </a:t>
            </a:r>
          </a:p>
          <a:p>
            <a:pPr marL="128270" indent="-128270">
              <a:buNone/>
            </a:pPr>
            <a:r>
              <a:rPr lang="en-US"/>
              <a:t>is the Unified Modeling Language (UML). The Unified Modeling </a:t>
            </a:r>
          </a:p>
          <a:p>
            <a:pPr marL="128270" indent="-128270">
              <a:buNone/>
            </a:pPr>
            <a:r>
              <a:rPr lang="en-US"/>
              <a:t>Language has an array of diagram types, and class diagrams form </a:t>
            </a:r>
          </a:p>
          <a:p>
            <a:pPr marL="128270" indent="-128270">
              <a:buNone/>
            </a:pPr>
            <a:r>
              <a:rPr lang="en-US"/>
              <a:t>one important type. Class diagrams can represent data structures and </a:t>
            </a:r>
          </a:p>
          <a:p>
            <a:pPr marL="128270" indent="-128270">
              <a:buNone/>
            </a:pPr>
            <a:r>
              <a:rPr lang="en-US"/>
              <a:t>may be considered as extensions of the ER technique.</a:t>
            </a:r>
          </a:p>
          <a:p>
            <a:pPr marL="0" indent="0">
              <a:buNone/>
            </a:pPr>
            <a:endParaRPr lang="en-US"/>
          </a:p>
        </p:txBody>
      </p:sp>
      <p:pic>
        <p:nvPicPr>
          <p:cNvPr id="4" name="Picture 3">
            <a:extLst>
              <a:ext uri="{FF2B5EF4-FFF2-40B4-BE49-F238E27FC236}">
                <a16:creationId xmlns:a16="http://schemas.microsoft.com/office/drawing/2014/main" id="{0D3F69C3-19F3-4089-9F68-6D7F7FD1779C}"/>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3951341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A7923-E941-4924-846D-77F467E1DB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806BC5-77EB-4530-8364-C348EB55CFF7}"/>
              </a:ext>
            </a:extLst>
          </p:cNvPr>
          <p:cNvSpPr>
            <a:spLocks noGrp="1"/>
          </p:cNvSpPr>
          <p:nvPr>
            <p:ph idx="1"/>
          </p:nvPr>
        </p:nvSpPr>
        <p:spPr/>
        <p:txBody>
          <a:bodyPr vert="horz" lIns="91440" tIns="45720" rIns="91440" bIns="45720" rtlCol="0" anchor="t">
            <a:normAutofit/>
          </a:bodyPr>
          <a:lstStyle/>
          <a:p>
            <a:pPr marL="128270" indent="-128270">
              <a:buNone/>
            </a:pPr>
            <a:r>
              <a:rPr lang="en-US" b="1"/>
              <a:t>Data Warehousing Model </a:t>
            </a:r>
            <a:endParaRPr lang="en-US"/>
          </a:p>
          <a:p>
            <a:pPr marL="128270" indent="-128270">
              <a:buNone/>
            </a:pPr>
            <a:r>
              <a:rPr lang="en-US"/>
              <a:t>As businesses grow, data management becomes more complex. </a:t>
            </a:r>
          </a:p>
          <a:p>
            <a:pPr marL="128270" indent="-128270">
              <a:buNone/>
            </a:pPr>
            <a:r>
              <a:rPr lang="en-US"/>
              <a:t>Business executives desperately seek information to stay competitive, </a:t>
            </a:r>
          </a:p>
          <a:p>
            <a:pPr marL="128270" indent="-128270">
              <a:buNone/>
            </a:pPr>
            <a:r>
              <a:rPr lang="en-US"/>
              <a:t>improve the bottom line and, importantly, to make strategic decisions. </a:t>
            </a:r>
          </a:p>
          <a:p>
            <a:pPr marL="128270" indent="-128270">
              <a:buNone/>
            </a:pPr>
            <a:r>
              <a:rPr lang="en-US"/>
              <a:t>Companies accumulate vast quantities of data in their OLTP systems, </a:t>
            </a:r>
          </a:p>
          <a:p>
            <a:pPr marL="128270" indent="-128270">
              <a:buNone/>
            </a:pPr>
            <a:r>
              <a:rPr lang="en-US"/>
              <a:t>but these systems themselves could not support intricate queries and </a:t>
            </a:r>
          </a:p>
          <a:p>
            <a:pPr marL="128270" indent="-128270">
              <a:buNone/>
            </a:pPr>
            <a:r>
              <a:rPr lang="en-US"/>
              <a:t>analysis for providing strategic information. </a:t>
            </a:r>
          </a:p>
          <a:p>
            <a:pPr marL="128270" indent="-128270">
              <a:buNone/>
            </a:pPr>
            <a:r>
              <a:rPr lang="en-US" b="1"/>
              <a:t>A data warehouse </a:t>
            </a:r>
            <a:r>
              <a:rPr lang="en-US"/>
              <a:t>must contain data extracted from OLTP systems </a:t>
            </a:r>
          </a:p>
          <a:p>
            <a:pPr marL="128270" indent="-128270">
              <a:buNone/>
            </a:pPr>
            <a:r>
              <a:rPr lang="en-US"/>
              <a:t>— data that can be viewed and modeled for querying and analysis.</a:t>
            </a:r>
          </a:p>
          <a:p>
            <a:pPr marL="0" indent="0">
              <a:buNone/>
            </a:pPr>
            <a:endParaRPr lang="en-US"/>
          </a:p>
        </p:txBody>
      </p:sp>
      <p:pic>
        <p:nvPicPr>
          <p:cNvPr id="4" name="Picture 3">
            <a:extLst>
              <a:ext uri="{FF2B5EF4-FFF2-40B4-BE49-F238E27FC236}">
                <a16:creationId xmlns:a16="http://schemas.microsoft.com/office/drawing/2014/main" id="{62F389A9-5875-4B3E-A9D1-ABF0BF5BB7B7}"/>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3773231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7E7CC-F4BF-47F4-810A-57FF22EEBF32}"/>
              </a:ext>
            </a:extLst>
          </p:cNvPr>
          <p:cNvSpPr>
            <a:spLocks noGrp="1"/>
          </p:cNvSpPr>
          <p:nvPr>
            <p:ph type="title"/>
          </p:nvPr>
        </p:nvSpPr>
        <p:spPr/>
        <p:txBody>
          <a:bodyPr/>
          <a:lstStyle/>
          <a:p>
            <a:r>
              <a:rPr lang="en-US">
                <a:ea typeface="+mj-lt"/>
                <a:cs typeface="+mj-lt"/>
              </a:rPr>
              <a:t>3.7: Entity-Relationship Model </a:t>
            </a:r>
            <a:endParaRPr lang="en-US"/>
          </a:p>
        </p:txBody>
      </p:sp>
      <p:sp>
        <p:nvSpPr>
          <p:cNvPr id="3" name="Content Placeholder 2">
            <a:extLst>
              <a:ext uri="{FF2B5EF4-FFF2-40B4-BE49-F238E27FC236}">
                <a16:creationId xmlns:a16="http://schemas.microsoft.com/office/drawing/2014/main" id="{7A79D7A9-21F6-4DF1-8673-8A24194E9065}"/>
              </a:ext>
            </a:extLst>
          </p:cNvPr>
          <p:cNvSpPr>
            <a:spLocks noGrp="1"/>
          </p:cNvSpPr>
          <p:nvPr>
            <p:ph idx="1"/>
          </p:nvPr>
        </p:nvSpPr>
        <p:spPr/>
        <p:txBody>
          <a:bodyPr vert="horz" lIns="91440" tIns="45720" rIns="91440" bIns="45720" rtlCol="0" anchor="t">
            <a:normAutofit/>
          </a:bodyPr>
          <a:lstStyle/>
          <a:p>
            <a:pPr marL="0" indent="0">
              <a:buNone/>
            </a:pPr>
            <a:r>
              <a:rPr lang="en-US"/>
              <a:t>What is Entity-Relationship Model?</a:t>
            </a:r>
          </a:p>
          <a:p>
            <a:pPr marL="128270" indent="-128270" algn="l">
              <a:lnSpc>
                <a:spcPct val="90000"/>
              </a:lnSpc>
              <a:spcBef>
                <a:spcPts val="0"/>
              </a:spcBef>
              <a:spcAft>
                <a:spcPts val="600"/>
              </a:spcAft>
            </a:pPr>
            <a:r>
              <a:rPr lang="en-US"/>
              <a:t>The ER model is a high-level conceptual data model that is widely used in the design of a database application.</a:t>
            </a:r>
            <a:endParaRPr lang="en-US" dirty="0"/>
          </a:p>
          <a:p>
            <a:pPr marL="128270" indent="-128270" algn="l">
              <a:lnSpc>
                <a:spcPct val="90000"/>
              </a:lnSpc>
              <a:spcBef>
                <a:spcPts val="0"/>
              </a:spcBef>
              <a:spcAft>
                <a:spcPts val="600"/>
              </a:spcAft>
            </a:pPr>
            <a:r>
              <a:rPr lang="en-US"/>
              <a:t>The ER model represents data in terms of these:</a:t>
            </a:r>
            <a:endParaRPr lang="en-US" dirty="0"/>
          </a:p>
          <a:p>
            <a:pPr marL="585470" lvl="1" indent="-128270" algn="l">
              <a:lnSpc>
                <a:spcPct val="90000"/>
              </a:lnSpc>
              <a:spcBef>
                <a:spcPts val="0"/>
              </a:spcBef>
              <a:spcAft>
                <a:spcPts val="600"/>
              </a:spcAft>
              <a:buFont typeface="Tahoma" panose="05050102010706020507" pitchFamily="18" charset="2"/>
              <a:buChar char="»"/>
            </a:pPr>
            <a:r>
              <a:rPr lang="en-US"/>
              <a:t>Entities (often corresponds to a table)</a:t>
            </a:r>
            <a:endParaRPr lang="en-US" dirty="0"/>
          </a:p>
          <a:p>
            <a:pPr marL="1199515" lvl="2" indent="-285750" algn="l">
              <a:lnSpc>
                <a:spcPct val="90000"/>
              </a:lnSpc>
              <a:spcBef>
                <a:spcPts val="0"/>
              </a:spcBef>
              <a:spcAft>
                <a:spcPts val="600"/>
              </a:spcAft>
              <a:buFont typeface="Arial" panose="05050102010706020507" pitchFamily="18" charset="2"/>
              <a:buChar char="•"/>
            </a:pPr>
            <a:r>
              <a:rPr lang="en-US"/>
              <a:t>Entity Instance (often corresponds to a row in a table)</a:t>
            </a:r>
            <a:endParaRPr lang="en-US" dirty="0"/>
          </a:p>
          <a:p>
            <a:pPr marL="585470" lvl="1" indent="-128270" algn="l">
              <a:lnSpc>
                <a:spcPct val="90000"/>
              </a:lnSpc>
              <a:spcBef>
                <a:spcPts val="0"/>
              </a:spcBef>
              <a:spcAft>
                <a:spcPts val="600"/>
              </a:spcAft>
              <a:buFont typeface="Tahoma" panose="05050102010706020507" pitchFamily="18" charset="2"/>
              <a:buChar char="»"/>
            </a:pPr>
            <a:r>
              <a:rPr lang="en-US"/>
              <a:t>Attributes of entities (often corresponds to a field in a table)</a:t>
            </a:r>
            <a:endParaRPr lang="en-US" dirty="0"/>
          </a:p>
          <a:p>
            <a:pPr marL="585470" lvl="1" indent="-128270" algn="l">
              <a:lnSpc>
                <a:spcPct val="90000"/>
              </a:lnSpc>
              <a:spcBef>
                <a:spcPts val="0"/>
              </a:spcBef>
              <a:spcAft>
                <a:spcPts val="600"/>
              </a:spcAft>
              <a:buFont typeface="Tahoma" panose="05050102010706020507" pitchFamily="18" charset="2"/>
              <a:buChar char="»"/>
            </a:pPr>
            <a:r>
              <a:rPr lang="en-US"/>
              <a:t>Relationships between entities (corresponds to primary key-foreign key equivalencies in related tables)</a:t>
            </a:r>
            <a:endParaRPr lang="en-US" dirty="0"/>
          </a:p>
          <a:p>
            <a:pPr marL="128270" indent="-128270" algn="l">
              <a:lnSpc>
                <a:spcPct val="90000"/>
              </a:lnSpc>
              <a:spcBef>
                <a:spcPts val="0"/>
              </a:spcBef>
              <a:spcAft>
                <a:spcPts val="600"/>
              </a:spcAft>
            </a:pPr>
            <a:r>
              <a:rPr lang="en-US"/>
              <a:t>ER model is widely used for relational databases designs and OLTP-based applications.</a:t>
            </a:r>
            <a:endParaRPr lang="en-US" dirty="0"/>
          </a:p>
          <a:p>
            <a:pPr marL="128270" indent="-128270" algn="l">
              <a:lnSpc>
                <a:spcPct val="90000"/>
              </a:lnSpc>
              <a:spcBef>
                <a:spcPts val="0"/>
              </a:spcBef>
              <a:spcAft>
                <a:spcPts val="600"/>
              </a:spcAft>
            </a:pPr>
            <a:endParaRPr lang="en-US" dirty="0"/>
          </a:p>
          <a:p>
            <a:pPr marL="128270" indent="-128270"/>
            <a:endParaRPr lang="en-US" dirty="0"/>
          </a:p>
        </p:txBody>
      </p:sp>
      <p:pic>
        <p:nvPicPr>
          <p:cNvPr id="4" name="Picture 3">
            <a:extLst>
              <a:ext uri="{FF2B5EF4-FFF2-40B4-BE49-F238E27FC236}">
                <a16:creationId xmlns:a16="http://schemas.microsoft.com/office/drawing/2014/main" id="{B7FA9B36-4FAB-4E44-873C-9F299586E4CF}"/>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7882750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CE4F4-724D-4838-8C40-22AE53F18A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876B3B-A0C6-45E7-8004-F2BCC67923DE}"/>
              </a:ext>
            </a:extLst>
          </p:cNvPr>
          <p:cNvSpPr>
            <a:spLocks noGrp="1"/>
          </p:cNvSpPr>
          <p:nvPr>
            <p:ph idx="1"/>
          </p:nvPr>
        </p:nvSpPr>
        <p:spPr/>
        <p:txBody>
          <a:bodyPr vert="horz" lIns="91440" tIns="45720" rIns="91440" bIns="45720" rtlCol="0" anchor="t">
            <a:normAutofit/>
          </a:bodyPr>
          <a:lstStyle/>
          <a:p>
            <a:pPr marL="128270" indent="-128270">
              <a:buNone/>
            </a:pPr>
            <a:r>
              <a:rPr lang="en-US" b="1"/>
              <a:t>What is Entity-Relationship Model? </a:t>
            </a:r>
            <a:endParaRPr lang="en-US"/>
          </a:p>
          <a:p>
            <a:pPr marL="128270" indent="-128270">
              <a:buNone/>
            </a:pPr>
            <a:r>
              <a:rPr lang="en-US"/>
              <a:t>Entities are the principal data objects about which information is to be </a:t>
            </a:r>
          </a:p>
          <a:p>
            <a:pPr marL="128270" indent="-128270">
              <a:buNone/>
            </a:pPr>
            <a:r>
              <a:rPr lang="en-US"/>
              <a:t>collected. Entities are usually recognizable concepts, either concrete or </a:t>
            </a:r>
          </a:p>
          <a:p>
            <a:pPr marL="128270" indent="-128270">
              <a:buNone/>
            </a:pPr>
            <a:r>
              <a:rPr lang="en-US"/>
              <a:t>abstract, such as person, places, things, or events which have relevance </a:t>
            </a:r>
          </a:p>
          <a:p>
            <a:pPr marL="128270" indent="-128270">
              <a:buNone/>
            </a:pPr>
            <a:r>
              <a:rPr lang="en-US"/>
              <a:t>to the database. Some specific examples of entities are EMPLOYEES, </a:t>
            </a:r>
          </a:p>
          <a:p>
            <a:pPr marL="128270" indent="-128270">
              <a:buNone/>
            </a:pPr>
            <a:r>
              <a:rPr lang="en-US"/>
              <a:t>PROJECTS, INVOICES. An entity is analogous to a table in the relational </a:t>
            </a:r>
          </a:p>
          <a:p>
            <a:pPr marL="128270" indent="-128270">
              <a:buNone/>
            </a:pPr>
            <a:r>
              <a:rPr lang="en-US"/>
              <a:t>model. </a:t>
            </a:r>
          </a:p>
          <a:p>
            <a:pPr marL="128270" indent="-128270">
              <a:buNone/>
            </a:pPr>
            <a:r>
              <a:rPr lang="en-US"/>
              <a:t>An </a:t>
            </a:r>
            <a:r>
              <a:rPr lang="en-US" i="1"/>
              <a:t>entity occurrence </a:t>
            </a:r>
            <a:r>
              <a:rPr lang="en-US"/>
              <a:t>(also called an instance) is an individual occurrence </a:t>
            </a:r>
          </a:p>
          <a:p>
            <a:pPr marL="128270" indent="-128270">
              <a:buNone/>
            </a:pPr>
            <a:r>
              <a:rPr lang="en-US"/>
              <a:t>of an entity. An occurrence is analogous to a row in the relational table.</a:t>
            </a:r>
          </a:p>
          <a:p>
            <a:pPr marL="0" indent="0">
              <a:buNone/>
            </a:pPr>
            <a:endParaRPr lang="en-US"/>
          </a:p>
        </p:txBody>
      </p:sp>
      <p:pic>
        <p:nvPicPr>
          <p:cNvPr id="4" name="Picture 3">
            <a:extLst>
              <a:ext uri="{FF2B5EF4-FFF2-40B4-BE49-F238E27FC236}">
                <a16:creationId xmlns:a16="http://schemas.microsoft.com/office/drawing/2014/main" id="{35F8A49E-4C3F-45C3-91EE-8DF9E20F4B88}"/>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3992231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084B5-50A9-4EA6-B657-A78C63D888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0957C0-FCDF-4D9C-AE27-29ACA3940E16}"/>
              </a:ext>
            </a:extLst>
          </p:cNvPr>
          <p:cNvSpPr>
            <a:spLocks noGrp="1"/>
          </p:cNvSpPr>
          <p:nvPr>
            <p:ph idx="1"/>
          </p:nvPr>
        </p:nvSpPr>
        <p:spPr/>
        <p:txBody>
          <a:bodyPr vert="horz" lIns="91440" tIns="45720" rIns="91440" bIns="45720" rtlCol="0" anchor="t">
            <a:normAutofit lnSpcReduction="10000"/>
          </a:bodyPr>
          <a:lstStyle/>
          <a:p>
            <a:pPr marL="128270" indent="-128270">
              <a:buNone/>
            </a:pPr>
            <a:r>
              <a:rPr lang="en-US" b="1"/>
              <a:t>Attributes </a:t>
            </a:r>
            <a:endParaRPr lang="en-US"/>
          </a:p>
          <a:p>
            <a:pPr marL="128270" indent="-128270">
              <a:buNone/>
            </a:pPr>
            <a:r>
              <a:rPr lang="en-US"/>
              <a:t>Attributes describe the entity with which they are associated. A particular </a:t>
            </a:r>
          </a:p>
          <a:p>
            <a:pPr marL="128270" indent="-128270">
              <a:buNone/>
            </a:pPr>
            <a:r>
              <a:rPr lang="en-US"/>
              <a:t>instance of an attribute is a value. The domain of an attribute is the </a:t>
            </a:r>
          </a:p>
          <a:p>
            <a:pPr marL="128270" indent="-128270">
              <a:buNone/>
            </a:pPr>
            <a:r>
              <a:rPr lang="en-US"/>
              <a:t>collection of all possible values an attribute can have. The domain of </a:t>
            </a:r>
          </a:p>
          <a:p>
            <a:pPr marL="128270" indent="-128270">
              <a:buNone/>
            </a:pPr>
            <a:r>
              <a:rPr lang="en-US"/>
              <a:t>Name is a character string. </a:t>
            </a:r>
          </a:p>
          <a:p>
            <a:pPr marL="128270" indent="-128270">
              <a:buNone/>
            </a:pPr>
            <a:r>
              <a:rPr lang="en-US"/>
              <a:t>Attributes can be classified as identifiers or descriptors. Identifiers, more </a:t>
            </a:r>
          </a:p>
          <a:p>
            <a:pPr marL="128270" indent="-128270">
              <a:buNone/>
            </a:pPr>
            <a:r>
              <a:rPr lang="en-US"/>
              <a:t>commonly called keys, uniquely identify an instance of an entity. A </a:t>
            </a:r>
          </a:p>
          <a:p>
            <a:pPr marL="128270" indent="-128270">
              <a:buNone/>
            </a:pPr>
            <a:r>
              <a:rPr lang="en-US"/>
              <a:t>descriptor describes a non-unique characteristic of an entity instance. </a:t>
            </a:r>
          </a:p>
          <a:p>
            <a:pPr marL="128270" indent="-128270">
              <a:buNone/>
            </a:pPr>
            <a:r>
              <a:rPr lang="en-US"/>
              <a:t>Attribute–property or characteristic of an entity or relationship type (often </a:t>
            </a:r>
          </a:p>
          <a:p>
            <a:pPr marL="128270" indent="-128270">
              <a:buNone/>
            </a:pPr>
            <a:r>
              <a:rPr lang="en-US"/>
              <a:t>corresponds to a field in a table) </a:t>
            </a:r>
          </a:p>
          <a:p>
            <a:pPr marL="128270" indent="-128270">
              <a:buNone/>
            </a:pPr>
            <a:r>
              <a:rPr lang="en-US" b="1"/>
              <a:t>Relationships: </a:t>
            </a:r>
            <a:endParaRPr lang="en-US"/>
          </a:p>
          <a:p>
            <a:pPr marL="128270" indent="-128270">
              <a:buNone/>
            </a:pPr>
            <a:r>
              <a:rPr lang="en-US"/>
              <a:t>Relationship instance–link between entities (corresponds to primary key</a:t>
            </a:r>
          </a:p>
          <a:p>
            <a:pPr marL="128270" indent="-128270">
              <a:buNone/>
            </a:pPr>
            <a:r>
              <a:rPr lang="en-US"/>
              <a:t>foreign key equivalencies in related tables)</a:t>
            </a:r>
          </a:p>
          <a:p>
            <a:pPr marL="0" indent="0">
              <a:buNone/>
            </a:pPr>
            <a:endParaRPr lang="en-US"/>
          </a:p>
        </p:txBody>
      </p:sp>
      <p:pic>
        <p:nvPicPr>
          <p:cNvPr id="4" name="Picture 3">
            <a:extLst>
              <a:ext uri="{FF2B5EF4-FFF2-40B4-BE49-F238E27FC236}">
                <a16:creationId xmlns:a16="http://schemas.microsoft.com/office/drawing/2014/main" id="{E8F04F2F-F2EA-4644-9D66-3B1630449387}"/>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530367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00B6-1274-4559-9911-129DD75952E9}"/>
              </a:ext>
            </a:extLst>
          </p:cNvPr>
          <p:cNvSpPr>
            <a:spLocks noGrp="1"/>
          </p:cNvSpPr>
          <p:nvPr>
            <p:ph type="title"/>
          </p:nvPr>
        </p:nvSpPr>
        <p:spPr/>
        <p:txBody>
          <a:bodyPr/>
          <a:lstStyle/>
          <a:p>
            <a:r>
              <a:rPr lang="en-US" dirty="0"/>
              <a:t>Next Step Courses (if applicable)</a:t>
            </a:r>
            <a:endParaRPr lang="en-IN" dirty="0"/>
          </a:p>
        </p:txBody>
      </p:sp>
      <p:sp>
        <p:nvSpPr>
          <p:cNvPr id="3" name="Content Placeholder 2">
            <a:extLst>
              <a:ext uri="{FF2B5EF4-FFF2-40B4-BE49-F238E27FC236}">
                <a16:creationId xmlns:a16="http://schemas.microsoft.com/office/drawing/2014/main" id="{E39EB307-CBEA-4336-8B95-26FE8BBAA67A}"/>
              </a:ext>
            </a:extLst>
          </p:cNvPr>
          <p:cNvSpPr>
            <a:spLocks noGrp="1"/>
          </p:cNvSpPr>
          <p:nvPr>
            <p:ph idx="1"/>
          </p:nvPr>
        </p:nvSpPr>
        <p:spPr/>
        <p:txBody>
          <a:bodyPr/>
          <a:lstStyle/>
          <a:p>
            <a:pPr>
              <a:buFont typeface="Wingdings" panose="05000000000000000000" pitchFamily="2" charset="2"/>
              <a:buChar char="q"/>
            </a:pPr>
            <a:r>
              <a:rPr lang="en-US" sz="1600" dirty="0"/>
              <a:t>BI related tool training</a:t>
            </a:r>
          </a:p>
          <a:p>
            <a:pPr marL="0" indent="0">
              <a:buNone/>
            </a:pPr>
            <a:endParaRPr lang="en-IN" dirty="0"/>
          </a:p>
        </p:txBody>
      </p:sp>
      <p:pic>
        <p:nvPicPr>
          <p:cNvPr id="5" name="Picture 4">
            <a:extLst>
              <a:ext uri="{FF2B5EF4-FFF2-40B4-BE49-F238E27FC236}">
                <a16:creationId xmlns:a16="http://schemas.microsoft.com/office/drawing/2014/main" id="{69E093D8-FB3D-4E4A-A884-BC35B590EDA5}"/>
              </a:ext>
            </a:extLst>
          </p:cNvPr>
          <p:cNvPicPr>
            <a:picLocks noChangeAspect="1"/>
          </p:cNvPicPr>
          <p:nvPr/>
        </p:nvPicPr>
        <p:blipFill>
          <a:blip r:embed="rId2"/>
          <a:stretch>
            <a:fillRect/>
          </a:stretch>
        </p:blipFill>
        <p:spPr>
          <a:xfrm>
            <a:off x="6118346" y="1067166"/>
            <a:ext cx="1666875" cy="1438275"/>
          </a:xfrm>
          <a:prstGeom prst="rect">
            <a:avLst/>
          </a:prstGeom>
        </p:spPr>
      </p:pic>
      <p:sp>
        <p:nvSpPr>
          <p:cNvPr id="6" name="Rectangle 5">
            <a:extLst>
              <a:ext uri="{FF2B5EF4-FFF2-40B4-BE49-F238E27FC236}">
                <a16:creationId xmlns:a16="http://schemas.microsoft.com/office/drawing/2014/main" id="{51272EE1-B398-4757-A3F6-4005476D7D4A}"/>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59348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878D5-02C9-4FA9-BE3A-37D2DBDFC73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0D5F8C-2C4C-49C0-9D14-FF17FF6A59F9}"/>
              </a:ext>
            </a:extLst>
          </p:cNvPr>
          <p:cNvSpPr>
            <a:spLocks noGrp="1"/>
          </p:cNvSpPr>
          <p:nvPr>
            <p:ph idx="1"/>
          </p:nvPr>
        </p:nvSpPr>
        <p:spPr/>
        <p:txBody>
          <a:bodyPr vert="horz" lIns="91440" tIns="45720" rIns="91440" bIns="45720" rtlCol="0" anchor="t">
            <a:normAutofit fontScale="92500" lnSpcReduction="20000"/>
          </a:bodyPr>
          <a:lstStyle/>
          <a:p>
            <a:pPr marL="128270" indent="-128270">
              <a:buNone/>
            </a:pPr>
            <a:r>
              <a:rPr lang="en-US" b="1">
                <a:latin typeface="Tahoma"/>
                <a:ea typeface="Tahoma"/>
                <a:cs typeface="Tahoma"/>
              </a:rPr>
              <a:t>Notations Used for ER Model: </a:t>
            </a:r>
            <a:endParaRPr lang="en-US">
              <a:latin typeface="Tahoma"/>
              <a:ea typeface="Tahoma"/>
              <a:cs typeface="Tahoma"/>
            </a:endParaRPr>
          </a:p>
          <a:p>
            <a:pPr marL="128270" indent="-128270">
              <a:buNone/>
            </a:pPr>
            <a:r>
              <a:rPr lang="en-US" b="1">
                <a:latin typeface="Tahoma"/>
                <a:ea typeface="Tahoma"/>
                <a:cs typeface="Tahoma"/>
              </a:rPr>
              <a:t>Entities </a:t>
            </a:r>
            <a:r>
              <a:rPr lang="en-US">
                <a:latin typeface="Tahoma"/>
                <a:ea typeface="Tahoma"/>
                <a:cs typeface="Tahoma"/>
              </a:rPr>
              <a:t>are represented by labeled rectangles. The label is the name of </a:t>
            </a:r>
          </a:p>
          <a:p>
            <a:pPr marL="128270" indent="-128270">
              <a:buNone/>
            </a:pPr>
            <a:r>
              <a:rPr lang="en-US">
                <a:latin typeface="Tahoma"/>
                <a:ea typeface="Tahoma"/>
                <a:cs typeface="Tahoma"/>
              </a:rPr>
              <a:t>the entity. Entity names should be singular nouns. </a:t>
            </a:r>
          </a:p>
          <a:p>
            <a:pPr marL="128270" indent="-128270">
              <a:buNone/>
            </a:pPr>
            <a:r>
              <a:rPr lang="en-US" b="1">
                <a:latin typeface="Tahoma"/>
                <a:ea typeface="Tahoma"/>
                <a:cs typeface="Tahoma"/>
              </a:rPr>
              <a:t>Relationships </a:t>
            </a:r>
            <a:r>
              <a:rPr lang="en-US">
                <a:latin typeface="Tahoma"/>
                <a:ea typeface="Tahoma"/>
                <a:cs typeface="Tahoma"/>
              </a:rPr>
              <a:t>are represented by a solid line connecting two entities. </a:t>
            </a:r>
          </a:p>
          <a:p>
            <a:pPr marL="128270" indent="-128270">
              <a:buNone/>
            </a:pPr>
            <a:r>
              <a:rPr lang="en-US">
                <a:latin typeface="Tahoma"/>
                <a:ea typeface="Tahoma"/>
                <a:cs typeface="Tahoma"/>
              </a:rPr>
              <a:t>The name of the relationship is written above the line. Relationship names </a:t>
            </a:r>
          </a:p>
          <a:p>
            <a:pPr marL="128270" indent="-128270">
              <a:buNone/>
            </a:pPr>
            <a:r>
              <a:rPr lang="en-US">
                <a:latin typeface="Tahoma"/>
                <a:ea typeface="Tahoma"/>
                <a:cs typeface="Tahoma"/>
              </a:rPr>
              <a:t>should be verbs. </a:t>
            </a:r>
          </a:p>
          <a:p>
            <a:pPr marL="128270" indent="-128270">
              <a:buNone/>
            </a:pPr>
            <a:r>
              <a:rPr lang="en-US" b="1">
                <a:latin typeface="Tahoma"/>
                <a:ea typeface="Tahoma"/>
                <a:cs typeface="Tahoma"/>
              </a:rPr>
              <a:t>Attributes</a:t>
            </a:r>
            <a:r>
              <a:rPr lang="en-US">
                <a:latin typeface="Tahoma"/>
                <a:ea typeface="Tahoma"/>
                <a:cs typeface="Tahoma"/>
              </a:rPr>
              <a:t>, when included, are listed inside the entity rectangle. Attributes </a:t>
            </a:r>
          </a:p>
          <a:p>
            <a:pPr marL="128270" indent="-128270">
              <a:buNone/>
            </a:pPr>
            <a:r>
              <a:rPr lang="en-US">
                <a:latin typeface="Tahoma"/>
                <a:ea typeface="Tahoma"/>
                <a:cs typeface="Tahoma"/>
              </a:rPr>
              <a:t>which are identifiers are underlined. Attribute names should be singular </a:t>
            </a:r>
          </a:p>
          <a:p>
            <a:pPr marL="128270" indent="-128270">
              <a:buNone/>
            </a:pPr>
            <a:r>
              <a:rPr lang="en-US">
                <a:latin typeface="Tahoma"/>
                <a:ea typeface="Tahoma"/>
                <a:cs typeface="Tahoma"/>
              </a:rPr>
              <a:t>nouns. </a:t>
            </a:r>
          </a:p>
          <a:p>
            <a:pPr marL="128270" indent="-128270">
              <a:buNone/>
            </a:pPr>
            <a:r>
              <a:rPr lang="en-US" b="1">
                <a:latin typeface="Tahoma"/>
                <a:ea typeface="Tahoma"/>
                <a:cs typeface="Tahoma"/>
              </a:rPr>
              <a:t>Cardinality </a:t>
            </a:r>
            <a:r>
              <a:rPr lang="en-US">
                <a:latin typeface="Tahoma"/>
                <a:ea typeface="Tahoma"/>
                <a:cs typeface="Tahoma"/>
              </a:rPr>
              <a:t>of many is represented by a line ending in a crow's foot. If the </a:t>
            </a:r>
          </a:p>
          <a:p>
            <a:pPr marL="128270" indent="-128270">
              <a:buNone/>
            </a:pPr>
            <a:r>
              <a:rPr lang="en-US">
                <a:latin typeface="Tahoma"/>
                <a:ea typeface="Tahoma"/>
                <a:cs typeface="Tahoma"/>
              </a:rPr>
              <a:t>crow's foot is omitted, the cardinality is one. </a:t>
            </a:r>
          </a:p>
          <a:p>
            <a:pPr marL="128270" indent="-128270">
              <a:buNone/>
            </a:pPr>
            <a:r>
              <a:rPr lang="en-US" b="1">
                <a:latin typeface="Tahoma"/>
                <a:ea typeface="Tahoma"/>
                <a:cs typeface="Tahoma"/>
              </a:rPr>
              <a:t>Existence </a:t>
            </a:r>
            <a:r>
              <a:rPr lang="en-US">
                <a:latin typeface="Tahoma"/>
                <a:ea typeface="Tahoma"/>
                <a:cs typeface="Tahoma"/>
              </a:rPr>
              <a:t>is represented by placing a circle or a perpendicular bar on the </a:t>
            </a:r>
          </a:p>
          <a:p>
            <a:pPr marL="128270" indent="-128270">
              <a:buNone/>
            </a:pPr>
            <a:r>
              <a:rPr lang="en-US">
                <a:latin typeface="Tahoma"/>
                <a:ea typeface="Tahoma"/>
                <a:cs typeface="Tahoma"/>
              </a:rPr>
              <a:t>line. Mandatory existence is shown by the bar (looks like the number 1) </a:t>
            </a:r>
          </a:p>
          <a:p>
            <a:pPr marL="128270" indent="-128270">
              <a:buNone/>
            </a:pPr>
            <a:r>
              <a:rPr lang="en-US">
                <a:latin typeface="Tahoma"/>
                <a:ea typeface="Tahoma"/>
                <a:cs typeface="Tahoma"/>
              </a:rPr>
              <a:t>next to the entity that has a mandatory instance. Optional existence is </a:t>
            </a:r>
          </a:p>
          <a:p>
            <a:pPr marL="128270" indent="-128270">
              <a:buNone/>
            </a:pPr>
            <a:r>
              <a:rPr lang="en-US">
                <a:latin typeface="Tahoma"/>
                <a:ea typeface="Tahoma"/>
                <a:cs typeface="Tahoma"/>
              </a:rPr>
              <a:t>shown by placing a circle next to the entity that is optional. </a:t>
            </a:r>
          </a:p>
          <a:p>
            <a:pPr marL="128270" indent="-128270">
              <a:buNone/>
            </a:pPr>
            <a:endParaRPr lang="en-US">
              <a:latin typeface="Tahoma"/>
              <a:ea typeface="Tahoma"/>
              <a:cs typeface="Tahoma"/>
            </a:endParaRPr>
          </a:p>
          <a:p>
            <a:pPr marL="0" indent="0">
              <a:buNone/>
            </a:pPr>
            <a:endParaRPr lang="en-US"/>
          </a:p>
        </p:txBody>
      </p:sp>
      <p:pic>
        <p:nvPicPr>
          <p:cNvPr id="4" name="Picture 3">
            <a:extLst>
              <a:ext uri="{FF2B5EF4-FFF2-40B4-BE49-F238E27FC236}">
                <a16:creationId xmlns:a16="http://schemas.microsoft.com/office/drawing/2014/main" id="{9E0EDFC3-2397-4DC1-B371-FFA011D7EF67}"/>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008809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356BB-076B-4E20-832B-C4416D7A933A}"/>
              </a:ext>
            </a:extLst>
          </p:cNvPr>
          <p:cNvSpPr>
            <a:spLocks noGrp="1"/>
          </p:cNvSpPr>
          <p:nvPr>
            <p:ph type="title"/>
          </p:nvPr>
        </p:nvSpPr>
        <p:spPr/>
        <p:txBody>
          <a:bodyPr/>
          <a:lstStyle/>
          <a:p>
            <a:r>
              <a:rPr lang="en-US">
                <a:ea typeface="+mj-lt"/>
                <a:cs typeface="+mj-lt"/>
              </a:rPr>
              <a:t>3.7: Entity-Relationship Model </a:t>
            </a:r>
            <a:endParaRPr lang="en-US"/>
          </a:p>
        </p:txBody>
      </p:sp>
      <p:sp>
        <p:nvSpPr>
          <p:cNvPr id="3" name="Content Placeholder 2">
            <a:extLst>
              <a:ext uri="{FF2B5EF4-FFF2-40B4-BE49-F238E27FC236}">
                <a16:creationId xmlns:a16="http://schemas.microsoft.com/office/drawing/2014/main" id="{55CFFB51-D652-4985-9E9E-8AFA5E468FA7}"/>
              </a:ext>
            </a:extLst>
          </p:cNvPr>
          <p:cNvSpPr>
            <a:spLocks noGrp="1"/>
          </p:cNvSpPr>
          <p:nvPr>
            <p:ph idx="1"/>
          </p:nvPr>
        </p:nvSpPr>
        <p:spPr/>
        <p:txBody>
          <a:bodyPr vert="horz" lIns="91440" tIns="45720" rIns="91440" bIns="45720" rtlCol="0" anchor="t">
            <a:normAutofit/>
          </a:bodyPr>
          <a:lstStyle/>
          <a:p>
            <a:pPr marL="0" indent="0">
              <a:buNone/>
            </a:pPr>
            <a:r>
              <a:rPr lang="en-US">
                <a:latin typeface="Tahoma"/>
                <a:ea typeface="Tahoma"/>
                <a:cs typeface="Tahoma"/>
              </a:rPr>
              <a:t>Notations Used for ER Model:</a:t>
            </a:r>
          </a:p>
          <a:p>
            <a:pPr marL="0" indent="0">
              <a:buNone/>
            </a:pPr>
            <a:endParaRPr lang="en-US" dirty="0"/>
          </a:p>
        </p:txBody>
      </p:sp>
      <p:pic>
        <p:nvPicPr>
          <p:cNvPr id="4" name="Picture 4" descr="Diagram&#10;&#10;Description automatically generated">
            <a:extLst>
              <a:ext uri="{FF2B5EF4-FFF2-40B4-BE49-F238E27FC236}">
                <a16:creationId xmlns:a16="http://schemas.microsoft.com/office/drawing/2014/main" id="{80748CD5-FA04-4AA6-A032-439C538A7153}"/>
              </a:ext>
            </a:extLst>
          </p:cNvPr>
          <p:cNvPicPr>
            <a:picLocks noChangeAspect="1"/>
          </p:cNvPicPr>
          <p:nvPr/>
        </p:nvPicPr>
        <p:blipFill>
          <a:blip r:embed="rId2"/>
          <a:stretch>
            <a:fillRect/>
          </a:stretch>
        </p:blipFill>
        <p:spPr>
          <a:xfrm>
            <a:off x="104065" y="1249034"/>
            <a:ext cx="9029699" cy="3498418"/>
          </a:xfrm>
          <a:prstGeom prst="rect">
            <a:avLst/>
          </a:prstGeom>
        </p:spPr>
      </p:pic>
      <p:pic>
        <p:nvPicPr>
          <p:cNvPr id="5" name="Picture 4">
            <a:extLst>
              <a:ext uri="{FF2B5EF4-FFF2-40B4-BE49-F238E27FC236}">
                <a16:creationId xmlns:a16="http://schemas.microsoft.com/office/drawing/2014/main" id="{0F6E3C49-AE1E-4FF7-805D-CDB9F4B965FF}"/>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676109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9BA01-69C6-4DB7-BBA5-4DBD11839060}"/>
              </a:ext>
            </a:extLst>
          </p:cNvPr>
          <p:cNvSpPr>
            <a:spLocks noGrp="1"/>
          </p:cNvSpPr>
          <p:nvPr>
            <p:ph type="title"/>
          </p:nvPr>
        </p:nvSpPr>
        <p:spPr/>
        <p:txBody>
          <a:bodyPr/>
          <a:lstStyle/>
          <a:p>
            <a:r>
              <a:rPr lang="en-US">
                <a:ea typeface="+mj-lt"/>
                <a:cs typeface="+mj-lt"/>
              </a:rPr>
              <a:t>3.7: About Entities </a:t>
            </a:r>
            <a:endParaRPr lang="en-US"/>
          </a:p>
        </p:txBody>
      </p:sp>
      <p:sp>
        <p:nvSpPr>
          <p:cNvPr id="3" name="Content Placeholder 2">
            <a:extLst>
              <a:ext uri="{FF2B5EF4-FFF2-40B4-BE49-F238E27FC236}">
                <a16:creationId xmlns:a16="http://schemas.microsoft.com/office/drawing/2014/main" id="{67218F94-E25C-44F6-8818-638708571865}"/>
              </a:ext>
            </a:extLst>
          </p:cNvPr>
          <p:cNvSpPr>
            <a:spLocks noGrp="1"/>
          </p:cNvSpPr>
          <p:nvPr>
            <p:ph idx="1"/>
          </p:nvPr>
        </p:nvSpPr>
        <p:spPr/>
        <p:txBody>
          <a:bodyPr vert="horz" lIns="91440" tIns="45720" rIns="91440" bIns="45720" rtlCol="0" anchor="t">
            <a:normAutofit/>
          </a:bodyPr>
          <a:lstStyle/>
          <a:p>
            <a:pPr marL="0" indent="0">
              <a:buNone/>
            </a:pPr>
            <a:r>
              <a:rPr lang="en-US">
                <a:latin typeface="Tahoma"/>
                <a:ea typeface="Tahoma"/>
                <a:cs typeface="Tahoma"/>
              </a:rPr>
              <a:t> About Entities:</a:t>
            </a:r>
            <a:endParaRPr lang="en-US"/>
          </a:p>
          <a:p>
            <a:pPr marL="128270" indent="-128270" algn="l">
              <a:lnSpc>
                <a:spcPct val="90000"/>
              </a:lnSpc>
              <a:spcBef>
                <a:spcPts val="0"/>
              </a:spcBef>
              <a:spcAft>
                <a:spcPts val="600"/>
              </a:spcAft>
              <a:buFont typeface="Symbol"/>
              <a:buChar char="®"/>
            </a:pPr>
            <a:r>
              <a:rPr lang="en-US">
                <a:latin typeface="Tahoma"/>
                <a:ea typeface="Tahoma"/>
                <a:cs typeface="Tahoma"/>
              </a:rPr>
              <a:t>An entity is a person, place, thing, event or any of the interest to the enterprise, about which facts may be recorded.</a:t>
            </a:r>
            <a:endParaRPr lang="en-US" dirty="0">
              <a:latin typeface="Tahoma"/>
              <a:ea typeface="Tahoma"/>
              <a:cs typeface="Tahoma"/>
            </a:endParaRPr>
          </a:p>
          <a:p>
            <a:pPr marL="128270" indent="-128270" algn="l">
              <a:lnSpc>
                <a:spcPct val="90000"/>
              </a:lnSpc>
              <a:spcBef>
                <a:spcPts val="0"/>
              </a:spcBef>
              <a:spcAft>
                <a:spcPts val="600"/>
              </a:spcAft>
              <a:buFont typeface="Symbol"/>
              <a:buChar char="®"/>
            </a:pPr>
            <a:r>
              <a:rPr lang="en-US">
                <a:latin typeface="Tahoma"/>
                <a:ea typeface="Tahoma"/>
                <a:cs typeface="Tahoma"/>
              </a:rPr>
              <a:t>You should name it in a real world term.</a:t>
            </a:r>
            <a:endParaRPr lang="en-US" dirty="0">
              <a:latin typeface="Tahoma"/>
              <a:ea typeface="Tahoma"/>
              <a:cs typeface="Tahoma"/>
            </a:endParaRPr>
          </a:p>
          <a:p>
            <a:pPr marL="128270" indent="-128270" algn="l">
              <a:lnSpc>
                <a:spcPct val="90000"/>
              </a:lnSpc>
              <a:spcBef>
                <a:spcPts val="0"/>
              </a:spcBef>
              <a:spcAft>
                <a:spcPts val="600"/>
              </a:spcAft>
              <a:buFont typeface="Symbol"/>
              <a:buChar char="®"/>
            </a:pPr>
            <a:r>
              <a:rPr lang="en-US">
                <a:latin typeface="Tahoma"/>
                <a:ea typeface="Tahoma"/>
                <a:cs typeface="Tahoma"/>
              </a:rPr>
              <a:t>Eventually entity becomes a table in relational database</a:t>
            </a:r>
            <a:endParaRPr lang="en-US" dirty="0">
              <a:latin typeface="Tahoma"/>
              <a:ea typeface="Tahoma"/>
              <a:cs typeface="Tahoma"/>
            </a:endParaRPr>
          </a:p>
          <a:p>
            <a:pPr marL="128270" indent="-128270" algn="l">
              <a:lnSpc>
                <a:spcPct val="90000"/>
              </a:lnSpc>
              <a:spcBef>
                <a:spcPts val="0"/>
              </a:spcBef>
              <a:spcAft>
                <a:spcPts val="600"/>
              </a:spcAft>
              <a:buFont typeface="Symbol"/>
              <a:buChar char="®"/>
            </a:pPr>
            <a:r>
              <a:rPr lang="en-US"/>
              <a:t>Examples</a:t>
            </a:r>
            <a:endParaRPr lang="en-US" dirty="0"/>
          </a:p>
          <a:p>
            <a:pPr marL="871220" lvl="1" indent="-285750" algn="l">
              <a:lnSpc>
                <a:spcPct val="90000"/>
              </a:lnSpc>
              <a:spcBef>
                <a:spcPts val="0"/>
              </a:spcBef>
              <a:spcAft>
                <a:spcPts val="600"/>
              </a:spcAft>
              <a:buFont typeface="Tahoma"/>
              <a:buChar char="»"/>
            </a:pPr>
            <a:r>
              <a:rPr lang="en-US"/>
              <a:t>Employee</a:t>
            </a:r>
            <a:endParaRPr lang="en-US" dirty="0"/>
          </a:p>
          <a:p>
            <a:pPr marL="871220" lvl="1" indent="-285750" algn="l">
              <a:lnSpc>
                <a:spcPct val="90000"/>
              </a:lnSpc>
              <a:spcBef>
                <a:spcPts val="0"/>
              </a:spcBef>
              <a:spcAft>
                <a:spcPts val="600"/>
              </a:spcAft>
              <a:buFont typeface="Tahoma"/>
              <a:buChar char="»"/>
            </a:pPr>
            <a:r>
              <a:rPr lang="en-US"/>
              <a:t>Region</a:t>
            </a:r>
            <a:endParaRPr lang="en-US" dirty="0"/>
          </a:p>
          <a:p>
            <a:pPr marL="871220" lvl="1" indent="-285750" algn="l">
              <a:lnSpc>
                <a:spcPct val="90000"/>
              </a:lnSpc>
              <a:spcBef>
                <a:spcPts val="0"/>
              </a:spcBef>
              <a:spcAft>
                <a:spcPts val="600"/>
              </a:spcAft>
              <a:buFont typeface="Tahoma"/>
              <a:buChar char="»"/>
            </a:pPr>
            <a:r>
              <a:rPr lang="en-US"/>
              <a:t>Department</a:t>
            </a:r>
            <a:endParaRPr lang="en-US" dirty="0"/>
          </a:p>
          <a:p>
            <a:pPr marL="871220" lvl="1" indent="-285750" algn="l">
              <a:lnSpc>
                <a:spcPct val="90000"/>
              </a:lnSpc>
              <a:spcBef>
                <a:spcPts val="0"/>
              </a:spcBef>
              <a:spcAft>
                <a:spcPts val="600"/>
              </a:spcAft>
              <a:buFont typeface="Tahoma"/>
              <a:buChar char="»"/>
            </a:pPr>
            <a:r>
              <a:rPr lang="en-US"/>
              <a:t>Customer</a:t>
            </a:r>
            <a:endParaRPr lang="en-US" dirty="0"/>
          </a:p>
          <a:p>
            <a:pPr marL="128270" indent="-128270" algn="l">
              <a:lnSpc>
                <a:spcPct val="90000"/>
              </a:lnSpc>
              <a:spcBef>
                <a:spcPts val="0"/>
              </a:spcBef>
              <a:spcAft>
                <a:spcPts val="600"/>
              </a:spcAft>
              <a:buFont typeface="Symbol"/>
              <a:buChar char="®"/>
            </a:pPr>
            <a:endParaRPr lang="en-US" dirty="0"/>
          </a:p>
          <a:p>
            <a:pPr marL="0" indent="0">
              <a:buNone/>
            </a:pPr>
            <a:endParaRPr lang="en-US" dirty="0"/>
          </a:p>
        </p:txBody>
      </p:sp>
      <p:pic>
        <p:nvPicPr>
          <p:cNvPr id="4" name="Picture 3">
            <a:extLst>
              <a:ext uri="{FF2B5EF4-FFF2-40B4-BE49-F238E27FC236}">
                <a16:creationId xmlns:a16="http://schemas.microsoft.com/office/drawing/2014/main" id="{95A4C831-EF96-4793-A372-9AC35B4E2AE0}"/>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9314416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111A-7438-4411-B486-12BA60C9AA65}"/>
              </a:ext>
            </a:extLst>
          </p:cNvPr>
          <p:cNvSpPr>
            <a:spLocks noGrp="1"/>
          </p:cNvSpPr>
          <p:nvPr>
            <p:ph type="title"/>
          </p:nvPr>
        </p:nvSpPr>
        <p:spPr/>
        <p:txBody>
          <a:bodyPr/>
          <a:lstStyle/>
          <a:p>
            <a:r>
              <a:rPr lang="en-US">
                <a:ea typeface="+mj-lt"/>
                <a:cs typeface="+mj-lt"/>
              </a:rPr>
              <a:t>3.7: Entity Types </a:t>
            </a:r>
            <a:endParaRPr lang="en-US"/>
          </a:p>
        </p:txBody>
      </p:sp>
      <p:sp>
        <p:nvSpPr>
          <p:cNvPr id="3" name="Content Placeholder 2">
            <a:extLst>
              <a:ext uri="{FF2B5EF4-FFF2-40B4-BE49-F238E27FC236}">
                <a16:creationId xmlns:a16="http://schemas.microsoft.com/office/drawing/2014/main" id="{24489437-D496-43F6-81EC-CAEE7E5CF4B6}"/>
              </a:ext>
            </a:extLst>
          </p:cNvPr>
          <p:cNvSpPr>
            <a:spLocks noGrp="1"/>
          </p:cNvSpPr>
          <p:nvPr>
            <p:ph idx="1"/>
          </p:nvPr>
        </p:nvSpPr>
        <p:spPr/>
        <p:txBody>
          <a:bodyPr vert="horz" lIns="91440" tIns="45720" rIns="91440" bIns="45720" rtlCol="0" anchor="t">
            <a:normAutofit/>
          </a:bodyPr>
          <a:lstStyle/>
          <a:p>
            <a:pPr marL="0" indent="0">
              <a:buNone/>
            </a:pPr>
            <a:r>
              <a:rPr lang="en-US">
                <a:latin typeface="Tahoma"/>
                <a:ea typeface="Tahoma"/>
                <a:cs typeface="Tahoma"/>
              </a:rPr>
              <a:t>The Different Types of Entities:</a:t>
            </a:r>
          </a:p>
          <a:p>
            <a:pPr marL="128270" indent="-128270" algn="l">
              <a:lnSpc>
                <a:spcPct val="90000"/>
              </a:lnSpc>
              <a:spcBef>
                <a:spcPts val="0"/>
              </a:spcBef>
              <a:spcAft>
                <a:spcPts val="600"/>
              </a:spcAft>
              <a:buFont typeface="Symbol"/>
              <a:buChar char="®"/>
            </a:pPr>
            <a:r>
              <a:rPr lang="en-US"/>
              <a:t>Independent (Strong) Entity Type: An entity type that is not existence-dependent on some other entity type.</a:t>
            </a:r>
          </a:p>
          <a:p>
            <a:pPr marL="128270" indent="-128270" algn="l">
              <a:lnSpc>
                <a:spcPct val="90000"/>
              </a:lnSpc>
              <a:spcBef>
                <a:spcPts val="0"/>
              </a:spcBef>
              <a:spcAft>
                <a:spcPts val="600"/>
              </a:spcAft>
              <a:buFont typeface="Symbol"/>
              <a:buChar char="®"/>
            </a:pPr>
            <a:endParaRPr lang="en-US"/>
          </a:p>
          <a:p>
            <a:pPr marL="128270" indent="-128270" algn="l">
              <a:lnSpc>
                <a:spcPct val="90000"/>
              </a:lnSpc>
              <a:spcBef>
                <a:spcPts val="0"/>
              </a:spcBef>
              <a:spcAft>
                <a:spcPts val="600"/>
              </a:spcAft>
              <a:buFont typeface="Symbol"/>
              <a:buChar char="®"/>
            </a:pPr>
            <a:r>
              <a:rPr lang="en-US"/>
              <a:t>Dependent (Weak) Entity Type: An entity type that is existence-dependent on some other type.</a:t>
            </a:r>
          </a:p>
          <a:p>
            <a:pPr marL="128270" indent="-128270" algn="l">
              <a:lnSpc>
                <a:spcPct val="90000"/>
              </a:lnSpc>
              <a:spcBef>
                <a:spcPts val="0"/>
              </a:spcBef>
              <a:spcAft>
                <a:spcPts val="600"/>
              </a:spcAft>
              <a:buFont typeface="Symbol"/>
              <a:buChar char="®"/>
            </a:pPr>
            <a:endParaRPr lang="en-US"/>
          </a:p>
          <a:p>
            <a:pPr marL="0" indent="0">
              <a:buNone/>
            </a:pPr>
            <a:r>
              <a:rPr lang="en-US">
                <a:latin typeface="Tahoma"/>
                <a:ea typeface="Tahoma"/>
                <a:cs typeface="Tahoma"/>
              </a:rPr>
              <a:t>                                  </a:t>
            </a:r>
            <a:endParaRPr lang="en-US"/>
          </a:p>
        </p:txBody>
      </p:sp>
      <p:pic>
        <p:nvPicPr>
          <p:cNvPr id="4" name="Picture 4" descr="Diagram&#10;&#10;Description automatically generated">
            <a:extLst>
              <a:ext uri="{FF2B5EF4-FFF2-40B4-BE49-F238E27FC236}">
                <a16:creationId xmlns:a16="http://schemas.microsoft.com/office/drawing/2014/main" id="{936D8C4B-E9C2-4210-951A-8ADBEFEE76B9}"/>
              </a:ext>
            </a:extLst>
          </p:cNvPr>
          <p:cNvPicPr>
            <a:picLocks noChangeAspect="1"/>
          </p:cNvPicPr>
          <p:nvPr/>
        </p:nvPicPr>
        <p:blipFill>
          <a:blip r:embed="rId2"/>
          <a:stretch>
            <a:fillRect/>
          </a:stretch>
        </p:blipFill>
        <p:spPr>
          <a:xfrm>
            <a:off x="3046863" y="2229120"/>
            <a:ext cx="2743200" cy="2109746"/>
          </a:xfrm>
          <a:prstGeom prst="rect">
            <a:avLst/>
          </a:prstGeom>
        </p:spPr>
      </p:pic>
      <p:pic>
        <p:nvPicPr>
          <p:cNvPr id="5" name="Picture 4">
            <a:extLst>
              <a:ext uri="{FF2B5EF4-FFF2-40B4-BE49-F238E27FC236}">
                <a16:creationId xmlns:a16="http://schemas.microsoft.com/office/drawing/2014/main" id="{23BFB4A9-9278-4060-BB4D-91D8E94BB889}"/>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8561962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A0672-22D5-4BE2-9607-C9F2805B09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DFC918-79F7-4DE4-AF41-4364AA09BE23}"/>
              </a:ext>
            </a:extLst>
          </p:cNvPr>
          <p:cNvSpPr>
            <a:spLocks noGrp="1"/>
          </p:cNvSpPr>
          <p:nvPr>
            <p:ph idx="1"/>
          </p:nvPr>
        </p:nvSpPr>
        <p:spPr/>
        <p:txBody>
          <a:bodyPr vert="horz" lIns="91440" tIns="45720" rIns="91440" bIns="45720" rtlCol="0" anchor="t">
            <a:normAutofit/>
          </a:bodyPr>
          <a:lstStyle/>
          <a:p>
            <a:pPr marL="128270" indent="-128270">
              <a:buNone/>
            </a:pPr>
            <a:r>
              <a:rPr lang="en-US" b="1">
                <a:latin typeface="Tahoma"/>
                <a:ea typeface="Tahoma"/>
                <a:cs typeface="Tahoma"/>
              </a:rPr>
              <a:t>Entity Types </a:t>
            </a:r>
            <a:endParaRPr lang="en-US"/>
          </a:p>
          <a:p>
            <a:pPr marL="128270" indent="-128270">
              <a:buNone/>
            </a:pPr>
            <a:r>
              <a:rPr lang="en-US"/>
              <a:t>Entities are classified as independent or dependent (in some methodologies, </a:t>
            </a:r>
          </a:p>
          <a:p>
            <a:pPr marL="128270" indent="-128270">
              <a:buNone/>
            </a:pPr>
            <a:r>
              <a:rPr lang="en-US"/>
              <a:t>the terms used are strong and weak, respectively). An </a:t>
            </a:r>
            <a:r>
              <a:rPr lang="en-US" i="1"/>
              <a:t>independent entity </a:t>
            </a:r>
            <a:r>
              <a:rPr lang="en-US"/>
              <a:t>is </a:t>
            </a:r>
          </a:p>
          <a:p>
            <a:pPr marL="128270" indent="-128270">
              <a:buNone/>
            </a:pPr>
            <a:r>
              <a:rPr lang="en-US"/>
              <a:t>the one that does not rely on another for identification. A </a:t>
            </a:r>
            <a:r>
              <a:rPr lang="en-US" i="1"/>
              <a:t>dependent entity </a:t>
            </a:r>
            <a:r>
              <a:rPr lang="en-US"/>
              <a:t>is </a:t>
            </a:r>
          </a:p>
          <a:p>
            <a:pPr marL="128270" indent="-128270">
              <a:buNone/>
            </a:pPr>
            <a:r>
              <a:rPr lang="en-US"/>
              <a:t>the one that relies on another for identification. </a:t>
            </a:r>
          </a:p>
          <a:p>
            <a:pPr marL="128270" indent="-128270">
              <a:buNone/>
            </a:pPr>
            <a:r>
              <a:rPr lang="en-US"/>
              <a:t>An </a:t>
            </a:r>
            <a:r>
              <a:rPr lang="en-US" i="1"/>
              <a:t>entity occurrence </a:t>
            </a:r>
            <a:r>
              <a:rPr lang="en-US"/>
              <a:t>(also called an instance) is an individual occurrence of </a:t>
            </a:r>
          </a:p>
          <a:p>
            <a:pPr marL="128270" indent="-128270">
              <a:buNone/>
            </a:pPr>
            <a:r>
              <a:rPr lang="en-US"/>
              <a:t>an entity. An occurrence is analogous to a row in the relational table.</a:t>
            </a:r>
          </a:p>
          <a:p>
            <a:pPr marL="0" indent="0">
              <a:buNone/>
            </a:pPr>
            <a:endParaRPr lang="en-US"/>
          </a:p>
        </p:txBody>
      </p:sp>
      <p:pic>
        <p:nvPicPr>
          <p:cNvPr id="4" name="Picture 3">
            <a:extLst>
              <a:ext uri="{FF2B5EF4-FFF2-40B4-BE49-F238E27FC236}">
                <a16:creationId xmlns:a16="http://schemas.microsoft.com/office/drawing/2014/main" id="{129364EC-8EA7-4651-9261-0BBEC94114F0}"/>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938716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A6F3-A7E7-4955-AD6F-4EB60438B191}"/>
              </a:ext>
            </a:extLst>
          </p:cNvPr>
          <p:cNvSpPr>
            <a:spLocks noGrp="1"/>
          </p:cNvSpPr>
          <p:nvPr>
            <p:ph type="title"/>
          </p:nvPr>
        </p:nvSpPr>
        <p:spPr/>
        <p:txBody>
          <a:bodyPr/>
          <a:lstStyle/>
          <a:p>
            <a:r>
              <a:rPr lang="en-US">
                <a:ea typeface="+mj-lt"/>
                <a:cs typeface="+mj-lt"/>
              </a:rPr>
              <a:t>3.8: Attributes </a:t>
            </a:r>
            <a:endParaRPr lang="en-US"/>
          </a:p>
        </p:txBody>
      </p:sp>
      <p:sp>
        <p:nvSpPr>
          <p:cNvPr id="3" name="Content Placeholder 2">
            <a:extLst>
              <a:ext uri="{FF2B5EF4-FFF2-40B4-BE49-F238E27FC236}">
                <a16:creationId xmlns:a16="http://schemas.microsoft.com/office/drawing/2014/main" id="{BB4231CA-F37A-41A4-BE10-290F0B4CF497}"/>
              </a:ext>
            </a:extLst>
          </p:cNvPr>
          <p:cNvSpPr>
            <a:spLocks noGrp="1"/>
          </p:cNvSpPr>
          <p:nvPr>
            <p:ph idx="1"/>
          </p:nvPr>
        </p:nvSpPr>
        <p:spPr/>
        <p:txBody>
          <a:bodyPr vert="horz" lIns="91440" tIns="45720" rIns="91440" bIns="45720" rtlCol="0" anchor="t">
            <a:normAutofit/>
          </a:bodyPr>
          <a:lstStyle/>
          <a:p>
            <a:pPr marL="0" indent="0">
              <a:buNone/>
            </a:pPr>
            <a:r>
              <a:rPr lang="en-US">
                <a:latin typeface="Tahoma"/>
                <a:ea typeface="Tahoma"/>
                <a:cs typeface="Tahoma"/>
              </a:rPr>
              <a:t>Attributes:</a:t>
            </a:r>
            <a:endParaRPr lang="en-US"/>
          </a:p>
          <a:p>
            <a:pPr marL="128270" indent="-128270" algn="l">
              <a:lnSpc>
                <a:spcPct val="90000"/>
              </a:lnSpc>
              <a:spcBef>
                <a:spcPts val="0"/>
              </a:spcBef>
              <a:spcAft>
                <a:spcPts val="600"/>
              </a:spcAft>
              <a:buFont typeface="Symbol"/>
              <a:buChar char="®"/>
            </a:pPr>
            <a:r>
              <a:rPr lang="en-US"/>
              <a:t>A property of a thing that can be expressed as a piece of information – one of the facts about things that must be maintained</a:t>
            </a:r>
            <a:endParaRPr lang="en-US" dirty="0"/>
          </a:p>
          <a:p>
            <a:pPr marL="128270" indent="-128270" algn="l">
              <a:lnSpc>
                <a:spcPct val="90000"/>
              </a:lnSpc>
              <a:spcBef>
                <a:spcPts val="0"/>
              </a:spcBef>
              <a:spcAft>
                <a:spcPts val="600"/>
              </a:spcAft>
              <a:buFont typeface="Symbol"/>
              <a:buChar char="®"/>
            </a:pPr>
            <a:r>
              <a:rPr lang="en-US"/>
              <a:t>Properties of the entities</a:t>
            </a:r>
            <a:endParaRPr lang="en-US" dirty="0"/>
          </a:p>
          <a:p>
            <a:pPr marL="871220" lvl="1" indent="-285750" algn="l">
              <a:lnSpc>
                <a:spcPct val="90000"/>
              </a:lnSpc>
              <a:spcBef>
                <a:spcPts val="0"/>
              </a:spcBef>
              <a:spcAft>
                <a:spcPts val="600"/>
              </a:spcAft>
              <a:buFont typeface="Tahoma"/>
              <a:buChar char="»"/>
            </a:pPr>
            <a:r>
              <a:rPr lang="en-US"/>
              <a:t>Example for customer entity, following are the attributes</a:t>
            </a:r>
            <a:endParaRPr lang="en-US" dirty="0"/>
          </a:p>
          <a:p>
            <a:pPr marL="1199515" lvl="2" indent="-285750" algn="l">
              <a:lnSpc>
                <a:spcPct val="90000"/>
              </a:lnSpc>
              <a:spcBef>
                <a:spcPts val="0"/>
              </a:spcBef>
              <a:spcAft>
                <a:spcPts val="600"/>
              </a:spcAft>
              <a:buFont typeface="Arial"/>
              <a:buChar char="•"/>
            </a:pPr>
            <a:r>
              <a:rPr lang="en-US"/>
              <a:t>Cust_name</a:t>
            </a:r>
            <a:endParaRPr lang="en-US" dirty="0"/>
          </a:p>
          <a:p>
            <a:pPr marL="1199515" lvl="2" indent="-285750" algn="l">
              <a:lnSpc>
                <a:spcPct val="90000"/>
              </a:lnSpc>
              <a:spcBef>
                <a:spcPts val="0"/>
              </a:spcBef>
              <a:spcAft>
                <a:spcPts val="600"/>
              </a:spcAft>
              <a:buFont typeface="Arial"/>
              <a:buChar char="•"/>
            </a:pPr>
            <a:r>
              <a:rPr lang="en-US"/>
              <a:t>Cust_contact</a:t>
            </a:r>
            <a:endParaRPr lang="en-US" dirty="0"/>
          </a:p>
          <a:p>
            <a:pPr marL="1199515" lvl="2" indent="-285750" algn="l">
              <a:lnSpc>
                <a:spcPct val="90000"/>
              </a:lnSpc>
              <a:spcBef>
                <a:spcPts val="0"/>
              </a:spcBef>
              <a:spcAft>
                <a:spcPts val="600"/>
              </a:spcAft>
              <a:buFont typeface="Arial"/>
              <a:buChar char="•"/>
            </a:pPr>
            <a:r>
              <a:rPr lang="en-US"/>
              <a:t>Cust_address</a:t>
            </a:r>
            <a:endParaRPr lang="en-US" dirty="0"/>
          </a:p>
          <a:p>
            <a:pPr marL="1199515" lvl="2" indent="-285750" algn="l">
              <a:lnSpc>
                <a:spcPct val="90000"/>
              </a:lnSpc>
              <a:spcBef>
                <a:spcPts val="0"/>
              </a:spcBef>
              <a:spcAft>
                <a:spcPts val="600"/>
              </a:spcAft>
              <a:buFont typeface="Arial"/>
              <a:buChar char="•"/>
            </a:pPr>
            <a:r>
              <a:rPr lang="en-US"/>
              <a:t>Cust_city</a:t>
            </a:r>
            <a:endParaRPr lang="en-US" dirty="0"/>
          </a:p>
          <a:p>
            <a:pPr marL="128270" indent="-128270" algn="l">
              <a:lnSpc>
                <a:spcPct val="90000"/>
              </a:lnSpc>
              <a:spcBef>
                <a:spcPts val="0"/>
              </a:spcBef>
              <a:spcAft>
                <a:spcPts val="600"/>
              </a:spcAft>
              <a:buFont typeface="Symbol"/>
              <a:buChar char="®"/>
            </a:pPr>
            <a:endParaRPr lang="en-US" dirty="0"/>
          </a:p>
          <a:p>
            <a:pPr marL="0" indent="0">
              <a:buNone/>
            </a:pPr>
            <a:endParaRPr lang="en-US" dirty="0"/>
          </a:p>
        </p:txBody>
      </p:sp>
      <p:pic>
        <p:nvPicPr>
          <p:cNvPr id="4" name="Picture 3">
            <a:extLst>
              <a:ext uri="{FF2B5EF4-FFF2-40B4-BE49-F238E27FC236}">
                <a16:creationId xmlns:a16="http://schemas.microsoft.com/office/drawing/2014/main" id="{978F9074-F2A3-4EBE-9680-525CB29ED432}"/>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6559932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727BC-FE65-4B2D-8F8D-D14F79BB95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9B183C-9E3D-4CDF-971C-E338D7E4DE36}"/>
              </a:ext>
            </a:extLst>
          </p:cNvPr>
          <p:cNvSpPr>
            <a:spLocks noGrp="1"/>
          </p:cNvSpPr>
          <p:nvPr>
            <p:ph idx="1"/>
          </p:nvPr>
        </p:nvSpPr>
        <p:spPr/>
        <p:txBody>
          <a:bodyPr vert="horz" lIns="91440" tIns="45720" rIns="91440" bIns="45720" rtlCol="0" anchor="t">
            <a:normAutofit/>
          </a:bodyPr>
          <a:lstStyle/>
          <a:p>
            <a:pPr marL="128270" indent="-128270">
              <a:buNone/>
            </a:pPr>
            <a:r>
              <a:rPr lang="en-US" b="1">
                <a:latin typeface="Tahoma"/>
                <a:ea typeface="Tahoma"/>
                <a:cs typeface="Tahoma"/>
              </a:rPr>
              <a:t>Attributes </a:t>
            </a:r>
            <a:endParaRPr lang="en-US">
              <a:latin typeface="Tahoma"/>
              <a:ea typeface="Tahoma"/>
              <a:cs typeface="Tahoma"/>
            </a:endParaRPr>
          </a:p>
          <a:p>
            <a:pPr marL="128270" indent="-128270">
              <a:buNone/>
            </a:pPr>
            <a:r>
              <a:rPr lang="en-US">
                <a:latin typeface="Tahoma"/>
                <a:ea typeface="Tahoma"/>
                <a:cs typeface="Tahoma"/>
              </a:rPr>
              <a:t>Attributes describe the entity with which they are associated. A particular </a:t>
            </a:r>
          </a:p>
          <a:p>
            <a:pPr marL="128270" indent="-128270">
              <a:buNone/>
            </a:pPr>
            <a:r>
              <a:rPr lang="en-US">
                <a:latin typeface="Tahoma"/>
                <a:ea typeface="Tahoma"/>
                <a:cs typeface="Tahoma"/>
              </a:rPr>
              <a:t>instance of an attribute is a value. For example, “S Ranjan" is one of the </a:t>
            </a:r>
          </a:p>
          <a:p>
            <a:pPr marL="128270" indent="-128270">
              <a:buNone/>
            </a:pPr>
            <a:r>
              <a:rPr lang="en-US">
                <a:latin typeface="Tahoma"/>
                <a:ea typeface="Tahoma"/>
                <a:cs typeface="Tahoma"/>
              </a:rPr>
              <a:t>values of the attribute Name. The domain of an attribute is the collection of </a:t>
            </a:r>
          </a:p>
          <a:p>
            <a:pPr marL="128270" indent="-128270">
              <a:buNone/>
            </a:pPr>
            <a:r>
              <a:rPr lang="en-US">
                <a:latin typeface="Tahoma"/>
                <a:ea typeface="Tahoma"/>
                <a:cs typeface="Tahoma"/>
              </a:rPr>
              <a:t>all possible values an attribute can have. The domain of Name is a </a:t>
            </a:r>
          </a:p>
          <a:p>
            <a:pPr marL="128270" indent="-128270">
              <a:buNone/>
            </a:pPr>
            <a:r>
              <a:rPr lang="en-US">
                <a:latin typeface="Tahoma"/>
                <a:ea typeface="Tahoma"/>
                <a:cs typeface="Tahoma"/>
              </a:rPr>
              <a:t>character string. </a:t>
            </a:r>
          </a:p>
          <a:p>
            <a:pPr marL="128270" indent="-128270">
              <a:buNone/>
            </a:pPr>
            <a:r>
              <a:rPr lang="en-US">
                <a:latin typeface="Tahoma"/>
                <a:ea typeface="Tahoma"/>
                <a:cs typeface="Tahoma"/>
              </a:rPr>
              <a:t>Attributes can be classified as identifiers or descriptors. Identifiers, more </a:t>
            </a:r>
          </a:p>
          <a:p>
            <a:pPr marL="128270" indent="-128270">
              <a:buNone/>
            </a:pPr>
            <a:r>
              <a:rPr lang="en-US">
                <a:latin typeface="Tahoma"/>
                <a:ea typeface="Tahoma"/>
                <a:cs typeface="Tahoma"/>
              </a:rPr>
              <a:t>commonly called keys, uniquely identify an instance of an entity. A </a:t>
            </a:r>
          </a:p>
          <a:p>
            <a:pPr marL="128270" indent="-128270">
              <a:buNone/>
            </a:pPr>
            <a:r>
              <a:rPr lang="en-US">
                <a:latin typeface="Tahoma"/>
                <a:ea typeface="Tahoma"/>
                <a:cs typeface="Tahoma"/>
              </a:rPr>
              <a:t>descriptor describes a non-unique characteristic of an entity instance. </a:t>
            </a:r>
          </a:p>
          <a:p>
            <a:pPr marL="128270" indent="-128270">
              <a:buNone/>
            </a:pPr>
            <a:endParaRPr lang="en-US">
              <a:latin typeface="Tahoma"/>
              <a:ea typeface="Tahoma"/>
              <a:cs typeface="Tahoma"/>
            </a:endParaRPr>
          </a:p>
          <a:p>
            <a:pPr marL="0" indent="0">
              <a:buNone/>
            </a:pPr>
            <a:endParaRPr lang="en-US"/>
          </a:p>
        </p:txBody>
      </p:sp>
      <p:pic>
        <p:nvPicPr>
          <p:cNvPr id="4" name="Picture 3">
            <a:extLst>
              <a:ext uri="{FF2B5EF4-FFF2-40B4-BE49-F238E27FC236}">
                <a16:creationId xmlns:a16="http://schemas.microsoft.com/office/drawing/2014/main" id="{C2079592-1EEA-4E97-906E-6C83728C73D1}"/>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862777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AA7AC-5525-449D-A313-E9D8E8EBC15F}"/>
              </a:ext>
            </a:extLst>
          </p:cNvPr>
          <p:cNvSpPr>
            <a:spLocks noGrp="1"/>
          </p:cNvSpPr>
          <p:nvPr>
            <p:ph type="title"/>
          </p:nvPr>
        </p:nvSpPr>
        <p:spPr/>
        <p:txBody>
          <a:bodyPr/>
          <a:lstStyle/>
          <a:p>
            <a:r>
              <a:rPr lang="en-US">
                <a:ea typeface="+mj-lt"/>
                <a:cs typeface="+mj-lt"/>
              </a:rPr>
              <a:t>Types of Attributes</a:t>
            </a:r>
          </a:p>
          <a:p>
            <a:endParaRPr lang="en-US" dirty="0">
              <a:cs typeface="Calibri"/>
            </a:endParaRPr>
          </a:p>
        </p:txBody>
      </p:sp>
      <p:pic>
        <p:nvPicPr>
          <p:cNvPr id="4" name="Picture 4" descr="Timeline&#10;&#10;Description automatically generated">
            <a:extLst>
              <a:ext uri="{FF2B5EF4-FFF2-40B4-BE49-F238E27FC236}">
                <a16:creationId xmlns:a16="http://schemas.microsoft.com/office/drawing/2014/main" id="{DBB58E2C-B086-4CCF-8255-2658B11D8F9F}"/>
              </a:ext>
            </a:extLst>
          </p:cNvPr>
          <p:cNvPicPr>
            <a:picLocks noGrp="1" noChangeAspect="1"/>
          </p:cNvPicPr>
          <p:nvPr>
            <p:ph idx="1"/>
          </p:nvPr>
        </p:nvPicPr>
        <p:blipFill>
          <a:blip r:embed="rId2"/>
          <a:stretch>
            <a:fillRect/>
          </a:stretch>
        </p:blipFill>
        <p:spPr>
          <a:xfrm>
            <a:off x="325" y="671950"/>
            <a:ext cx="9098995" cy="4524791"/>
          </a:xfrm>
        </p:spPr>
      </p:pic>
      <p:pic>
        <p:nvPicPr>
          <p:cNvPr id="5" name="Picture 4">
            <a:extLst>
              <a:ext uri="{FF2B5EF4-FFF2-40B4-BE49-F238E27FC236}">
                <a16:creationId xmlns:a16="http://schemas.microsoft.com/office/drawing/2014/main" id="{DD6959DA-42DE-4F11-B37F-F408EE683C43}"/>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9643694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F7D29-AFDA-40A9-94D4-F02CDC513221}"/>
              </a:ext>
            </a:extLst>
          </p:cNvPr>
          <p:cNvSpPr>
            <a:spLocks noGrp="1"/>
          </p:cNvSpPr>
          <p:nvPr>
            <p:ph type="title"/>
          </p:nvPr>
        </p:nvSpPr>
        <p:spPr/>
        <p:txBody>
          <a:bodyPr/>
          <a:lstStyle/>
          <a:p>
            <a:r>
              <a:rPr lang="en-US">
                <a:ea typeface="+mj-lt"/>
                <a:cs typeface="+mj-lt"/>
              </a:rPr>
              <a:t>3.8: Identifying Key Attributes</a:t>
            </a:r>
            <a:endParaRPr lang="en-US"/>
          </a:p>
        </p:txBody>
      </p:sp>
      <p:sp>
        <p:nvSpPr>
          <p:cNvPr id="3" name="Content Placeholder 2">
            <a:extLst>
              <a:ext uri="{FF2B5EF4-FFF2-40B4-BE49-F238E27FC236}">
                <a16:creationId xmlns:a16="http://schemas.microsoft.com/office/drawing/2014/main" id="{C3509C3F-FAF2-40BD-AA28-8C4169B93355}"/>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buFont typeface="Symbol"/>
              <a:buChar char="®"/>
            </a:pPr>
            <a:r>
              <a:rPr lang="en-US"/>
              <a:t>Candidate Key (never NULL): The minimal set of attributes that uniquely identifies each occurrence of an entity type. e.g: branchNo in entity Branch.</a:t>
            </a:r>
            <a:endParaRPr lang="en-US" dirty="0"/>
          </a:p>
          <a:p>
            <a:pPr marL="128270" indent="-128270" algn="l">
              <a:lnSpc>
                <a:spcPct val="90000"/>
              </a:lnSpc>
              <a:spcBef>
                <a:spcPts val="0"/>
              </a:spcBef>
              <a:spcAft>
                <a:spcPts val="600"/>
              </a:spcAft>
              <a:buFont typeface="Symbol"/>
              <a:buChar char="®"/>
            </a:pPr>
            <a:r>
              <a:rPr lang="en-US"/>
              <a:t>Primary Key: The candidate key that is selected to uniquely identify each occurrence of an entity type. E.g: National Insurance Number.</a:t>
            </a:r>
            <a:endParaRPr lang="en-US" dirty="0"/>
          </a:p>
          <a:p>
            <a:pPr marL="128270" indent="-128270" algn="l">
              <a:lnSpc>
                <a:spcPct val="90000"/>
              </a:lnSpc>
              <a:spcBef>
                <a:spcPts val="0"/>
              </a:spcBef>
              <a:spcAft>
                <a:spcPts val="600"/>
              </a:spcAft>
              <a:buFont typeface="Symbol"/>
              <a:buChar char="®"/>
            </a:pPr>
            <a:r>
              <a:rPr lang="en-US"/>
              <a:t>Composite Key: A candidate key that consist of two or more attributes.</a:t>
            </a:r>
            <a:endParaRPr lang="en-US" dirty="0"/>
          </a:p>
          <a:p>
            <a:pPr marL="128270" indent="-128270" algn="l">
              <a:lnSpc>
                <a:spcPct val="90000"/>
              </a:lnSpc>
              <a:spcBef>
                <a:spcPts val="0"/>
              </a:spcBef>
              <a:spcAft>
                <a:spcPts val="600"/>
              </a:spcAft>
              <a:buFont typeface="Symbol"/>
              <a:buChar char="®"/>
            </a:pPr>
            <a:endParaRPr lang="en-US" dirty="0"/>
          </a:p>
          <a:p>
            <a:pPr marL="128270" indent="-128270" algn="l">
              <a:lnSpc>
                <a:spcPct val="90000"/>
              </a:lnSpc>
              <a:spcBef>
                <a:spcPts val="0"/>
              </a:spcBef>
              <a:spcAft>
                <a:spcPts val="600"/>
              </a:spcAft>
              <a:buFont typeface="Symbol"/>
              <a:buChar char="®"/>
            </a:pPr>
            <a:endParaRPr lang="en-US" dirty="0"/>
          </a:p>
          <a:p>
            <a:pPr marL="0" indent="0">
              <a:buNone/>
            </a:pPr>
            <a:endParaRPr lang="en-US" dirty="0"/>
          </a:p>
        </p:txBody>
      </p:sp>
      <p:pic>
        <p:nvPicPr>
          <p:cNvPr id="4" name="Picture 3">
            <a:extLst>
              <a:ext uri="{FF2B5EF4-FFF2-40B4-BE49-F238E27FC236}">
                <a16:creationId xmlns:a16="http://schemas.microsoft.com/office/drawing/2014/main" id="{B87310E7-0FC8-4112-BE01-36A274F76B5C}"/>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0853176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E6A02-79B8-4270-8C16-613F2257F708}"/>
              </a:ext>
            </a:extLst>
          </p:cNvPr>
          <p:cNvSpPr>
            <a:spLocks noGrp="1"/>
          </p:cNvSpPr>
          <p:nvPr>
            <p:ph type="title"/>
          </p:nvPr>
        </p:nvSpPr>
        <p:spPr/>
        <p:txBody>
          <a:bodyPr/>
          <a:lstStyle/>
          <a:p>
            <a:r>
              <a:rPr lang="fr-FR">
                <a:ea typeface="+mj-lt"/>
                <a:cs typeface="+mj-lt"/>
              </a:rPr>
              <a:t>  </a:t>
            </a:r>
            <a:br>
              <a:rPr lang="fr-FR" dirty="0">
                <a:ea typeface="+mj-lt"/>
                <a:cs typeface="+mj-lt"/>
              </a:rPr>
            </a:br>
            <a:r>
              <a:rPr lang="fr-FR">
                <a:ea typeface="+mj-lt"/>
                <a:cs typeface="+mj-lt"/>
              </a:rPr>
              <a:t>3.8:Identifier attribute : Simple and Composite</a:t>
            </a:r>
            <a:endParaRPr lang="en-US">
              <a:ea typeface="+mj-lt"/>
              <a:cs typeface="+mj-lt"/>
            </a:endParaRPr>
          </a:p>
          <a:p>
            <a:endParaRPr lang="en-US" dirty="0">
              <a:cs typeface="Calibri"/>
            </a:endParaRPr>
          </a:p>
        </p:txBody>
      </p:sp>
      <p:pic>
        <p:nvPicPr>
          <p:cNvPr id="4" name="Picture 4" descr="Diagram&#10;&#10;Description automatically generated">
            <a:extLst>
              <a:ext uri="{FF2B5EF4-FFF2-40B4-BE49-F238E27FC236}">
                <a16:creationId xmlns:a16="http://schemas.microsoft.com/office/drawing/2014/main" id="{DD65860C-5B22-4F38-B303-4E6DCD75D08D}"/>
              </a:ext>
            </a:extLst>
          </p:cNvPr>
          <p:cNvPicPr>
            <a:picLocks noGrp="1" noChangeAspect="1"/>
          </p:cNvPicPr>
          <p:nvPr>
            <p:ph idx="1"/>
          </p:nvPr>
        </p:nvPicPr>
        <p:blipFill>
          <a:blip r:embed="rId2"/>
          <a:stretch>
            <a:fillRect/>
          </a:stretch>
        </p:blipFill>
        <p:spPr>
          <a:xfrm>
            <a:off x="962633" y="868136"/>
            <a:ext cx="6875833" cy="3927702"/>
          </a:xfrm>
        </p:spPr>
      </p:pic>
      <p:pic>
        <p:nvPicPr>
          <p:cNvPr id="5" name="Picture 4">
            <a:extLst>
              <a:ext uri="{FF2B5EF4-FFF2-40B4-BE49-F238E27FC236}">
                <a16:creationId xmlns:a16="http://schemas.microsoft.com/office/drawing/2014/main" id="{F6901B45-39C1-4D1F-BB84-2594CD485918}"/>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69331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DBD53-05FD-494C-969D-18536F96C8A8}"/>
              </a:ext>
            </a:extLst>
          </p:cNvPr>
          <p:cNvSpPr>
            <a:spLocks noGrp="1"/>
          </p:cNvSpPr>
          <p:nvPr>
            <p:ph type="title"/>
          </p:nvPr>
        </p:nvSpPr>
        <p:spPr/>
        <p:txBody>
          <a:bodyPr/>
          <a:lstStyle/>
          <a:p>
            <a:r>
              <a:rPr lang="en-US" dirty="0"/>
              <a:t>Other Parallel Technology Areas</a:t>
            </a:r>
            <a:endParaRPr lang="en-IN" dirty="0"/>
          </a:p>
        </p:txBody>
      </p:sp>
      <p:sp>
        <p:nvSpPr>
          <p:cNvPr id="3" name="Content Placeholder 2">
            <a:extLst>
              <a:ext uri="{FF2B5EF4-FFF2-40B4-BE49-F238E27FC236}">
                <a16:creationId xmlns:a16="http://schemas.microsoft.com/office/drawing/2014/main" id="{85A2A77E-FC34-43CE-85E7-5424A7B68834}"/>
              </a:ext>
            </a:extLst>
          </p:cNvPr>
          <p:cNvSpPr>
            <a:spLocks noGrp="1"/>
          </p:cNvSpPr>
          <p:nvPr>
            <p:ph idx="1"/>
          </p:nvPr>
        </p:nvSpPr>
        <p:spPr/>
        <p:txBody>
          <a:bodyPr/>
          <a:lstStyle/>
          <a:p>
            <a:r>
              <a:rPr lang="en-US" sz="1600" dirty="0"/>
              <a:t>NA </a:t>
            </a:r>
          </a:p>
          <a:p>
            <a:endParaRPr lang="en-IN" dirty="0"/>
          </a:p>
        </p:txBody>
      </p:sp>
      <p:sp>
        <p:nvSpPr>
          <p:cNvPr id="4" name="Rectangle 3">
            <a:extLst>
              <a:ext uri="{FF2B5EF4-FFF2-40B4-BE49-F238E27FC236}">
                <a16:creationId xmlns:a16="http://schemas.microsoft.com/office/drawing/2014/main" id="{7F076C65-AD0D-438E-8ECB-355BF6C74648}"/>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1333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6870E-2DCD-4CCF-A6A9-3AE48C8A63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DCC59D-3B9D-407B-B85E-B51EBC61E8AF}"/>
              </a:ext>
            </a:extLst>
          </p:cNvPr>
          <p:cNvSpPr>
            <a:spLocks noGrp="1"/>
          </p:cNvSpPr>
          <p:nvPr>
            <p:ph idx="1"/>
          </p:nvPr>
        </p:nvSpPr>
        <p:spPr/>
        <p:txBody>
          <a:bodyPr vert="horz" lIns="91440" tIns="45720" rIns="91440" bIns="45720" rtlCol="0" anchor="t">
            <a:normAutofit/>
          </a:bodyPr>
          <a:lstStyle/>
          <a:p>
            <a:pPr marL="128270" indent="-128270">
              <a:buNone/>
            </a:pPr>
            <a:r>
              <a:rPr lang="en-US" b="1">
                <a:latin typeface="Tahoma"/>
                <a:ea typeface="Tahoma"/>
                <a:cs typeface="Tahoma"/>
              </a:rPr>
              <a:t>Simple Attribute: </a:t>
            </a:r>
            <a:r>
              <a:rPr lang="en-US">
                <a:latin typeface="Tahoma"/>
                <a:ea typeface="Tahoma"/>
                <a:cs typeface="Tahoma"/>
              </a:rPr>
              <a:t>An attribute composed of a single component with an </a:t>
            </a:r>
            <a:endParaRPr lang="en-US"/>
          </a:p>
          <a:p>
            <a:pPr marL="128270" indent="-128270">
              <a:buNone/>
            </a:pPr>
            <a:r>
              <a:rPr lang="en-US">
                <a:latin typeface="Tahoma"/>
                <a:ea typeface="Tahoma"/>
                <a:cs typeface="Tahoma"/>
              </a:rPr>
              <a:t>independent existence. E.g position and salary of the Staff entity. </a:t>
            </a:r>
          </a:p>
          <a:p>
            <a:pPr marL="128270" indent="-128270">
              <a:buNone/>
            </a:pPr>
            <a:r>
              <a:rPr lang="en-US" b="1">
                <a:latin typeface="Tahoma"/>
                <a:ea typeface="Tahoma"/>
                <a:cs typeface="Tahoma"/>
              </a:rPr>
              <a:t>Composite Attribute: </a:t>
            </a:r>
            <a:r>
              <a:rPr lang="en-US">
                <a:latin typeface="Tahoma"/>
                <a:ea typeface="Tahoma"/>
                <a:cs typeface="Tahoma"/>
              </a:rPr>
              <a:t>An attribute composed of multiple components, </a:t>
            </a:r>
          </a:p>
          <a:p>
            <a:pPr marL="128270" indent="-128270">
              <a:buNone/>
            </a:pPr>
            <a:r>
              <a:rPr lang="en-US">
                <a:latin typeface="Tahoma"/>
                <a:ea typeface="Tahoma"/>
                <a:cs typeface="Tahoma"/>
              </a:rPr>
              <a:t>each with an independent existence. E.g address attribute of the branch </a:t>
            </a:r>
          </a:p>
          <a:p>
            <a:pPr marL="128270" indent="-128270">
              <a:buNone/>
            </a:pPr>
            <a:r>
              <a:rPr lang="en-US">
                <a:latin typeface="Tahoma"/>
                <a:ea typeface="Tahoma"/>
                <a:cs typeface="Tahoma"/>
              </a:rPr>
              <a:t>entity that can be subdivided into street, city and postcode attributes</a:t>
            </a:r>
          </a:p>
          <a:p>
            <a:pPr marL="0" indent="0">
              <a:buNone/>
            </a:pPr>
            <a:endParaRPr lang="en-US"/>
          </a:p>
        </p:txBody>
      </p:sp>
      <p:pic>
        <p:nvPicPr>
          <p:cNvPr id="4" name="Picture 3">
            <a:extLst>
              <a:ext uri="{FF2B5EF4-FFF2-40B4-BE49-F238E27FC236}">
                <a16:creationId xmlns:a16="http://schemas.microsoft.com/office/drawing/2014/main" id="{1A5294F4-921F-4FB4-B8CF-94CE94280782}"/>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2796565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7BBB-BCEB-4A18-8C18-3FA8362EC241}"/>
              </a:ext>
            </a:extLst>
          </p:cNvPr>
          <p:cNvSpPr>
            <a:spLocks noGrp="1"/>
          </p:cNvSpPr>
          <p:nvPr>
            <p:ph type="title"/>
          </p:nvPr>
        </p:nvSpPr>
        <p:spPr/>
        <p:txBody>
          <a:bodyPr/>
          <a:lstStyle/>
          <a:p>
            <a:r>
              <a:rPr lang="en-US">
                <a:ea typeface="+mj-lt"/>
                <a:cs typeface="+mj-lt"/>
              </a:rPr>
              <a:t>3.8: Types of Attributes </a:t>
            </a:r>
            <a:endParaRPr lang="en-US"/>
          </a:p>
        </p:txBody>
      </p:sp>
      <p:sp>
        <p:nvSpPr>
          <p:cNvPr id="3" name="Content Placeholder 2">
            <a:extLst>
              <a:ext uri="{FF2B5EF4-FFF2-40B4-BE49-F238E27FC236}">
                <a16:creationId xmlns:a16="http://schemas.microsoft.com/office/drawing/2014/main" id="{5B114983-CD48-4195-82F5-8FCE9C7B953E}"/>
              </a:ext>
            </a:extLst>
          </p:cNvPr>
          <p:cNvSpPr>
            <a:spLocks noGrp="1"/>
          </p:cNvSpPr>
          <p:nvPr>
            <p:ph idx="1"/>
          </p:nvPr>
        </p:nvSpPr>
        <p:spPr/>
        <p:txBody>
          <a:bodyPr vert="horz" lIns="91440" tIns="45720" rIns="91440" bIns="45720" rtlCol="0" anchor="t">
            <a:normAutofit/>
          </a:bodyPr>
          <a:lstStyle/>
          <a:p>
            <a:pPr marL="0" indent="0">
              <a:buNone/>
            </a:pPr>
            <a:r>
              <a:rPr lang="en-US"/>
              <a:t>The Different Types of Attributes</a:t>
            </a:r>
          </a:p>
          <a:p>
            <a:pPr marL="0" indent="0">
              <a:buNone/>
            </a:pPr>
            <a:endParaRPr lang="en-US" dirty="0"/>
          </a:p>
          <a:p>
            <a:pPr marL="0" indent="0">
              <a:buNone/>
            </a:pPr>
            <a:r>
              <a:rPr lang="en-US"/>
              <a:t>                                       </a:t>
            </a:r>
            <a:endParaRPr lang="en-US" dirty="0"/>
          </a:p>
        </p:txBody>
      </p:sp>
      <p:pic>
        <p:nvPicPr>
          <p:cNvPr id="4" name="Picture 4" descr="Diagram&#10;&#10;Description automatically generated">
            <a:extLst>
              <a:ext uri="{FF2B5EF4-FFF2-40B4-BE49-F238E27FC236}">
                <a16:creationId xmlns:a16="http://schemas.microsoft.com/office/drawing/2014/main" id="{37F9083E-8BAF-4D72-9051-0EECDF3FE741}"/>
              </a:ext>
            </a:extLst>
          </p:cNvPr>
          <p:cNvPicPr>
            <a:picLocks noChangeAspect="1"/>
          </p:cNvPicPr>
          <p:nvPr/>
        </p:nvPicPr>
        <p:blipFill>
          <a:blip r:embed="rId2"/>
          <a:stretch>
            <a:fillRect/>
          </a:stretch>
        </p:blipFill>
        <p:spPr>
          <a:xfrm>
            <a:off x="2117109" y="1719633"/>
            <a:ext cx="3826491" cy="2659577"/>
          </a:xfrm>
          <a:prstGeom prst="rect">
            <a:avLst/>
          </a:prstGeom>
        </p:spPr>
      </p:pic>
      <p:pic>
        <p:nvPicPr>
          <p:cNvPr id="5" name="Picture 4">
            <a:extLst>
              <a:ext uri="{FF2B5EF4-FFF2-40B4-BE49-F238E27FC236}">
                <a16:creationId xmlns:a16="http://schemas.microsoft.com/office/drawing/2014/main" id="{68705FD5-313D-4C5D-8400-4C07F6E26033}"/>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5079114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58912-C1E5-45A4-B33B-34F93791FB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BAB1C4-9545-47C6-BAF1-1AA38761A611}"/>
              </a:ext>
            </a:extLst>
          </p:cNvPr>
          <p:cNvSpPr>
            <a:spLocks noGrp="1"/>
          </p:cNvSpPr>
          <p:nvPr>
            <p:ph idx="1"/>
          </p:nvPr>
        </p:nvSpPr>
        <p:spPr/>
        <p:txBody>
          <a:bodyPr vert="horz" lIns="91440" tIns="45720" rIns="91440" bIns="45720" rtlCol="0" anchor="t">
            <a:normAutofit/>
          </a:bodyPr>
          <a:lstStyle/>
          <a:p>
            <a:pPr marL="128270" indent="-128270">
              <a:buNone/>
            </a:pPr>
            <a:r>
              <a:rPr lang="en-US" b="1">
                <a:latin typeface="Tahoma"/>
                <a:ea typeface="Tahoma"/>
                <a:cs typeface="Tahoma"/>
              </a:rPr>
              <a:t>Single-Valued Attribute: </a:t>
            </a:r>
            <a:endParaRPr lang="en-US">
              <a:latin typeface="Tahoma"/>
              <a:ea typeface="Tahoma"/>
              <a:cs typeface="Tahoma"/>
            </a:endParaRPr>
          </a:p>
          <a:p>
            <a:pPr marL="128270" indent="-128270">
              <a:buNone/>
            </a:pPr>
            <a:r>
              <a:rPr lang="en-US">
                <a:latin typeface="Tahoma"/>
                <a:ea typeface="Tahoma"/>
                <a:cs typeface="Tahoma"/>
              </a:rPr>
              <a:t>An attribute that holds a single value for each </a:t>
            </a:r>
          </a:p>
          <a:p>
            <a:pPr marL="128270" indent="-128270">
              <a:buNone/>
            </a:pPr>
            <a:r>
              <a:rPr lang="en-US">
                <a:latin typeface="Tahoma"/>
                <a:ea typeface="Tahoma"/>
                <a:cs typeface="Tahoma"/>
              </a:rPr>
              <a:t>occurrence. e.g. EmpId </a:t>
            </a:r>
          </a:p>
          <a:p>
            <a:pPr marL="128270" indent="-128270">
              <a:buNone/>
            </a:pPr>
            <a:r>
              <a:rPr lang="en-US" b="1">
                <a:latin typeface="Tahoma"/>
                <a:ea typeface="Tahoma"/>
                <a:cs typeface="Tahoma"/>
              </a:rPr>
              <a:t>Multi-Valued Attributes: </a:t>
            </a:r>
            <a:endParaRPr lang="en-US">
              <a:latin typeface="Tahoma"/>
              <a:ea typeface="Tahoma"/>
              <a:cs typeface="Tahoma"/>
            </a:endParaRPr>
          </a:p>
          <a:p>
            <a:pPr marL="128270" indent="-128270">
              <a:buNone/>
            </a:pPr>
            <a:r>
              <a:rPr lang="en-US">
                <a:latin typeface="Tahoma"/>
                <a:ea typeface="Tahoma"/>
                <a:cs typeface="Tahoma"/>
              </a:rPr>
              <a:t>An attribute that holds multiple values for each </a:t>
            </a:r>
          </a:p>
          <a:p>
            <a:pPr marL="128270" indent="-128270">
              <a:buNone/>
            </a:pPr>
            <a:r>
              <a:rPr lang="en-US">
                <a:latin typeface="Tahoma"/>
                <a:ea typeface="Tahoma"/>
                <a:cs typeface="Tahoma"/>
              </a:rPr>
              <a:t>occurrence. e.g PhoneNo </a:t>
            </a:r>
          </a:p>
          <a:p>
            <a:pPr marL="128270" indent="-128270">
              <a:buNone/>
            </a:pPr>
            <a:r>
              <a:rPr lang="en-US" b="1">
                <a:latin typeface="Tahoma"/>
                <a:ea typeface="Tahoma"/>
                <a:cs typeface="Tahoma"/>
              </a:rPr>
              <a:t>Derived Attributes: </a:t>
            </a:r>
            <a:r>
              <a:rPr lang="en-US">
                <a:latin typeface="Tahoma"/>
                <a:ea typeface="Tahoma"/>
                <a:cs typeface="Tahoma"/>
              </a:rPr>
              <a:t>An attribute that represents a value that is derivable from </a:t>
            </a:r>
          </a:p>
          <a:p>
            <a:pPr marL="128270" indent="-128270">
              <a:buNone/>
            </a:pPr>
            <a:r>
              <a:rPr lang="en-US">
                <a:latin typeface="Tahoma"/>
                <a:ea typeface="Tahoma"/>
                <a:cs typeface="Tahoma"/>
              </a:rPr>
              <a:t>the value of a related attribute or set of attributes, not necessarily in the same </a:t>
            </a:r>
          </a:p>
          <a:p>
            <a:pPr marL="128270" indent="-128270">
              <a:buNone/>
            </a:pPr>
            <a:r>
              <a:rPr lang="en-US">
                <a:latin typeface="Tahoma"/>
                <a:ea typeface="Tahoma"/>
                <a:cs typeface="Tahoma"/>
              </a:rPr>
              <a:t>entity type. e.g attribute Age whose value is derived from the CurrentDate </a:t>
            </a:r>
          </a:p>
          <a:p>
            <a:pPr marL="128270" indent="-128270">
              <a:buNone/>
            </a:pPr>
            <a:r>
              <a:rPr lang="en-US">
                <a:latin typeface="Tahoma"/>
                <a:ea typeface="Tahoma"/>
                <a:cs typeface="Tahoma"/>
              </a:rPr>
              <a:t>and DateOfBirth attributes.</a:t>
            </a:r>
          </a:p>
          <a:p>
            <a:pPr marL="0" indent="0">
              <a:buNone/>
            </a:pPr>
            <a:endParaRPr lang="en-US"/>
          </a:p>
        </p:txBody>
      </p:sp>
      <p:pic>
        <p:nvPicPr>
          <p:cNvPr id="4" name="Picture 3">
            <a:extLst>
              <a:ext uri="{FF2B5EF4-FFF2-40B4-BE49-F238E27FC236}">
                <a16:creationId xmlns:a16="http://schemas.microsoft.com/office/drawing/2014/main" id="{C8A97C5C-1314-4518-B5DC-108239BC040C}"/>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1416142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06BF0-2ADC-42EA-8FB0-BEC55BC37B8A}"/>
              </a:ext>
            </a:extLst>
          </p:cNvPr>
          <p:cNvSpPr>
            <a:spLocks noGrp="1"/>
          </p:cNvSpPr>
          <p:nvPr>
            <p:ph type="title"/>
          </p:nvPr>
        </p:nvSpPr>
        <p:spPr/>
        <p:txBody>
          <a:bodyPr/>
          <a:lstStyle/>
          <a:p>
            <a:r>
              <a:rPr lang="en-US">
                <a:ea typeface="+mj-lt"/>
                <a:cs typeface="+mj-lt"/>
              </a:rPr>
              <a:t>Classifying relationships</a:t>
            </a:r>
          </a:p>
          <a:p>
            <a:endParaRPr lang="en-US" dirty="0">
              <a:cs typeface="Calibri"/>
            </a:endParaRPr>
          </a:p>
        </p:txBody>
      </p:sp>
      <p:sp>
        <p:nvSpPr>
          <p:cNvPr id="3" name="Content Placeholder 2">
            <a:extLst>
              <a:ext uri="{FF2B5EF4-FFF2-40B4-BE49-F238E27FC236}">
                <a16:creationId xmlns:a16="http://schemas.microsoft.com/office/drawing/2014/main" id="{68AAC271-199A-4D60-9ACE-E1DA623DFCAA}"/>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An association between two things (entities) is called a relation.</a:t>
            </a:r>
            <a:endParaRPr lang="en-US" dirty="0"/>
          </a:p>
          <a:p>
            <a:pPr marL="128270" indent="-128270" algn="l">
              <a:lnSpc>
                <a:spcPct val="90000"/>
              </a:lnSpc>
              <a:spcBef>
                <a:spcPts val="0"/>
              </a:spcBef>
              <a:spcAft>
                <a:spcPts val="600"/>
              </a:spcAft>
            </a:pPr>
            <a:r>
              <a:rPr lang="en-US"/>
              <a:t>Relations are classified by their </a:t>
            </a:r>
            <a:endParaRPr lang="en-US" dirty="0"/>
          </a:p>
          <a:p>
            <a:pPr marL="585470" lvl="1" indent="-128270" algn="l">
              <a:lnSpc>
                <a:spcPct val="90000"/>
              </a:lnSpc>
              <a:spcBef>
                <a:spcPts val="0"/>
              </a:spcBef>
              <a:spcAft>
                <a:spcPts val="600"/>
              </a:spcAft>
              <a:buFont typeface="Tahoma" panose="05050102010706020507" pitchFamily="18" charset="2"/>
              <a:buChar char="»"/>
            </a:pPr>
            <a:r>
              <a:rPr lang="en-US"/>
              <a:t>Degree</a:t>
            </a:r>
            <a:endParaRPr lang="en-US" dirty="0"/>
          </a:p>
          <a:p>
            <a:pPr marL="585470" lvl="1" indent="-128270" algn="l">
              <a:lnSpc>
                <a:spcPct val="90000"/>
              </a:lnSpc>
              <a:spcBef>
                <a:spcPts val="0"/>
              </a:spcBef>
              <a:spcAft>
                <a:spcPts val="600"/>
              </a:spcAft>
              <a:buFont typeface="Tahoma" panose="05050102010706020507" pitchFamily="18" charset="2"/>
              <a:buChar char="»"/>
            </a:pPr>
            <a:r>
              <a:rPr lang="en-US"/>
              <a:t>Connectivity</a:t>
            </a:r>
            <a:endParaRPr lang="en-US" dirty="0"/>
          </a:p>
          <a:p>
            <a:pPr marL="585470" lvl="1" indent="-128270" algn="l">
              <a:lnSpc>
                <a:spcPct val="90000"/>
              </a:lnSpc>
              <a:spcBef>
                <a:spcPts val="0"/>
              </a:spcBef>
              <a:spcAft>
                <a:spcPts val="600"/>
              </a:spcAft>
              <a:buFont typeface="Tahoma" panose="05050102010706020507" pitchFamily="18" charset="2"/>
              <a:buChar char="»"/>
            </a:pPr>
            <a:r>
              <a:rPr lang="en-US"/>
              <a:t>Cardinality</a:t>
            </a:r>
            <a:endParaRPr lang="en-US" dirty="0"/>
          </a:p>
          <a:p>
            <a:pPr marL="585470" lvl="1" indent="-128270" algn="l">
              <a:lnSpc>
                <a:spcPct val="90000"/>
              </a:lnSpc>
              <a:spcBef>
                <a:spcPts val="0"/>
              </a:spcBef>
              <a:spcAft>
                <a:spcPts val="600"/>
              </a:spcAft>
              <a:buFont typeface="Tahoma" panose="05050102010706020507" pitchFamily="18" charset="2"/>
              <a:buChar char="»"/>
            </a:pPr>
            <a:r>
              <a:rPr lang="en-US"/>
              <a:t>Direction</a:t>
            </a:r>
            <a:endParaRPr lang="en-US" dirty="0"/>
          </a:p>
          <a:p>
            <a:pPr marL="585470" lvl="1" indent="-128270" algn="l">
              <a:lnSpc>
                <a:spcPct val="90000"/>
              </a:lnSpc>
              <a:spcBef>
                <a:spcPts val="0"/>
              </a:spcBef>
              <a:spcAft>
                <a:spcPts val="600"/>
              </a:spcAft>
              <a:buFont typeface="Tahoma" panose="05050102010706020507" pitchFamily="18" charset="2"/>
              <a:buChar char="»"/>
            </a:pPr>
            <a:r>
              <a:rPr lang="en-US"/>
              <a:t>Existence.</a:t>
            </a:r>
            <a:endParaRPr lang="en-US" dirty="0"/>
          </a:p>
          <a:p>
            <a:pPr marL="128270" indent="-128270" algn="l">
              <a:lnSpc>
                <a:spcPct val="90000"/>
              </a:lnSpc>
              <a:spcBef>
                <a:spcPts val="0"/>
              </a:spcBef>
              <a:spcAft>
                <a:spcPts val="600"/>
              </a:spcAft>
            </a:pPr>
            <a:endParaRPr lang="en-US" dirty="0"/>
          </a:p>
          <a:p>
            <a:pPr marL="128270" indent="-128270"/>
            <a:endParaRPr lang="en-US" dirty="0"/>
          </a:p>
        </p:txBody>
      </p:sp>
      <p:pic>
        <p:nvPicPr>
          <p:cNvPr id="4" name="Picture 3">
            <a:extLst>
              <a:ext uri="{FF2B5EF4-FFF2-40B4-BE49-F238E27FC236}">
                <a16:creationId xmlns:a16="http://schemas.microsoft.com/office/drawing/2014/main" id="{CA70AECA-9357-43D3-BFEC-6F68873FCAD2}"/>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8365745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9F563-AEC0-4DDC-8F39-9A677A70EF83}"/>
              </a:ext>
            </a:extLst>
          </p:cNvPr>
          <p:cNvSpPr>
            <a:spLocks noGrp="1"/>
          </p:cNvSpPr>
          <p:nvPr>
            <p:ph type="title"/>
          </p:nvPr>
        </p:nvSpPr>
        <p:spPr/>
        <p:txBody>
          <a:bodyPr/>
          <a:lstStyle/>
          <a:p>
            <a:r>
              <a:rPr lang="en-US">
                <a:ea typeface="+mj-lt"/>
                <a:cs typeface="+mj-lt"/>
              </a:rPr>
              <a:t>Degree of Relationship</a:t>
            </a:r>
          </a:p>
          <a:p>
            <a:endParaRPr lang="en-US" dirty="0">
              <a:cs typeface="Calibri"/>
            </a:endParaRPr>
          </a:p>
        </p:txBody>
      </p:sp>
      <p:pic>
        <p:nvPicPr>
          <p:cNvPr id="7" name="Picture 7" descr="Diagram&#10;&#10;Description automatically generated">
            <a:extLst>
              <a:ext uri="{FF2B5EF4-FFF2-40B4-BE49-F238E27FC236}">
                <a16:creationId xmlns:a16="http://schemas.microsoft.com/office/drawing/2014/main" id="{3011CE1F-A580-40EC-B313-98FD3803CDAA}"/>
              </a:ext>
            </a:extLst>
          </p:cNvPr>
          <p:cNvPicPr>
            <a:picLocks noGrp="1" noChangeAspect="1"/>
          </p:cNvPicPr>
          <p:nvPr>
            <p:ph idx="1"/>
          </p:nvPr>
        </p:nvPicPr>
        <p:blipFill>
          <a:blip r:embed="rId2"/>
          <a:stretch>
            <a:fillRect/>
          </a:stretch>
        </p:blipFill>
        <p:spPr>
          <a:xfrm>
            <a:off x="1010173" y="868136"/>
            <a:ext cx="6780754" cy="3927702"/>
          </a:xfrm>
        </p:spPr>
      </p:pic>
      <p:pic>
        <p:nvPicPr>
          <p:cNvPr id="4" name="Picture 3">
            <a:extLst>
              <a:ext uri="{FF2B5EF4-FFF2-40B4-BE49-F238E27FC236}">
                <a16:creationId xmlns:a16="http://schemas.microsoft.com/office/drawing/2014/main" id="{1527D28A-7E2F-48A1-8483-A8661E63F733}"/>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8912768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BD86-0800-41B8-971A-A4D2255D7A4B}"/>
              </a:ext>
            </a:extLst>
          </p:cNvPr>
          <p:cNvSpPr>
            <a:spLocks noGrp="1"/>
          </p:cNvSpPr>
          <p:nvPr>
            <p:ph type="title"/>
          </p:nvPr>
        </p:nvSpPr>
        <p:spPr/>
        <p:txBody>
          <a:bodyPr/>
          <a:lstStyle/>
          <a:p>
            <a:r>
              <a:rPr lang="en-US">
                <a:ea typeface="+mj-lt"/>
                <a:cs typeface="+mj-lt"/>
              </a:rPr>
              <a:t>3.9: Relationships in the RDBMS </a:t>
            </a:r>
            <a:endParaRPr lang="en-US"/>
          </a:p>
        </p:txBody>
      </p:sp>
      <p:sp>
        <p:nvSpPr>
          <p:cNvPr id="3" name="Content Placeholder 2">
            <a:extLst>
              <a:ext uri="{FF2B5EF4-FFF2-40B4-BE49-F238E27FC236}">
                <a16:creationId xmlns:a16="http://schemas.microsoft.com/office/drawing/2014/main" id="{CC58A756-8AC9-46F4-AE85-7224BB1DFC9E}"/>
              </a:ext>
            </a:extLst>
          </p:cNvPr>
          <p:cNvSpPr>
            <a:spLocks noGrp="1"/>
          </p:cNvSpPr>
          <p:nvPr>
            <p:ph idx="1"/>
          </p:nvPr>
        </p:nvSpPr>
        <p:spPr/>
        <p:txBody>
          <a:bodyPr vert="horz" lIns="91440" tIns="45720" rIns="91440" bIns="45720" rtlCol="0" anchor="t">
            <a:normAutofit/>
          </a:bodyPr>
          <a:lstStyle/>
          <a:p>
            <a:pPr marL="0" indent="0">
              <a:buNone/>
            </a:pPr>
            <a:r>
              <a:rPr lang="en-US">
                <a:latin typeface="Tahoma"/>
                <a:ea typeface="Tahoma"/>
                <a:cs typeface="Tahoma"/>
              </a:rPr>
              <a:t>Connectivity and Cardinality:</a:t>
            </a:r>
          </a:p>
          <a:p>
            <a:pPr marL="128270" indent="-128270" algn="l">
              <a:lnSpc>
                <a:spcPct val="90000"/>
              </a:lnSpc>
              <a:spcBef>
                <a:spcPts val="0"/>
              </a:spcBef>
              <a:spcAft>
                <a:spcPts val="600"/>
              </a:spcAft>
              <a:buFont typeface="Symbol"/>
              <a:buChar char="®"/>
            </a:pPr>
            <a:r>
              <a:rPr lang="en-US">
                <a:latin typeface="Tahoma"/>
                <a:ea typeface="Tahoma"/>
                <a:cs typeface="Tahoma"/>
              </a:rPr>
              <a:t>We have three different types of relationships in RDBMS</a:t>
            </a:r>
          </a:p>
          <a:p>
            <a:pPr marL="871220" lvl="1" indent="-285750" algn="l">
              <a:lnSpc>
                <a:spcPct val="90000"/>
              </a:lnSpc>
              <a:spcBef>
                <a:spcPts val="0"/>
              </a:spcBef>
              <a:spcAft>
                <a:spcPts val="600"/>
              </a:spcAft>
              <a:buFont typeface="Tahoma"/>
              <a:buChar char="»"/>
            </a:pPr>
            <a:r>
              <a:rPr lang="en-US">
                <a:latin typeface="Tahoma"/>
                <a:ea typeface="Tahoma"/>
                <a:cs typeface="Tahoma"/>
              </a:rPr>
              <a:t>1:1 (One to One) – rare</a:t>
            </a:r>
          </a:p>
          <a:p>
            <a:pPr marL="871220" lvl="1" indent="-285750" algn="l">
              <a:lnSpc>
                <a:spcPct val="90000"/>
              </a:lnSpc>
              <a:spcBef>
                <a:spcPts val="0"/>
              </a:spcBef>
              <a:spcAft>
                <a:spcPts val="600"/>
              </a:spcAft>
              <a:buFont typeface="Tahoma"/>
              <a:buChar char="»"/>
            </a:pPr>
            <a:r>
              <a:rPr lang="en-US">
                <a:latin typeface="Tahoma"/>
                <a:ea typeface="Tahoma"/>
                <a:cs typeface="Tahoma"/>
              </a:rPr>
              <a:t>1:M (One to Many) – common</a:t>
            </a:r>
          </a:p>
          <a:p>
            <a:pPr marL="871220" lvl="1" indent="-285750" algn="l">
              <a:lnSpc>
                <a:spcPct val="90000"/>
              </a:lnSpc>
              <a:spcBef>
                <a:spcPts val="0"/>
              </a:spcBef>
              <a:spcAft>
                <a:spcPts val="600"/>
              </a:spcAft>
              <a:buFont typeface="Tahoma"/>
              <a:buChar char="»"/>
            </a:pPr>
            <a:r>
              <a:rPr lang="en-US">
                <a:latin typeface="Tahoma"/>
                <a:ea typeface="Tahoma"/>
                <a:cs typeface="Tahoma"/>
              </a:rPr>
              <a:t>M:M (Many to Many) – more in conceptual model, none in Logical model and Physical model</a:t>
            </a:r>
          </a:p>
          <a:p>
            <a:pPr marL="871220" lvl="1" indent="-285750" algn="l">
              <a:lnSpc>
                <a:spcPct val="90000"/>
              </a:lnSpc>
              <a:spcBef>
                <a:spcPts val="0"/>
              </a:spcBef>
              <a:spcAft>
                <a:spcPts val="600"/>
              </a:spcAft>
              <a:buFont typeface="Tahoma"/>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r>
              <a:rPr lang="en-US">
                <a:latin typeface="Tahoma"/>
                <a:ea typeface="Tahoma"/>
                <a:cs typeface="Tahoma"/>
              </a:rPr>
              <a:t>Examples</a:t>
            </a:r>
          </a:p>
          <a:p>
            <a:pPr marL="871220" lvl="1" indent="-285750" algn="l">
              <a:lnSpc>
                <a:spcPct val="90000"/>
              </a:lnSpc>
              <a:spcBef>
                <a:spcPts val="0"/>
              </a:spcBef>
              <a:spcAft>
                <a:spcPts val="600"/>
              </a:spcAft>
              <a:buFont typeface="Tahoma"/>
              <a:buChar char="»"/>
            </a:pPr>
            <a:r>
              <a:rPr lang="en-US">
                <a:latin typeface="Tahoma"/>
                <a:ea typeface="Tahoma"/>
                <a:cs typeface="Tahoma"/>
              </a:rPr>
              <a:t>1:1 (Person to PAN ID)</a:t>
            </a:r>
          </a:p>
          <a:p>
            <a:pPr marL="871220" lvl="1" indent="-285750" algn="l">
              <a:lnSpc>
                <a:spcPct val="90000"/>
              </a:lnSpc>
              <a:spcBef>
                <a:spcPts val="0"/>
              </a:spcBef>
              <a:spcAft>
                <a:spcPts val="600"/>
              </a:spcAft>
              <a:buFont typeface="Tahoma"/>
              <a:buChar char="»"/>
            </a:pPr>
            <a:r>
              <a:rPr lang="en-US">
                <a:latin typeface="Tahoma"/>
                <a:ea typeface="Tahoma"/>
                <a:cs typeface="Tahoma"/>
              </a:rPr>
              <a:t>1:M (Customer to Phone)</a:t>
            </a:r>
          </a:p>
          <a:p>
            <a:pPr marL="871220" lvl="1" indent="-285750" algn="l">
              <a:lnSpc>
                <a:spcPct val="90000"/>
              </a:lnSpc>
              <a:spcBef>
                <a:spcPts val="0"/>
              </a:spcBef>
              <a:spcAft>
                <a:spcPts val="600"/>
              </a:spcAft>
              <a:buFont typeface="Tahoma"/>
              <a:buChar char="»"/>
            </a:pPr>
            <a:r>
              <a:rPr lang="en-US">
                <a:latin typeface="Tahoma"/>
                <a:ea typeface="Tahoma"/>
                <a:cs typeface="Tahoma"/>
              </a:rPr>
              <a:t>M:M (Doctor and Patient)</a:t>
            </a: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0" indent="0">
              <a:buNone/>
            </a:pPr>
            <a:endParaRPr lang="en-US">
              <a:latin typeface="Tahoma"/>
              <a:ea typeface="Tahoma"/>
              <a:cs typeface="Tahoma"/>
            </a:endParaRPr>
          </a:p>
        </p:txBody>
      </p:sp>
      <p:pic>
        <p:nvPicPr>
          <p:cNvPr id="4" name="Picture 3">
            <a:extLst>
              <a:ext uri="{FF2B5EF4-FFF2-40B4-BE49-F238E27FC236}">
                <a16:creationId xmlns:a16="http://schemas.microsoft.com/office/drawing/2014/main" id="{A81AC40F-84FE-429C-A506-6C43D200267E}"/>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3048480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A86C1-D4B5-43EC-B42A-F42F1583B170}"/>
              </a:ext>
            </a:extLst>
          </p:cNvPr>
          <p:cNvSpPr>
            <a:spLocks noGrp="1"/>
          </p:cNvSpPr>
          <p:nvPr>
            <p:ph type="title"/>
          </p:nvPr>
        </p:nvSpPr>
        <p:spPr/>
        <p:txBody>
          <a:bodyPr/>
          <a:lstStyle/>
          <a:p>
            <a:r>
              <a:rPr lang="en-US">
                <a:ea typeface="+mj-lt"/>
                <a:cs typeface="+mj-lt"/>
              </a:rPr>
              <a:t>Cardinality…</a:t>
            </a:r>
          </a:p>
          <a:p>
            <a:endParaRPr lang="en-US" dirty="0">
              <a:cs typeface="Calibri"/>
            </a:endParaRPr>
          </a:p>
        </p:txBody>
      </p:sp>
      <p:sp>
        <p:nvSpPr>
          <p:cNvPr id="3" name="Content Placeholder 2">
            <a:extLst>
              <a:ext uri="{FF2B5EF4-FFF2-40B4-BE49-F238E27FC236}">
                <a16:creationId xmlns:a16="http://schemas.microsoft.com/office/drawing/2014/main" id="{DA7641EC-A343-4F33-B535-AA1E96BEB48E}"/>
              </a:ext>
            </a:extLst>
          </p:cNvPr>
          <p:cNvSpPr>
            <a:spLocks noGrp="1"/>
          </p:cNvSpPr>
          <p:nvPr>
            <p:ph idx="1"/>
          </p:nvPr>
        </p:nvSpPr>
        <p:spPr/>
        <p:txBody>
          <a:bodyPr vert="horz" lIns="91440" tIns="45720" rIns="91440" bIns="45720" rtlCol="0" anchor="t">
            <a:normAutofit/>
          </a:bodyPr>
          <a:lstStyle/>
          <a:p>
            <a:pPr marL="128270" indent="-128270" algn="l">
              <a:buNone/>
            </a:pPr>
            <a:r>
              <a:rPr lang="en-US">
                <a:latin typeface="Tahoma"/>
                <a:ea typeface="Tahoma"/>
                <a:cs typeface="Tahoma"/>
              </a:rPr>
              <a:t>Cardinality…</a:t>
            </a:r>
            <a:endParaRPr lang="en-US"/>
          </a:p>
          <a:p>
            <a:pPr marL="0" indent="0">
              <a:buNone/>
            </a:pPr>
            <a:endParaRPr lang="en-US">
              <a:latin typeface="Tahoma"/>
              <a:ea typeface="Tahoma"/>
              <a:cs typeface="Tahoma"/>
            </a:endParaRPr>
          </a:p>
        </p:txBody>
      </p:sp>
      <p:pic>
        <p:nvPicPr>
          <p:cNvPr id="4" name="Picture 4" descr="A picture containing diagram&#10;&#10;Description automatically generated">
            <a:extLst>
              <a:ext uri="{FF2B5EF4-FFF2-40B4-BE49-F238E27FC236}">
                <a16:creationId xmlns:a16="http://schemas.microsoft.com/office/drawing/2014/main" id="{220018D0-E77D-4230-8238-53E0ED4127E3}"/>
              </a:ext>
            </a:extLst>
          </p:cNvPr>
          <p:cNvPicPr>
            <a:picLocks noChangeAspect="1"/>
          </p:cNvPicPr>
          <p:nvPr/>
        </p:nvPicPr>
        <p:blipFill>
          <a:blip r:embed="rId2"/>
          <a:stretch>
            <a:fillRect/>
          </a:stretch>
        </p:blipFill>
        <p:spPr>
          <a:xfrm>
            <a:off x="1170296" y="1826659"/>
            <a:ext cx="4773304" cy="2667301"/>
          </a:xfrm>
          <a:prstGeom prst="rect">
            <a:avLst/>
          </a:prstGeom>
        </p:spPr>
      </p:pic>
      <p:pic>
        <p:nvPicPr>
          <p:cNvPr id="5" name="Picture 4">
            <a:extLst>
              <a:ext uri="{FF2B5EF4-FFF2-40B4-BE49-F238E27FC236}">
                <a16:creationId xmlns:a16="http://schemas.microsoft.com/office/drawing/2014/main" id="{D3B9DFAE-0CCC-4F7A-88F9-346F1C6C2271}"/>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436964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5593A-ED61-4C72-AC9A-BAC6A7BFB2B9}"/>
              </a:ext>
            </a:extLst>
          </p:cNvPr>
          <p:cNvSpPr>
            <a:spLocks noGrp="1"/>
          </p:cNvSpPr>
          <p:nvPr>
            <p:ph type="title"/>
          </p:nvPr>
        </p:nvSpPr>
        <p:spPr/>
        <p:txBody>
          <a:bodyPr/>
          <a:lstStyle/>
          <a:p>
            <a:r>
              <a:rPr lang="en-US">
                <a:ea typeface="+mj-lt"/>
                <a:cs typeface="+mj-lt"/>
              </a:rPr>
              <a:t>direction</a:t>
            </a:r>
          </a:p>
          <a:p>
            <a:endParaRPr lang="en-US" dirty="0">
              <a:cs typeface="Calibri"/>
            </a:endParaRPr>
          </a:p>
        </p:txBody>
      </p:sp>
      <p:sp>
        <p:nvSpPr>
          <p:cNvPr id="3" name="Content Placeholder 2">
            <a:extLst>
              <a:ext uri="{FF2B5EF4-FFF2-40B4-BE49-F238E27FC236}">
                <a16:creationId xmlns:a16="http://schemas.microsoft.com/office/drawing/2014/main" id="{F51B59D3-B5E0-4403-BDF1-C3D33CFC8BD8}"/>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buFont typeface="Symbol"/>
              <a:buChar char="®"/>
            </a:pPr>
            <a:r>
              <a:rPr lang="en-US">
                <a:latin typeface="Tahoma"/>
                <a:ea typeface="Tahoma"/>
                <a:cs typeface="Tahoma"/>
              </a:rPr>
              <a:t>The direction of a relationship indicates the originating entity of a binary relationship. </a:t>
            </a: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r>
              <a:rPr lang="en-US">
                <a:latin typeface="Tahoma"/>
                <a:ea typeface="Tahoma"/>
                <a:cs typeface="Tahoma"/>
              </a:rPr>
              <a:t>The entity from which a relationship originates is the parent entity.</a:t>
            </a: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r>
              <a:rPr lang="en-US">
                <a:latin typeface="Tahoma"/>
                <a:ea typeface="Tahoma"/>
                <a:cs typeface="Tahoma"/>
              </a:rPr>
              <a:t>The entity where the relationship terminates is the child entity.</a:t>
            </a: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0" indent="0">
              <a:buNone/>
            </a:pPr>
            <a:endParaRPr lang="en-US">
              <a:latin typeface="Tahoma"/>
              <a:ea typeface="Tahoma"/>
              <a:cs typeface="Tahoma"/>
            </a:endParaRPr>
          </a:p>
        </p:txBody>
      </p:sp>
      <p:pic>
        <p:nvPicPr>
          <p:cNvPr id="4" name="Picture 4">
            <a:extLst>
              <a:ext uri="{FF2B5EF4-FFF2-40B4-BE49-F238E27FC236}">
                <a16:creationId xmlns:a16="http://schemas.microsoft.com/office/drawing/2014/main" id="{8F684AD3-ECEE-4705-891D-F491DF8CB27F}"/>
              </a:ext>
            </a:extLst>
          </p:cNvPr>
          <p:cNvPicPr>
            <a:picLocks noChangeAspect="1"/>
          </p:cNvPicPr>
          <p:nvPr/>
        </p:nvPicPr>
        <p:blipFill>
          <a:blip r:embed="rId2"/>
          <a:stretch>
            <a:fillRect/>
          </a:stretch>
        </p:blipFill>
        <p:spPr>
          <a:xfrm>
            <a:off x="718214" y="2523184"/>
            <a:ext cx="3681484" cy="915999"/>
          </a:xfrm>
          <a:prstGeom prst="rect">
            <a:avLst/>
          </a:prstGeom>
        </p:spPr>
      </p:pic>
      <p:pic>
        <p:nvPicPr>
          <p:cNvPr id="5" name="Picture 4">
            <a:extLst>
              <a:ext uri="{FF2B5EF4-FFF2-40B4-BE49-F238E27FC236}">
                <a16:creationId xmlns:a16="http://schemas.microsoft.com/office/drawing/2014/main" id="{E2A2EEEB-EB88-418C-A0F1-43AEC18A9FB5}"/>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4957786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6FB2E-548D-463F-A563-40D8C5A822E6}"/>
              </a:ext>
            </a:extLst>
          </p:cNvPr>
          <p:cNvSpPr>
            <a:spLocks noGrp="1"/>
          </p:cNvSpPr>
          <p:nvPr>
            <p:ph type="title"/>
          </p:nvPr>
        </p:nvSpPr>
        <p:spPr/>
        <p:txBody>
          <a:bodyPr/>
          <a:lstStyle/>
          <a:p>
            <a:r>
              <a:rPr lang="en-US">
                <a:ea typeface="+mj-lt"/>
                <a:cs typeface="+mj-lt"/>
              </a:rPr>
              <a:t>Existence</a:t>
            </a:r>
          </a:p>
          <a:p>
            <a:endParaRPr lang="en-US" dirty="0">
              <a:cs typeface="Calibri"/>
            </a:endParaRPr>
          </a:p>
        </p:txBody>
      </p:sp>
      <p:sp>
        <p:nvSpPr>
          <p:cNvPr id="3" name="Content Placeholder 2">
            <a:extLst>
              <a:ext uri="{FF2B5EF4-FFF2-40B4-BE49-F238E27FC236}">
                <a16:creationId xmlns:a16="http://schemas.microsoft.com/office/drawing/2014/main" id="{74A6368D-8FA2-4F4D-AC2D-AA2F01A7E0CE}"/>
              </a:ext>
            </a:extLst>
          </p:cNvPr>
          <p:cNvSpPr>
            <a:spLocks noGrp="1"/>
          </p:cNvSpPr>
          <p:nvPr>
            <p:ph idx="1"/>
          </p:nvPr>
        </p:nvSpPr>
        <p:spPr/>
        <p:txBody>
          <a:bodyPr vert="horz" lIns="91440" tIns="45720" rIns="91440" bIns="45720" rtlCol="0" anchor="t">
            <a:normAutofit/>
          </a:bodyPr>
          <a:lstStyle/>
          <a:p>
            <a:pPr marL="165735" indent="-165735" algn="l">
              <a:lnSpc>
                <a:spcPct val="90000"/>
              </a:lnSpc>
              <a:spcBef>
                <a:spcPts val="0"/>
              </a:spcBef>
              <a:spcAft>
                <a:spcPts val="600"/>
              </a:spcAft>
            </a:pPr>
            <a:r>
              <a:rPr lang="en-US">
                <a:latin typeface="Arial"/>
                <a:cs typeface="Arial"/>
              </a:rPr>
              <a:t>Denotes whether the existence of an entity instance is dependent upon the existence of another, related, entity instance.</a:t>
            </a:r>
            <a:endParaRPr lang="en-US" dirty="0"/>
          </a:p>
          <a:p>
            <a:pPr marL="165735" indent="-165735" algn="l">
              <a:lnSpc>
                <a:spcPct val="90000"/>
              </a:lnSpc>
              <a:spcBef>
                <a:spcPts val="0"/>
              </a:spcBef>
              <a:spcAft>
                <a:spcPts val="600"/>
              </a:spcAft>
            </a:pPr>
            <a:endParaRPr lang="en-US" dirty="0"/>
          </a:p>
          <a:p>
            <a:pPr marL="165735" indent="-165735" algn="l">
              <a:lnSpc>
                <a:spcPct val="90000"/>
              </a:lnSpc>
              <a:spcBef>
                <a:spcPts val="0"/>
              </a:spcBef>
              <a:spcAft>
                <a:spcPts val="600"/>
              </a:spcAft>
            </a:pPr>
            <a:r>
              <a:rPr lang="en-US">
                <a:latin typeface="Arial"/>
                <a:cs typeface="Arial"/>
              </a:rPr>
              <a:t>Either mandatory or optional. </a:t>
            </a:r>
            <a:endParaRPr lang="en-US" dirty="0"/>
          </a:p>
          <a:p>
            <a:pPr marL="165735" indent="-165735" algn="l">
              <a:lnSpc>
                <a:spcPct val="90000"/>
              </a:lnSpc>
              <a:spcBef>
                <a:spcPts val="0"/>
              </a:spcBef>
              <a:spcAft>
                <a:spcPts val="600"/>
              </a:spcAft>
            </a:pPr>
            <a:endParaRPr lang="en-US" dirty="0"/>
          </a:p>
          <a:p>
            <a:pPr marL="165735" indent="-165735" algn="l">
              <a:lnSpc>
                <a:spcPct val="90000"/>
              </a:lnSpc>
              <a:spcBef>
                <a:spcPts val="0"/>
              </a:spcBef>
              <a:spcAft>
                <a:spcPts val="600"/>
              </a:spcAft>
            </a:pPr>
            <a:r>
              <a:rPr lang="en-US">
                <a:latin typeface="Arial"/>
                <a:cs typeface="Arial"/>
              </a:rPr>
              <a:t>Mandatory - “Every project must be managed by a single department". </a:t>
            </a:r>
            <a:endParaRPr lang="en-US" dirty="0"/>
          </a:p>
          <a:p>
            <a:pPr marL="165735" indent="-165735" algn="l">
              <a:lnSpc>
                <a:spcPct val="90000"/>
              </a:lnSpc>
              <a:spcBef>
                <a:spcPts val="0"/>
              </a:spcBef>
              <a:spcAft>
                <a:spcPts val="600"/>
              </a:spcAft>
            </a:pPr>
            <a:endParaRPr lang="en-US" dirty="0"/>
          </a:p>
          <a:p>
            <a:pPr marL="165735" indent="-165735" algn="l">
              <a:lnSpc>
                <a:spcPct val="90000"/>
              </a:lnSpc>
              <a:spcBef>
                <a:spcPts val="0"/>
              </a:spcBef>
              <a:spcAft>
                <a:spcPts val="600"/>
              </a:spcAft>
            </a:pPr>
            <a:r>
              <a:rPr lang="en-US">
                <a:latin typeface="Arial"/>
                <a:cs typeface="Arial"/>
              </a:rPr>
              <a:t>Optional - "employees may be assigned to a BU". </a:t>
            </a:r>
            <a:endParaRPr lang="en-US" dirty="0"/>
          </a:p>
          <a:p>
            <a:pPr marL="165735" indent="-165735" algn="l">
              <a:lnSpc>
                <a:spcPct val="90000"/>
              </a:lnSpc>
              <a:spcBef>
                <a:spcPts val="0"/>
              </a:spcBef>
              <a:spcAft>
                <a:spcPts val="600"/>
              </a:spcAft>
            </a:pPr>
            <a:endParaRPr lang="en-US" dirty="0"/>
          </a:p>
          <a:p>
            <a:pPr marL="128270" indent="-128270"/>
            <a:endParaRPr lang="en-US" dirty="0"/>
          </a:p>
        </p:txBody>
      </p:sp>
      <p:pic>
        <p:nvPicPr>
          <p:cNvPr id="4" name="Picture 3">
            <a:extLst>
              <a:ext uri="{FF2B5EF4-FFF2-40B4-BE49-F238E27FC236}">
                <a16:creationId xmlns:a16="http://schemas.microsoft.com/office/drawing/2014/main" id="{13F28527-1F57-46C0-B5D2-CF6AD35D551E}"/>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7834597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57365-7CA9-4C98-B410-DBE3CD7A246C}"/>
              </a:ext>
            </a:extLst>
          </p:cNvPr>
          <p:cNvSpPr>
            <a:spLocks noGrp="1"/>
          </p:cNvSpPr>
          <p:nvPr>
            <p:ph type="title"/>
          </p:nvPr>
        </p:nvSpPr>
        <p:spPr/>
        <p:txBody>
          <a:bodyPr/>
          <a:lstStyle/>
          <a:p>
            <a:r>
              <a:rPr lang="en-US">
                <a:ea typeface="+mj-lt"/>
                <a:cs typeface="+mj-lt"/>
              </a:rPr>
              <a:t>Constraints on Relationships</a:t>
            </a:r>
          </a:p>
          <a:p>
            <a:endParaRPr lang="en-US" dirty="0">
              <a:cs typeface="Calibri"/>
            </a:endParaRPr>
          </a:p>
        </p:txBody>
      </p:sp>
      <p:sp>
        <p:nvSpPr>
          <p:cNvPr id="3" name="Content Placeholder 2">
            <a:extLst>
              <a:ext uri="{FF2B5EF4-FFF2-40B4-BE49-F238E27FC236}">
                <a16:creationId xmlns:a16="http://schemas.microsoft.com/office/drawing/2014/main" id="{34D4099C-103F-4243-BB64-3829E9A6BF97}"/>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latin typeface="Tahoma"/>
                <a:ea typeface="Tahoma"/>
                <a:cs typeface="Tahoma"/>
              </a:rPr>
              <a:t>Cardinality Constraints - the number of instances of one entity that can or must be associated with each instance of another entity. </a:t>
            </a:r>
            <a:endParaRPr lang="en-US" dirty="0">
              <a:latin typeface="Tahoma"/>
              <a:ea typeface="Tahoma"/>
              <a:cs typeface="Tahoma"/>
            </a:endParaRPr>
          </a:p>
          <a:p>
            <a:pPr marL="128270" indent="-128270" algn="l">
              <a:lnSpc>
                <a:spcPct val="90000"/>
              </a:lnSpc>
              <a:spcBef>
                <a:spcPts val="0"/>
              </a:spcBef>
              <a:spcAft>
                <a:spcPts val="600"/>
              </a:spcAft>
            </a:pPr>
            <a:r>
              <a:rPr lang="en-US">
                <a:latin typeface="Tahoma"/>
                <a:ea typeface="Tahoma"/>
                <a:cs typeface="Tahoma"/>
              </a:rPr>
              <a:t>Minimum Cardinality(also called participation</a:t>
            </a:r>
            <a:endParaRPr lang="en-US" dirty="0">
              <a:latin typeface="Tahoma"/>
              <a:ea typeface="Tahoma"/>
              <a:cs typeface="Tahoma"/>
            </a:endParaRPr>
          </a:p>
          <a:p>
            <a:pPr marL="128270" indent="-128270" algn="l">
              <a:lnSpc>
                <a:spcPct val="90000"/>
              </a:lnSpc>
              <a:spcBef>
                <a:spcPts val="0"/>
              </a:spcBef>
              <a:spcAft>
                <a:spcPts val="600"/>
              </a:spcAft>
            </a:pPr>
            <a:r>
              <a:rPr lang="en-US">
                <a:latin typeface="Tahoma"/>
                <a:ea typeface="Tahoma"/>
                <a:cs typeface="Tahoma"/>
              </a:rPr>
              <a:t>  constraint or existence dependency constraints)</a:t>
            </a:r>
            <a:endParaRPr lang="en-US" dirty="0">
              <a:latin typeface="Tahoma"/>
              <a:ea typeface="Tahoma"/>
              <a:cs typeface="Tahoma"/>
            </a:endParaRPr>
          </a:p>
          <a:p>
            <a:pPr marL="585470" lvl="1" indent="-128270" algn="l">
              <a:lnSpc>
                <a:spcPct val="90000"/>
              </a:lnSpc>
              <a:spcBef>
                <a:spcPts val="0"/>
              </a:spcBef>
              <a:spcAft>
                <a:spcPts val="600"/>
              </a:spcAft>
              <a:buFont typeface="Tahoma" panose="05050102010706020507" pitchFamily="18" charset="2"/>
              <a:buChar char="»"/>
            </a:pPr>
            <a:r>
              <a:rPr lang="en-US"/>
              <a:t>If zero, then optional participation, not existence-dependent</a:t>
            </a:r>
            <a:endParaRPr lang="en-US" dirty="0"/>
          </a:p>
          <a:p>
            <a:pPr marL="585470" lvl="1" indent="-128270" algn="l">
              <a:lnSpc>
                <a:spcPct val="90000"/>
              </a:lnSpc>
              <a:spcBef>
                <a:spcPts val="0"/>
              </a:spcBef>
              <a:spcAft>
                <a:spcPts val="600"/>
              </a:spcAft>
              <a:buFont typeface="Tahoma" panose="05050102010706020507" pitchFamily="18" charset="2"/>
              <a:buChar char="»"/>
            </a:pPr>
            <a:r>
              <a:rPr lang="en-US"/>
              <a:t>If one or more,  then mandatory, existence-dependent</a:t>
            </a:r>
            <a:endParaRPr lang="en-US" dirty="0"/>
          </a:p>
          <a:p>
            <a:pPr marL="128270" indent="-128270" algn="l">
              <a:lnSpc>
                <a:spcPct val="90000"/>
              </a:lnSpc>
              <a:spcBef>
                <a:spcPts val="0"/>
              </a:spcBef>
              <a:spcAft>
                <a:spcPts val="600"/>
              </a:spcAft>
            </a:pPr>
            <a:endParaRPr lang="en-US" dirty="0"/>
          </a:p>
          <a:p>
            <a:pPr marL="128270" indent="-128270" algn="l">
              <a:lnSpc>
                <a:spcPct val="90000"/>
              </a:lnSpc>
              <a:spcBef>
                <a:spcPts val="0"/>
              </a:spcBef>
              <a:spcAft>
                <a:spcPts val="600"/>
              </a:spcAft>
            </a:pPr>
            <a:r>
              <a:rPr lang="en-US">
                <a:latin typeface="Tahoma"/>
                <a:ea typeface="Tahoma"/>
                <a:cs typeface="Tahoma"/>
              </a:rPr>
              <a:t>Maximum Cardinality</a:t>
            </a:r>
            <a:endParaRPr lang="en-US" dirty="0">
              <a:latin typeface="Tahoma"/>
              <a:ea typeface="Tahoma"/>
              <a:cs typeface="Tahoma"/>
            </a:endParaRPr>
          </a:p>
          <a:p>
            <a:pPr marL="128270" indent="-128270" algn="l">
              <a:lnSpc>
                <a:spcPct val="90000"/>
              </a:lnSpc>
              <a:spcBef>
                <a:spcPts val="0"/>
              </a:spcBef>
              <a:spcAft>
                <a:spcPts val="600"/>
              </a:spcAft>
            </a:pPr>
            <a:r>
              <a:rPr lang="en-US">
                <a:latin typeface="Tahoma"/>
                <a:ea typeface="Tahoma"/>
                <a:cs typeface="Tahoma"/>
              </a:rPr>
              <a:t>The maximum number</a:t>
            </a:r>
            <a:endParaRPr lang="en-US" dirty="0">
              <a:latin typeface="Tahoma"/>
              <a:ea typeface="Tahoma"/>
              <a:cs typeface="Tahoma"/>
            </a:endParaRPr>
          </a:p>
          <a:p>
            <a:pPr marL="128270" indent="-128270" algn="l">
              <a:lnSpc>
                <a:spcPct val="90000"/>
              </a:lnSpc>
              <a:spcBef>
                <a:spcPts val="0"/>
              </a:spcBef>
              <a:spcAft>
                <a:spcPts val="600"/>
              </a:spcAft>
            </a:pPr>
            <a:r>
              <a:rPr lang="en-US">
                <a:latin typeface="Tahoma"/>
                <a:ea typeface="Tahoma"/>
                <a:cs typeface="Tahoma"/>
              </a:rPr>
              <a:t>One-to-one (1:1)</a:t>
            </a:r>
            <a:endParaRPr lang="en-US" dirty="0">
              <a:latin typeface="Tahoma"/>
              <a:ea typeface="Tahoma"/>
              <a:cs typeface="Tahoma"/>
            </a:endParaRPr>
          </a:p>
          <a:p>
            <a:pPr marL="128270" indent="-128270" algn="l">
              <a:lnSpc>
                <a:spcPct val="90000"/>
              </a:lnSpc>
              <a:spcBef>
                <a:spcPts val="0"/>
              </a:spcBef>
              <a:spcAft>
                <a:spcPts val="600"/>
              </a:spcAft>
            </a:pPr>
            <a:r>
              <a:rPr lang="en-US">
                <a:latin typeface="Tahoma"/>
                <a:ea typeface="Tahoma"/>
                <a:cs typeface="Tahoma"/>
              </a:rPr>
              <a:t>One-to-many (1:N) or Many-to-one (N:1)</a:t>
            </a:r>
            <a:endParaRPr lang="en-US" dirty="0">
              <a:latin typeface="Tahoma"/>
              <a:ea typeface="Tahoma"/>
              <a:cs typeface="Tahoma"/>
            </a:endParaRPr>
          </a:p>
          <a:p>
            <a:pPr marL="128270" indent="-128270" algn="l">
              <a:lnSpc>
                <a:spcPct val="90000"/>
              </a:lnSpc>
              <a:spcBef>
                <a:spcPts val="0"/>
              </a:spcBef>
              <a:spcAft>
                <a:spcPts val="600"/>
              </a:spcAft>
            </a:pPr>
            <a:r>
              <a:rPr lang="en-US">
                <a:latin typeface="Tahoma"/>
                <a:ea typeface="Tahoma"/>
                <a:cs typeface="Tahoma"/>
              </a:rPr>
              <a:t>Many-to-many</a:t>
            </a:r>
            <a:endParaRPr lang="en-US" dirty="0">
              <a:latin typeface="Tahoma"/>
              <a:ea typeface="Tahoma"/>
              <a:cs typeface="Tahoma"/>
            </a:endParaRPr>
          </a:p>
          <a:p>
            <a:pPr marL="128270" indent="-128270" algn="l">
              <a:lnSpc>
                <a:spcPct val="90000"/>
              </a:lnSpc>
              <a:spcBef>
                <a:spcPts val="0"/>
              </a:spcBef>
              <a:spcAft>
                <a:spcPts val="600"/>
              </a:spcAft>
            </a:pPr>
            <a:endParaRPr lang="en-US" dirty="0"/>
          </a:p>
          <a:p>
            <a:pPr marL="128270" indent="-128270"/>
            <a:endParaRPr lang="en-US" dirty="0"/>
          </a:p>
        </p:txBody>
      </p:sp>
      <p:pic>
        <p:nvPicPr>
          <p:cNvPr id="4" name="Picture 3">
            <a:extLst>
              <a:ext uri="{FF2B5EF4-FFF2-40B4-BE49-F238E27FC236}">
                <a16:creationId xmlns:a16="http://schemas.microsoft.com/office/drawing/2014/main" id="{967B129A-E6A8-42DB-B098-F9569474CCA4}"/>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826356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D6230-0584-4A2F-B087-0C7CC19FFFDA}"/>
              </a:ext>
            </a:extLst>
          </p:cNvPr>
          <p:cNvSpPr>
            <a:spLocks noGrp="1"/>
          </p:cNvSpPr>
          <p:nvPr>
            <p:ph type="title"/>
          </p:nvPr>
        </p:nvSpPr>
        <p:spPr/>
        <p:txBody>
          <a:bodyPr/>
          <a:lstStyle/>
          <a:p>
            <a:endParaRPr lang="en-IN"/>
          </a:p>
        </p:txBody>
      </p:sp>
      <p:pic>
        <p:nvPicPr>
          <p:cNvPr id="3" name="Content Placeholder 4">
            <a:extLst>
              <a:ext uri="{FF2B5EF4-FFF2-40B4-BE49-F238E27FC236}">
                <a16:creationId xmlns:a16="http://schemas.microsoft.com/office/drawing/2014/main" id="{216CD2DC-CFF3-48CD-A67E-12E7B31B6788}"/>
              </a:ext>
            </a:extLst>
          </p:cNvPr>
          <p:cNvPicPr>
            <a:picLocks noChangeAspect="1"/>
          </p:cNvPicPr>
          <p:nvPr/>
        </p:nvPicPr>
        <p:blipFill>
          <a:blip r:embed="rId2"/>
          <a:stretch>
            <a:fillRect/>
          </a:stretch>
        </p:blipFill>
        <p:spPr>
          <a:xfrm>
            <a:off x="1036799" y="778003"/>
            <a:ext cx="7395243" cy="3385119"/>
          </a:xfrm>
          <a:prstGeom prst="rect">
            <a:avLst/>
          </a:prstGeom>
        </p:spPr>
      </p:pic>
      <p:sp>
        <p:nvSpPr>
          <p:cNvPr id="4" name="Rectangle 3">
            <a:extLst>
              <a:ext uri="{FF2B5EF4-FFF2-40B4-BE49-F238E27FC236}">
                <a16:creationId xmlns:a16="http://schemas.microsoft.com/office/drawing/2014/main" id="{CDD493A8-EBEB-4C16-892B-5052B309511A}"/>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8123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A8036-7E3B-402F-85C0-74EB58CEDFD1}"/>
              </a:ext>
            </a:extLst>
          </p:cNvPr>
          <p:cNvSpPr>
            <a:spLocks noGrp="1"/>
          </p:cNvSpPr>
          <p:nvPr>
            <p:ph type="title"/>
          </p:nvPr>
        </p:nvSpPr>
        <p:spPr/>
        <p:txBody>
          <a:bodyPr/>
          <a:lstStyle/>
          <a:p>
            <a:r>
              <a:rPr lang="en-US">
                <a:ea typeface="+mj-lt"/>
                <a:cs typeface="+mj-lt"/>
              </a:rPr>
              <a:t>3.9: The E-R Model – an Example</a:t>
            </a:r>
          </a:p>
          <a:p>
            <a:endParaRPr lang="en-US" dirty="0">
              <a:cs typeface="Calibri"/>
            </a:endParaRPr>
          </a:p>
        </p:txBody>
      </p:sp>
      <p:pic>
        <p:nvPicPr>
          <p:cNvPr id="4" name="Picture 4" descr="Diagram&#10;&#10;Description automatically generated">
            <a:extLst>
              <a:ext uri="{FF2B5EF4-FFF2-40B4-BE49-F238E27FC236}">
                <a16:creationId xmlns:a16="http://schemas.microsoft.com/office/drawing/2014/main" id="{013E0935-F634-4E0B-AAB3-38057E16DAFF}"/>
              </a:ext>
            </a:extLst>
          </p:cNvPr>
          <p:cNvPicPr>
            <a:picLocks noGrp="1" noChangeAspect="1"/>
          </p:cNvPicPr>
          <p:nvPr>
            <p:ph idx="1"/>
          </p:nvPr>
        </p:nvPicPr>
        <p:blipFill>
          <a:blip r:embed="rId2"/>
          <a:stretch>
            <a:fillRect/>
          </a:stretch>
        </p:blipFill>
        <p:spPr>
          <a:xfrm>
            <a:off x="680443" y="868136"/>
            <a:ext cx="7440214" cy="3927702"/>
          </a:xfrm>
        </p:spPr>
      </p:pic>
      <p:pic>
        <p:nvPicPr>
          <p:cNvPr id="5" name="Picture 4">
            <a:extLst>
              <a:ext uri="{FF2B5EF4-FFF2-40B4-BE49-F238E27FC236}">
                <a16:creationId xmlns:a16="http://schemas.microsoft.com/office/drawing/2014/main" id="{A7E6C57C-B2EF-4C6E-AE2F-850D1AAE76B5}"/>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7164040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A265-B066-481E-9352-FDD6587B6F9A}"/>
              </a:ext>
            </a:extLst>
          </p:cNvPr>
          <p:cNvSpPr>
            <a:spLocks noGrp="1"/>
          </p:cNvSpPr>
          <p:nvPr>
            <p:ph type="title"/>
          </p:nvPr>
        </p:nvSpPr>
        <p:spPr/>
        <p:txBody>
          <a:bodyPr/>
          <a:lstStyle/>
          <a:p>
            <a:r>
              <a:rPr lang="en-US">
                <a:ea typeface="+mj-lt"/>
                <a:cs typeface="+mj-lt"/>
              </a:rPr>
              <a:t>3.9: The E-R Model – an Example  </a:t>
            </a:r>
            <a:br>
              <a:rPr lang="en-US" dirty="0">
                <a:ea typeface="+mj-lt"/>
                <a:cs typeface="+mj-lt"/>
              </a:rPr>
            </a:br>
            <a:endParaRPr lang="en-US">
              <a:ea typeface="+mj-lt"/>
              <a:cs typeface="+mj-lt"/>
            </a:endParaRPr>
          </a:p>
          <a:p>
            <a:endParaRPr lang="en-US" dirty="0">
              <a:cs typeface="Calibri"/>
            </a:endParaRPr>
          </a:p>
        </p:txBody>
      </p:sp>
      <p:pic>
        <p:nvPicPr>
          <p:cNvPr id="4" name="Picture 4">
            <a:extLst>
              <a:ext uri="{FF2B5EF4-FFF2-40B4-BE49-F238E27FC236}">
                <a16:creationId xmlns:a16="http://schemas.microsoft.com/office/drawing/2014/main" id="{4C551EF1-52D1-4A85-97CF-E3E2CEFFCACB}"/>
              </a:ext>
            </a:extLst>
          </p:cNvPr>
          <p:cNvPicPr>
            <a:picLocks noGrp="1" noChangeAspect="1"/>
          </p:cNvPicPr>
          <p:nvPr>
            <p:ph idx="1"/>
          </p:nvPr>
        </p:nvPicPr>
        <p:blipFill>
          <a:blip r:embed="rId2"/>
          <a:stretch>
            <a:fillRect/>
          </a:stretch>
        </p:blipFill>
        <p:spPr>
          <a:xfrm>
            <a:off x="942013" y="868136"/>
            <a:ext cx="6917074" cy="3927702"/>
          </a:xfrm>
        </p:spPr>
      </p:pic>
      <p:pic>
        <p:nvPicPr>
          <p:cNvPr id="5" name="Picture 4">
            <a:extLst>
              <a:ext uri="{FF2B5EF4-FFF2-40B4-BE49-F238E27FC236}">
                <a16:creationId xmlns:a16="http://schemas.microsoft.com/office/drawing/2014/main" id="{3EA324C6-6328-490E-94A6-F59DF5306DAA}"/>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9423696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674D3-3F70-4D60-810A-2CA61BB23326}"/>
              </a:ext>
            </a:extLst>
          </p:cNvPr>
          <p:cNvSpPr>
            <a:spLocks noGrp="1"/>
          </p:cNvSpPr>
          <p:nvPr>
            <p:ph type="title"/>
          </p:nvPr>
        </p:nvSpPr>
        <p:spPr/>
        <p:txBody>
          <a:bodyPr/>
          <a:lstStyle/>
          <a:p>
            <a:r>
              <a:rPr lang="en-US">
                <a:ea typeface="+mj-lt"/>
                <a:cs typeface="+mj-lt"/>
              </a:rPr>
              <a:t>Case Study</a:t>
            </a:r>
          </a:p>
          <a:p>
            <a:endParaRPr lang="en-US" dirty="0">
              <a:cs typeface="Calibri"/>
            </a:endParaRPr>
          </a:p>
        </p:txBody>
      </p:sp>
      <p:sp>
        <p:nvSpPr>
          <p:cNvPr id="3" name="Content Placeholder 2">
            <a:extLst>
              <a:ext uri="{FF2B5EF4-FFF2-40B4-BE49-F238E27FC236}">
                <a16:creationId xmlns:a16="http://schemas.microsoft.com/office/drawing/2014/main" id="{A01BB7C3-69D4-4BD2-8139-ABB63BA36656}"/>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The XYZ Company wants Capgemini India Pvt Ltd., to design and develop a database system for its regular operations. </a:t>
            </a:r>
            <a:endParaRPr lang="en-US" dirty="0"/>
          </a:p>
          <a:p>
            <a:pPr marL="128270" indent="-128270" algn="l">
              <a:lnSpc>
                <a:spcPct val="90000"/>
              </a:lnSpc>
              <a:spcBef>
                <a:spcPts val="0"/>
              </a:spcBef>
              <a:spcAft>
                <a:spcPts val="600"/>
              </a:spcAft>
            </a:pPr>
            <a:endParaRPr lang="en-US" dirty="0"/>
          </a:p>
          <a:p>
            <a:pPr marL="128270" indent="-128270" algn="l">
              <a:lnSpc>
                <a:spcPct val="90000"/>
              </a:lnSpc>
              <a:spcBef>
                <a:spcPts val="0"/>
              </a:spcBef>
              <a:spcAft>
                <a:spcPts val="600"/>
              </a:spcAft>
            </a:pPr>
            <a:r>
              <a:rPr lang="en-US"/>
              <a:t>The database should record information about the departments, projects, employees and their dependant. The company is organized into departments. Employees work for a department and may work on many projects. Departments control  the project which are being operated from that location. Department has to be managed by someone. </a:t>
            </a:r>
            <a:endParaRPr lang="en-US" dirty="0"/>
          </a:p>
          <a:p>
            <a:pPr marL="128270" indent="-128270" algn="l">
              <a:lnSpc>
                <a:spcPct val="90000"/>
              </a:lnSpc>
              <a:spcBef>
                <a:spcPts val="0"/>
              </a:spcBef>
              <a:spcAft>
                <a:spcPts val="600"/>
              </a:spcAft>
            </a:pPr>
            <a:endParaRPr lang="en-US" dirty="0"/>
          </a:p>
          <a:p>
            <a:pPr marL="128270" indent="-128270"/>
            <a:endParaRPr lang="en-US" dirty="0"/>
          </a:p>
        </p:txBody>
      </p:sp>
      <p:pic>
        <p:nvPicPr>
          <p:cNvPr id="4" name="Picture 3">
            <a:extLst>
              <a:ext uri="{FF2B5EF4-FFF2-40B4-BE49-F238E27FC236}">
                <a16:creationId xmlns:a16="http://schemas.microsoft.com/office/drawing/2014/main" id="{EAA98AC1-3D04-4C8A-A41F-3D3F3C783AD9}"/>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0663729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B4470-B33D-402C-A7AE-DDD96BAB50CE}"/>
              </a:ext>
            </a:extLst>
          </p:cNvPr>
          <p:cNvSpPr>
            <a:spLocks noGrp="1"/>
          </p:cNvSpPr>
          <p:nvPr>
            <p:ph type="title"/>
          </p:nvPr>
        </p:nvSpPr>
        <p:spPr/>
        <p:txBody>
          <a:bodyPr/>
          <a:lstStyle/>
          <a:p>
            <a:r>
              <a:rPr lang="en-US">
                <a:ea typeface="+mj-lt"/>
                <a:cs typeface="+mj-lt"/>
              </a:rPr>
              <a:t>Case Study</a:t>
            </a:r>
          </a:p>
          <a:p>
            <a:endParaRPr lang="en-US">
              <a:cs typeface="Calibri"/>
            </a:endParaRPr>
          </a:p>
        </p:txBody>
      </p:sp>
      <p:sp>
        <p:nvSpPr>
          <p:cNvPr id="3" name="Content Placeholder 2">
            <a:extLst>
              <a:ext uri="{FF2B5EF4-FFF2-40B4-BE49-F238E27FC236}">
                <a16:creationId xmlns:a16="http://schemas.microsoft.com/office/drawing/2014/main" id="{3CA725A4-DAB1-4B35-8ED2-2624F2DC79AF}"/>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There are managers who manages and monitors the work done by the employees. Suppose an employee is assigned to a project, the hours are calculated based on number of hours the employee is scheduled to work on a project. </a:t>
            </a:r>
          </a:p>
          <a:p>
            <a:pPr marL="128270" indent="-128270" algn="l">
              <a:lnSpc>
                <a:spcPct val="90000"/>
              </a:lnSpc>
              <a:spcBef>
                <a:spcPts val="0"/>
              </a:spcBef>
              <a:spcAft>
                <a:spcPts val="600"/>
              </a:spcAft>
            </a:pPr>
            <a:endParaRPr lang="en-US"/>
          </a:p>
          <a:p>
            <a:pPr marL="128270" indent="-128270" algn="l">
              <a:lnSpc>
                <a:spcPct val="90000"/>
              </a:lnSpc>
              <a:spcBef>
                <a:spcPts val="0"/>
              </a:spcBef>
              <a:spcAft>
                <a:spcPts val="600"/>
              </a:spcAft>
            </a:pPr>
            <a:r>
              <a:rPr lang="en-US"/>
              <a:t>Although most employees have managers, senior staff. The date on which a manager started managing the department could be stored as an attribute of department. </a:t>
            </a:r>
          </a:p>
          <a:p>
            <a:pPr marL="128270" indent="-128270" algn="l">
              <a:lnSpc>
                <a:spcPct val="90000"/>
              </a:lnSpc>
              <a:spcBef>
                <a:spcPts val="0"/>
              </a:spcBef>
              <a:spcAft>
                <a:spcPts val="600"/>
              </a:spcAft>
            </a:pPr>
            <a:endParaRPr lang="en-US"/>
          </a:p>
          <a:p>
            <a:pPr marL="128270" indent="-128270" algn="l">
              <a:lnSpc>
                <a:spcPct val="90000"/>
              </a:lnSpc>
              <a:spcBef>
                <a:spcPts val="0"/>
              </a:spcBef>
              <a:spcAft>
                <a:spcPts val="600"/>
              </a:spcAft>
            </a:pPr>
            <a:r>
              <a:rPr lang="en-US"/>
              <a:t>A department may be spread over many locations. The department name and number are unique for the department. Employee may have number of dependants.</a:t>
            </a:r>
          </a:p>
          <a:p>
            <a:pPr marL="128270" indent="-128270" algn="l">
              <a:lnSpc>
                <a:spcPct val="90000"/>
              </a:lnSpc>
              <a:spcBef>
                <a:spcPts val="0"/>
              </a:spcBef>
              <a:spcAft>
                <a:spcPts val="600"/>
              </a:spcAft>
            </a:pPr>
            <a:endParaRPr lang="en-US"/>
          </a:p>
          <a:p>
            <a:pPr marL="128270" indent="-128270" algn="l">
              <a:lnSpc>
                <a:spcPct val="90000"/>
              </a:lnSpc>
              <a:spcBef>
                <a:spcPts val="0"/>
              </a:spcBef>
              <a:spcAft>
                <a:spcPts val="600"/>
              </a:spcAft>
            </a:pPr>
            <a:endParaRPr lang="en-US"/>
          </a:p>
          <a:p>
            <a:pPr marL="128270" indent="-128270"/>
            <a:endParaRPr lang="en-US"/>
          </a:p>
        </p:txBody>
      </p:sp>
      <p:pic>
        <p:nvPicPr>
          <p:cNvPr id="4" name="Picture 3">
            <a:extLst>
              <a:ext uri="{FF2B5EF4-FFF2-40B4-BE49-F238E27FC236}">
                <a16:creationId xmlns:a16="http://schemas.microsoft.com/office/drawing/2014/main" id="{DB905FFF-9D1B-4BB5-BF1C-DBE72E5291DA}"/>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3364360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D29B7-299A-4711-8C34-6CAAFA5287DC}"/>
              </a:ext>
            </a:extLst>
          </p:cNvPr>
          <p:cNvSpPr>
            <a:spLocks noGrp="1"/>
          </p:cNvSpPr>
          <p:nvPr>
            <p:ph type="title"/>
          </p:nvPr>
        </p:nvSpPr>
        <p:spPr/>
        <p:txBody>
          <a:bodyPr/>
          <a:lstStyle/>
          <a:p>
            <a:r>
              <a:rPr lang="en-US">
                <a:ea typeface="+mj-lt"/>
                <a:cs typeface="+mj-lt"/>
              </a:rPr>
              <a:t>Identifying Key Relationships </a:t>
            </a:r>
          </a:p>
          <a:p>
            <a:endParaRPr lang="en-US">
              <a:cs typeface="Calibri"/>
            </a:endParaRPr>
          </a:p>
        </p:txBody>
      </p:sp>
      <p:pic>
        <p:nvPicPr>
          <p:cNvPr id="4" name="Picture 4" descr="Diagram&#10;&#10;Description automatically generated">
            <a:extLst>
              <a:ext uri="{FF2B5EF4-FFF2-40B4-BE49-F238E27FC236}">
                <a16:creationId xmlns:a16="http://schemas.microsoft.com/office/drawing/2014/main" id="{609D62B8-0803-4392-A913-B1F02956C05E}"/>
              </a:ext>
            </a:extLst>
          </p:cNvPr>
          <p:cNvPicPr>
            <a:picLocks noGrp="1" noChangeAspect="1"/>
          </p:cNvPicPr>
          <p:nvPr>
            <p:ph idx="1"/>
          </p:nvPr>
        </p:nvPicPr>
        <p:blipFill>
          <a:blip r:embed="rId2"/>
          <a:stretch>
            <a:fillRect/>
          </a:stretch>
        </p:blipFill>
        <p:spPr>
          <a:xfrm>
            <a:off x="771525" y="1517537"/>
            <a:ext cx="7258050" cy="2628900"/>
          </a:xfrm>
        </p:spPr>
      </p:pic>
      <p:pic>
        <p:nvPicPr>
          <p:cNvPr id="5" name="Picture 4">
            <a:extLst>
              <a:ext uri="{FF2B5EF4-FFF2-40B4-BE49-F238E27FC236}">
                <a16:creationId xmlns:a16="http://schemas.microsoft.com/office/drawing/2014/main" id="{615A87EB-3066-4990-A423-84CAF690B0E7}"/>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4137749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902B6-F814-47BC-87FC-33D94CC1403B}"/>
              </a:ext>
            </a:extLst>
          </p:cNvPr>
          <p:cNvSpPr>
            <a:spLocks noGrp="1"/>
          </p:cNvSpPr>
          <p:nvPr>
            <p:ph type="title"/>
          </p:nvPr>
        </p:nvSpPr>
        <p:spPr/>
        <p:txBody>
          <a:bodyPr/>
          <a:lstStyle/>
          <a:p>
            <a:r>
              <a:rPr lang="en-US">
                <a:ea typeface="+mj-lt"/>
                <a:cs typeface="+mj-lt"/>
              </a:rPr>
              <a:t>1-to-1 Entity Relationship</a:t>
            </a:r>
          </a:p>
          <a:p>
            <a:endParaRPr lang="en-US">
              <a:cs typeface="Calibri"/>
            </a:endParaRPr>
          </a:p>
        </p:txBody>
      </p:sp>
      <p:sp>
        <p:nvSpPr>
          <p:cNvPr id="3" name="Content Placeholder 2">
            <a:extLst>
              <a:ext uri="{FF2B5EF4-FFF2-40B4-BE49-F238E27FC236}">
                <a16:creationId xmlns:a16="http://schemas.microsoft.com/office/drawing/2014/main" id="{3DFAD365-8EA6-46DD-BBD6-05C617832A27}"/>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0" indent="0" algn="l">
              <a:lnSpc>
                <a:spcPct val="90000"/>
              </a:lnSpc>
              <a:spcBef>
                <a:spcPts val="0"/>
              </a:spcBef>
              <a:spcAft>
                <a:spcPts val="600"/>
              </a:spcAft>
              <a:buNone/>
            </a:pPr>
            <a:endParaRPr lang="en-US">
              <a:latin typeface="Tahoma"/>
              <a:ea typeface="Tahoma"/>
              <a:cs typeface="Tahoma"/>
            </a:endParaRPr>
          </a:p>
          <a:p>
            <a:pPr marL="128270" indent="-128270" algn="l">
              <a:lnSpc>
                <a:spcPct val="90000"/>
              </a:lnSpc>
              <a:spcBef>
                <a:spcPts val="0"/>
              </a:spcBef>
              <a:spcAft>
                <a:spcPts val="600"/>
              </a:spcAft>
              <a:buFont typeface="Symbol"/>
              <a:buChar char="®"/>
            </a:pPr>
            <a:r>
              <a:rPr lang="en-US">
                <a:latin typeface="Tahoma"/>
                <a:ea typeface="Tahoma"/>
                <a:cs typeface="Tahoma"/>
              </a:rPr>
              <a:t>The relationship between these two entities is 1 to 1 because in this company, only 1 manager is allowed to manage a single department. </a:t>
            </a:r>
            <a:endParaRPr lang="en-US"/>
          </a:p>
          <a:p>
            <a:pPr marL="128270" indent="-128270" algn="l">
              <a:lnSpc>
                <a:spcPct val="90000"/>
              </a:lnSpc>
              <a:spcBef>
                <a:spcPts val="0"/>
              </a:spcBef>
              <a:spcAft>
                <a:spcPts val="600"/>
              </a:spcAft>
              <a:buFont typeface="Symbol"/>
              <a:buChar char="®"/>
            </a:pPr>
            <a:r>
              <a:rPr lang="en-US"/>
              <a:t>Every department is required to have an assigned manager.</a:t>
            </a:r>
          </a:p>
          <a:p>
            <a:pPr marL="128270" indent="-128270" algn="l">
              <a:lnSpc>
                <a:spcPct val="90000"/>
              </a:lnSpc>
              <a:spcBef>
                <a:spcPts val="0"/>
              </a:spcBef>
              <a:spcAft>
                <a:spcPts val="600"/>
              </a:spcAft>
              <a:buFont typeface="Symbol"/>
              <a:buChar char="®"/>
            </a:pPr>
            <a:r>
              <a:rPr lang="en-US"/>
              <a:t>What kind of table design does this suggest? </a:t>
            </a:r>
          </a:p>
          <a:p>
            <a:pPr marL="128270" indent="-128270" algn="l">
              <a:lnSpc>
                <a:spcPct val="90000"/>
              </a:lnSpc>
              <a:spcBef>
                <a:spcPts val="0"/>
              </a:spcBef>
              <a:spcAft>
                <a:spcPts val="600"/>
              </a:spcAft>
              <a:buFont typeface="Symbol"/>
              <a:buChar char="®"/>
            </a:pPr>
            <a:r>
              <a:rPr lang="en-US"/>
              <a:t>A single table: for the Department entity that includes the Manager Entity.</a:t>
            </a:r>
          </a:p>
          <a:p>
            <a:pPr marL="128270" indent="-128270" algn="l">
              <a:buNone/>
            </a:pPr>
            <a:endParaRPr lang="en-US"/>
          </a:p>
          <a:p>
            <a:pPr marL="0" indent="0">
              <a:buNone/>
            </a:pPr>
            <a:endParaRPr lang="en-US"/>
          </a:p>
        </p:txBody>
      </p:sp>
      <p:grpSp>
        <p:nvGrpSpPr>
          <p:cNvPr id="20" name="Group 19">
            <a:extLst>
              <a:ext uri="{FF2B5EF4-FFF2-40B4-BE49-F238E27FC236}">
                <a16:creationId xmlns:a16="http://schemas.microsoft.com/office/drawing/2014/main" id="{F984EA0C-46FD-4F06-9338-DFC8C84E2D58}"/>
              </a:ext>
            </a:extLst>
          </p:cNvPr>
          <p:cNvGrpSpPr>
            <a:grpSpLocks/>
          </p:cNvGrpSpPr>
          <p:nvPr/>
        </p:nvGrpSpPr>
        <p:grpSpPr bwMode="auto">
          <a:xfrm>
            <a:off x="495300" y="1371600"/>
            <a:ext cx="8153400" cy="990600"/>
            <a:chOff x="495300" y="1371600"/>
            <a:chExt cx="8153400" cy="990600"/>
          </a:xfrm>
        </p:grpSpPr>
        <p:sp>
          <p:nvSpPr>
            <p:cNvPr id="21" name="Rectangle 20">
              <a:extLst>
                <a:ext uri="{FF2B5EF4-FFF2-40B4-BE49-F238E27FC236}">
                  <a16:creationId xmlns:a16="http://schemas.microsoft.com/office/drawing/2014/main" id="{1B523E78-6B76-4F8E-94A4-FBFDD6596C4C}"/>
                </a:ext>
              </a:extLst>
            </p:cNvPr>
            <p:cNvSpPr/>
            <p:nvPr/>
          </p:nvSpPr>
          <p:spPr bwMode="auto">
            <a:xfrm>
              <a:off x="495300" y="1524000"/>
              <a:ext cx="1828800" cy="685800"/>
            </a:xfrm>
            <a:prstGeom prst="rect">
              <a:avLst/>
            </a:prstGeom>
            <a:gradFill>
              <a:gsLst>
                <a:gs pos="0">
                  <a:srgbClr val="5E9EFF"/>
                </a:gs>
                <a:gs pos="39999">
                  <a:srgbClr val="85C2FF"/>
                </a:gs>
                <a:gs pos="70000">
                  <a:srgbClr val="C4D6EB"/>
                </a:gs>
                <a:gs pos="100000">
                  <a:srgbClr val="FFEBFA"/>
                </a:gs>
              </a:gsLst>
              <a:lin ang="16200000" scaled="0"/>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dirty="0"/>
                <a:t>Employee (Manager)</a:t>
              </a:r>
              <a:endParaRPr lang="en-US" dirty="0">
                <a:solidFill>
                  <a:schemeClr val="tx1"/>
                </a:solidFill>
              </a:endParaRPr>
            </a:p>
          </p:txBody>
        </p:sp>
        <p:sp>
          <p:nvSpPr>
            <p:cNvPr id="22" name="Rectangle 21">
              <a:extLst>
                <a:ext uri="{FF2B5EF4-FFF2-40B4-BE49-F238E27FC236}">
                  <a16:creationId xmlns:a16="http://schemas.microsoft.com/office/drawing/2014/main" id="{5CFF3A83-37F6-410E-9F2F-89E31743F9D3}"/>
                </a:ext>
              </a:extLst>
            </p:cNvPr>
            <p:cNvSpPr/>
            <p:nvPr/>
          </p:nvSpPr>
          <p:spPr bwMode="auto">
            <a:xfrm>
              <a:off x="6819900" y="1524000"/>
              <a:ext cx="1828800" cy="685800"/>
            </a:xfrm>
            <a:prstGeom prst="rect">
              <a:avLst/>
            </a:prstGeom>
            <a:gradFill>
              <a:gsLst>
                <a:gs pos="0">
                  <a:srgbClr val="5E9EFF"/>
                </a:gs>
                <a:gs pos="39999">
                  <a:srgbClr val="85C2FF"/>
                </a:gs>
                <a:gs pos="70000">
                  <a:srgbClr val="C4D6EB"/>
                </a:gs>
                <a:gs pos="100000">
                  <a:srgbClr val="FFEBFA"/>
                </a:gs>
              </a:gsLst>
              <a:lin ang="16200000" scaled="0"/>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dirty="0"/>
                <a:t>Department</a:t>
              </a:r>
            </a:p>
          </p:txBody>
        </p:sp>
        <p:sp>
          <p:nvSpPr>
            <p:cNvPr id="23" name="Diamond 22">
              <a:extLst>
                <a:ext uri="{FF2B5EF4-FFF2-40B4-BE49-F238E27FC236}">
                  <a16:creationId xmlns:a16="http://schemas.microsoft.com/office/drawing/2014/main" id="{6F5C3D4A-B4D9-4831-8C27-C9FED3008010}"/>
                </a:ext>
              </a:extLst>
            </p:cNvPr>
            <p:cNvSpPr/>
            <p:nvPr/>
          </p:nvSpPr>
          <p:spPr bwMode="auto">
            <a:xfrm>
              <a:off x="3314700" y="1371600"/>
              <a:ext cx="2590800" cy="990600"/>
            </a:xfrm>
            <a:prstGeom prst="diamond">
              <a:avLst/>
            </a:prstGeom>
            <a:gradFill>
              <a:gsLst>
                <a:gs pos="0">
                  <a:srgbClr val="5E9EFF"/>
                </a:gs>
                <a:gs pos="39999">
                  <a:srgbClr val="85C2FF"/>
                </a:gs>
                <a:gs pos="70000">
                  <a:srgbClr val="C4D6EB"/>
                </a:gs>
                <a:gs pos="100000">
                  <a:srgbClr val="FFEBFA"/>
                </a:gs>
              </a:gsLst>
              <a:lin ang="16200000" scaled="0"/>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sz="1600" dirty="0"/>
                <a:t>MANAGES</a:t>
              </a:r>
            </a:p>
          </p:txBody>
        </p:sp>
        <p:cxnSp>
          <p:nvCxnSpPr>
            <p:cNvPr id="24" name="Straight Connector 23">
              <a:extLst>
                <a:ext uri="{FF2B5EF4-FFF2-40B4-BE49-F238E27FC236}">
                  <a16:creationId xmlns:a16="http://schemas.microsoft.com/office/drawing/2014/main" id="{AAF3C0BD-920F-40DF-8053-4CA81CE5DD7F}"/>
                </a:ext>
              </a:extLst>
            </p:cNvPr>
            <p:cNvCxnSpPr>
              <a:cxnSpLocks noChangeShapeType="1"/>
              <a:stCxn id="77" idx="3"/>
              <a:endCxn id="79" idx="1"/>
            </p:cNvCxnSpPr>
            <p:nvPr/>
          </p:nvCxnSpPr>
          <p:spPr bwMode="auto">
            <a:xfrm>
              <a:off x="2324100" y="1866900"/>
              <a:ext cx="990600" cy="1588"/>
            </a:xfrm>
            <a:prstGeom prst="line">
              <a:avLst/>
            </a:prstGeom>
            <a:noFill/>
            <a:ln w="9525" algn="ctr">
              <a:solidFill>
                <a:schemeClr val="tx1"/>
              </a:solidFill>
              <a:round/>
              <a:headEnd/>
              <a:tailEnd/>
            </a:ln>
          </p:spPr>
        </p:cxnSp>
        <p:cxnSp>
          <p:nvCxnSpPr>
            <p:cNvPr id="25" name="Straight Connector 24">
              <a:extLst>
                <a:ext uri="{FF2B5EF4-FFF2-40B4-BE49-F238E27FC236}">
                  <a16:creationId xmlns:a16="http://schemas.microsoft.com/office/drawing/2014/main" id="{CABD8D8A-13EE-42B9-86A5-0C4536614589}"/>
                </a:ext>
              </a:extLst>
            </p:cNvPr>
            <p:cNvCxnSpPr>
              <a:cxnSpLocks noChangeShapeType="1"/>
            </p:cNvCxnSpPr>
            <p:nvPr/>
          </p:nvCxnSpPr>
          <p:spPr bwMode="auto">
            <a:xfrm>
              <a:off x="5905500" y="1866900"/>
              <a:ext cx="914400" cy="1588"/>
            </a:xfrm>
            <a:prstGeom prst="line">
              <a:avLst/>
            </a:prstGeom>
            <a:noFill/>
            <a:ln w="9525" algn="ctr">
              <a:solidFill>
                <a:schemeClr val="tx1"/>
              </a:solidFill>
              <a:round/>
              <a:headEnd/>
              <a:tailEnd/>
            </a:ln>
          </p:spPr>
        </p:cxnSp>
        <p:sp>
          <p:nvSpPr>
            <p:cNvPr id="26" name="Rectangle 25">
              <a:extLst>
                <a:ext uri="{FF2B5EF4-FFF2-40B4-BE49-F238E27FC236}">
                  <a16:creationId xmlns:a16="http://schemas.microsoft.com/office/drawing/2014/main" id="{25C85D70-6BAD-4C5A-B91D-592848FBF543}"/>
                </a:ext>
              </a:extLst>
            </p:cNvPr>
            <p:cNvSpPr>
              <a:spLocks noChangeArrowheads="1"/>
            </p:cNvSpPr>
            <p:nvPr/>
          </p:nvSpPr>
          <p:spPr bwMode="auto">
            <a:xfrm>
              <a:off x="2857500" y="1371600"/>
              <a:ext cx="381000" cy="381000"/>
            </a:xfrm>
            <a:prstGeom prst="rect">
              <a:avLst/>
            </a:prstGeom>
            <a:noFill/>
            <a:ln w="9525" algn="ctr">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1</a:t>
              </a:r>
            </a:p>
          </p:txBody>
        </p:sp>
        <p:sp>
          <p:nvSpPr>
            <p:cNvPr id="27" name="Rectangle 26">
              <a:extLst>
                <a:ext uri="{FF2B5EF4-FFF2-40B4-BE49-F238E27FC236}">
                  <a16:creationId xmlns:a16="http://schemas.microsoft.com/office/drawing/2014/main" id="{35F6332D-38CA-42B3-A387-735E584FED90}"/>
                </a:ext>
              </a:extLst>
            </p:cNvPr>
            <p:cNvSpPr>
              <a:spLocks noChangeArrowheads="1"/>
            </p:cNvSpPr>
            <p:nvPr/>
          </p:nvSpPr>
          <p:spPr bwMode="auto">
            <a:xfrm>
              <a:off x="5905500" y="1371600"/>
              <a:ext cx="381000" cy="381000"/>
            </a:xfrm>
            <a:prstGeom prst="rect">
              <a:avLst/>
            </a:prstGeom>
            <a:noFill/>
            <a:ln w="9525" algn="ctr">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1</a:t>
              </a:r>
            </a:p>
          </p:txBody>
        </p:sp>
      </p:grpSp>
      <p:pic>
        <p:nvPicPr>
          <p:cNvPr id="12" name="Picture 11">
            <a:extLst>
              <a:ext uri="{FF2B5EF4-FFF2-40B4-BE49-F238E27FC236}">
                <a16:creationId xmlns:a16="http://schemas.microsoft.com/office/drawing/2014/main" id="{30A81287-8DDA-49D4-93A9-CEE6A09B2480}"/>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4080470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FC02B-AA92-4F29-8F80-A6A54EC64B06}"/>
              </a:ext>
            </a:extLst>
          </p:cNvPr>
          <p:cNvSpPr>
            <a:spLocks noGrp="1"/>
          </p:cNvSpPr>
          <p:nvPr>
            <p:ph type="title"/>
          </p:nvPr>
        </p:nvSpPr>
        <p:spPr/>
        <p:txBody>
          <a:bodyPr/>
          <a:lstStyle/>
          <a:p>
            <a:r>
              <a:rPr lang="en-US">
                <a:ea typeface="+mj-lt"/>
                <a:cs typeface="+mj-lt"/>
              </a:rPr>
              <a:t>One-to-many (1:N) RELATIONSHIP</a:t>
            </a:r>
          </a:p>
          <a:p>
            <a:endParaRPr lang="en-US">
              <a:cs typeface="Calibri"/>
            </a:endParaRPr>
          </a:p>
        </p:txBody>
      </p:sp>
      <p:sp>
        <p:nvSpPr>
          <p:cNvPr id="3" name="Content Placeholder 2">
            <a:extLst>
              <a:ext uri="{FF2B5EF4-FFF2-40B4-BE49-F238E27FC236}">
                <a16:creationId xmlns:a16="http://schemas.microsoft.com/office/drawing/2014/main" id="{231E318B-D624-435E-88DE-A9BB9758411E}"/>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r>
              <a:rPr lang="en-US">
                <a:latin typeface="Tahoma"/>
                <a:ea typeface="Tahoma"/>
                <a:cs typeface="Tahoma"/>
              </a:rPr>
              <a:t>The relationship between these two entities is 1 to Many because there can be 1 or more employees in each department. </a:t>
            </a:r>
            <a:endParaRPr lang="en-US"/>
          </a:p>
          <a:p>
            <a:pPr marL="128270" indent="-128270" algn="l">
              <a:lnSpc>
                <a:spcPct val="90000"/>
              </a:lnSpc>
              <a:spcBef>
                <a:spcPts val="0"/>
              </a:spcBef>
              <a:spcAft>
                <a:spcPts val="600"/>
              </a:spcAft>
              <a:buFont typeface="Symbol"/>
              <a:buChar char="®"/>
            </a:pPr>
            <a:r>
              <a:rPr lang="en-US"/>
              <a:t>Every department is required to have at least one employee, and no employee can belong to more than one department.</a:t>
            </a:r>
          </a:p>
          <a:p>
            <a:pPr marL="128270" indent="-128270" algn="l">
              <a:lnSpc>
                <a:spcPct val="90000"/>
              </a:lnSpc>
              <a:spcBef>
                <a:spcPts val="0"/>
              </a:spcBef>
              <a:spcAft>
                <a:spcPts val="600"/>
              </a:spcAft>
              <a:buFont typeface="Symbol"/>
              <a:buChar char="®"/>
            </a:pPr>
            <a:r>
              <a:rPr lang="en-US"/>
              <a:t>What kind of table design does this suggest? </a:t>
            </a:r>
          </a:p>
          <a:p>
            <a:pPr marL="128270" indent="-128270" algn="l">
              <a:lnSpc>
                <a:spcPct val="90000"/>
              </a:lnSpc>
              <a:spcBef>
                <a:spcPts val="0"/>
              </a:spcBef>
              <a:spcAft>
                <a:spcPts val="600"/>
              </a:spcAft>
              <a:buFont typeface="Symbol"/>
              <a:buChar char="®"/>
            </a:pPr>
            <a:r>
              <a:rPr lang="en-US"/>
              <a:t>A single table for each entity: the Department Table and Employee Table.</a:t>
            </a:r>
          </a:p>
          <a:p>
            <a:pPr marL="128270" indent="-128270" algn="l">
              <a:lnSpc>
                <a:spcPct val="90000"/>
              </a:lnSpc>
              <a:spcBef>
                <a:spcPts val="0"/>
              </a:spcBef>
              <a:spcAft>
                <a:spcPts val="600"/>
              </a:spcAft>
              <a:buFont typeface="Symbol"/>
              <a:buChar char="®"/>
            </a:pPr>
            <a:endParaRPr lang="en-US"/>
          </a:p>
          <a:p>
            <a:pPr marL="0" indent="0">
              <a:buNone/>
            </a:pPr>
            <a:endParaRPr lang="en-US"/>
          </a:p>
          <a:p>
            <a:pPr marL="128270" indent="-128270"/>
            <a:endParaRPr lang="en-US"/>
          </a:p>
        </p:txBody>
      </p:sp>
      <p:grpSp>
        <p:nvGrpSpPr>
          <p:cNvPr id="4" name="Group 3">
            <a:extLst>
              <a:ext uri="{FF2B5EF4-FFF2-40B4-BE49-F238E27FC236}">
                <a16:creationId xmlns:a16="http://schemas.microsoft.com/office/drawing/2014/main" id="{AF4FAEB1-EEDA-4A8C-AE31-27A987C9668D}"/>
              </a:ext>
            </a:extLst>
          </p:cNvPr>
          <p:cNvGrpSpPr>
            <a:grpSpLocks/>
          </p:cNvGrpSpPr>
          <p:nvPr/>
        </p:nvGrpSpPr>
        <p:grpSpPr bwMode="auto">
          <a:xfrm>
            <a:off x="453457" y="1093291"/>
            <a:ext cx="8156577" cy="987425"/>
            <a:chOff x="530226" y="1374776"/>
            <a:chExt cx="7010400" cy="762000"/>
          </a:xfrm>
        </p:grpSpPr>
        <p:sp>
          <p:nvSpPr>
            <p:cNvPr id="5" name="Rectangle 4">
              <a:extLst>
                <a:ext uri="{FF2B5EF4-FFF2-40B4-BE49-F238E27FC236}">
                  <a16:creationId xmlns:a16="http://schemas.microsoft.com/office/drawing/2014/main" id="{CAF2A1C3-36BD-4A4D-BADC-71BDCB047343}"/>
                </a:ext>
              </a:extLst>
            </p:cNvPr>
            <p:cNvSpPr>
              <a:spLocks noChangeArrowheads="1"/>
            </p:cNvSpPr>
            <p:nvPr/>
          </p:nvSpPr>
          <p:spPr bwMode="auto">
            <a:xfrm>
              <a:off x="5712301" y="1374776"/>
              <a:ext cx="1828325" cy="686045"/>
            </a:xfrm>
            <a:prstGeom prst="rect">
              <a:avLst/>
            </a:prstGeom>
            <a:gradFill>
              <a:gsLst>
                <a:gs pos="0">
                  <a:srgbClr val="5E9EFF"/>
                </a:gs>
                <a:gs pos="39999">
                  <a:srgbClr val="85C2FF"/>
                </a:gs>
                <a:gs pos="70000">
                  <a:srgbClr val="C4D6EB"/>
                </a:gs>
                <a:gs pos="100000">
                  <a:srgbClr val="FFEBFA"/>
                </a:gs>
              </a:gsLst>
              <a:lin ang="16200000" scaled="0"/>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eaLnBrk="0" hangingPunct="0">
                <a:defRPr/>
              </a:pPr>
              <a:r>
                <a:rPr lang="en-US" dirty="0"/>
                <a:t>Employees</a:t>
              </a:r>
            </a:p>
          </p:txBody>
        </p:sp>
        <p:sp>
          <p:nvSpPr>
            <p:cNvPr id="6" name="Rectangle 5">
              <a:extLst>
                <a:ext uri="{FF2B5EF4-FFF2-40B4-BE49-F238E27FC236}">
                  <a16:creationId xmlns:a16="http://schemas.microsoft.com/office/drawing/2014/main" id="{A7F6F842-942E-4B87-8B73-D8433C9C7DE8}"/>
                </a:ext>
              </a:extLst>
            </p:cNvPr>
            <p:cNvSpPr>
              <a:spLocks noChangeArrowheads="1"/>
            </p:cNvSpPr>
            <p:nvPr/>
          </p:nvSpPr>
          <p:spPr bwMode="auto">
            <a:xfrm>
              <a:off x="530226" y="1374776"/>
              <a:ext cx="1828325" cy="686045"/>
            </a:xfrm>
            <a:prstGeom prst="rect">
              <a:avLst/>
            </a:prstGeom>
            <a:gradFill>
              <a:gsLst>
                <a:gs pos="0">
                  <a:srgbClr val="5E9EFF"/>
                </a:gs>
                <a:gs pos="39999">
                  <a:srgbClr val="85C2FF"/>
                </a:gs>
                <a:gs pos="70000">
                  <a:srgbClr val="C4D6EB"/>
                </a:gs>
                <a:gs pos="100000">
                  <a:srgbClr val="FFEBFA"/>
                </a:gs>
              </a:gsLst>
              <a:lin ang="16200000" scaled="0"/>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eaLnBrk="0" hangingPunct="0">
                <a:defRPr/>
              </a:pPr>
              <a:r>
                <a:rPr lang="en-US" dirty="0">
                  <a:cs typeface="Arial" pitchFamily="34" charset="0"/>
                </a:rPr>
                <a:t>Department</a:t>
              </a:r>
            </a:p>
          </p:txBody>
        </p:sp>
        <p:cxnSp>
          <p:nvCxnSpPr>
            <p:cNvPr id="7" name="AutoShape 5">
              <a:extLst>
                <a:ext uri="{FF2B5EF4-FFF2-40B4-BE49-F238E27FC236}">
                  <a16:creationId xmlns:a16="http://schemas.microsoft.com/office/drawing/2014/main" id="{971CAE22-8E9E-46D0-8A39-792F5C4B954C}"/>
                </a:ext>
              </a:extLst>
            </p:cNvPr>
            <p:cNvCxnSpPr>
              <a:cxnSpLocks noChangeShapeType="1"/>
            </p:cNvCxnSpPr>
            <p:nvPr/>
          </p:nvCxnSpPr>
          <p:spPr bwMode="auto">
            <a:xfrm>
              <a:off x="2359026" y="1755776"/>
              <a:ext cx="3200400" cy="0"/>
            </a:xfrm>
            <a:prstGeom prst="straightConnector1">
              <a:avLst/>
            </a:prstGeom>
            <a:noFill/>
            <a:ln w="9525">
              <a:solidFill>
                <a:schemeClr val="tx1"/>
              </a:solidFill>
              <a:round/>
              <a:headEnd/>
              <a:tailEnd type="triangle" w="med" len="med"/>
            </a:ln>
          </p:spPr>
        </p:cxnSp>
        <p:cxnSp>
          <p:nvCxnSpPr>
            <p:cNvPr id="8" name="AutoShape 7">
              <a:extLst>
                <a:ext uri="{FF2B5EF4-FFF2-40B4-BE49-F238E27FC236}">
                  <a16:creationId xmlns:a16="http://schemas.microsoft.com/office/drawing/2014/main" id="{39644F57-14CD-4961-A353-AEC4B88C3560}"/>
                </a:ext>
              </a:extLst>
            </p:cNvPr>
            <p:cNvCxnSpPr>
              <a:cxnSpLocks noChangeShapeType="1"/>
            </p:cNvCxnSpPr>
            <p:nvPr/>
          </p:nvCxnSpPr>
          <p:spPr bwMode="auto">
            <a:xfrm>
              <a:off x="2587626" y="1755776"/>
              <a:ext cx="3108960" cy="0"/>
            </a:xfrm>
            <a:prstGeom prst="straightConnector1">
              <a:avLst/>
            </a:prstGeom>
            <a:noFill/>
            <a:ln w="9525">
              <a:solidFill>
                <a:schemeClr val="tx1"/>
              </a:solidFill>
              <a:round/>
              <a:headEnd/>
              <a:tailEnd type="triangle" w="med" len="med"/>
            </a:ln>
          </p:spPr>
        </p:cxnSp>
        <p:sp>
          <p:nvSpPr>
            <p:cNvPr id="9" name="Oval 8">
              <a:extLst>
                <a:ext uri="{FF2B5EF4-FFF2-40B4-BE49-F238E27FC236}">
                  <a16:creationId xmlns:a16="http://schemas.microsoft.com/office/drawing/2014/main" id="{9F33D275-05C3-4D74-BD8F-ED4535E5FB3F}"/>
                </a:ext>
              </a:extLst>
            </p:cNvPr>
            <p:cNvSpPr>
              <a:spLocks noChangeArrowheads="1"/>
            </p:cNvSpPr>
            <p:nvPr/>
          </p:nvSpPr>
          <p:spPr bwMode="auto">
            <a:xfrm>
              <a:off x="3249519" y="1374776"/>
              <a:ext cx="1524059" cy="762000"/>
            </a:xfrm>
            <a:prstGeom prst="diamond">
              <a:avLst/>
            </a:prstGeom>
            <a:gradFill>
              <a:gsLst>
                <a:gs pos="0">
                  <a:srgbClr val="5E9EFF"/>
                </a:gs>
                <a:gs pos="39999">
                  <a:srgbClr val="85C2FF"/>
                </a:gs>
                <a:gs pos="70000">
                  <a:srgbClr val="C4D6EB"/>
                </a:gs>
                <a:gs pos="100000">
                  <a:srgbClr val="FFEBFA"/>
                </a:gs>
              </a:gsLst>
              <a:lin ang="16200000" scaled="0"/>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eaLnBrk="0" hangingPunct="0">
                <a:defRPr/>
              </a:pPr>
              <a:r>
                <a:rPr lang="en-US" sz="1600" dirty="0"/>
                <a:t>WORKFOR</a:t>
              </a:r>
            </a:p>
          </p:txBody>
        </p:sp>
      </p:grpSp>
      <p:pic>
        <p:nvPicPr>
          <p:cNvPr id="10" name="Picture 9">
            <a:extLst>
              <a:ext uri="{FF2B5EF4-FFF2-40B4-BE49-F238E27FC236}">
                <a16:creationId xmlns:a16="http://schemas.microsoft.com/office/drawing/2014/main" id="{9ADAAB81-707E-4DFD-A489-5A40FDB60D09}"/>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9813313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FB605-BF15-45BC-AC8C-4CB598925327}"/>
              </a:ext>
            </a:extLst>
          </p:cNvPr>
          <p:cNvSpPr>
            <a:spLocks noGrp="1"/>
          </p:cNvSpPr>
          <p:nvPr>
            <p:ph type="title"/>
          </p:nvPr>
        </p:nvSpPr>
        <p:spPr/>
        <p:txBody>
          <a:bodyPr/>
          <a:lstStyle/>
          <a:p>
            <a:r>
              <a:rPr lang="en-US">
                <a:ea typeface="+mj-lt"/>
                <a:cs typeface="+mj-lt"/>
              </a:rPr>
              <a:t>Many-to-one (N:1) RELATIONSHIP</a:t>
            </a:r>
          </a:p>
          <a:p>
            <a:endParaRPr lang="en-US">
              <a:cs typeface="Calibri"/>
            </a:endParaRPr>
          </a:p>
        </p:txBody>
      </p:sp>
      <p:sp>
        <p:nvSpPr>
          <p:cNvPr id="3" name="Content Placeholder 2">
            <a:extLst>
              <a:ext uri="{FF2B5EF4-FFF2-40B4-BE49-F238E27FC236}">
                <a16:creationId xmlns:a16="http://schemas.microsoft.com/office/drawing/2014/main" id="{D1AC78B4-873B-4BCD-8C60-6940DBC74CEE}"/>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endParaRPr lang="en-US">
              <a:latin typeface="Tahoma"/>
              <a:ea typeface="Tahoma"/>
              <a:cs typeface="Tahoma"/>
            </a:endParaRPr>
          </a:p>
          <a:p>
            <a:pPr marL="128270" indent="-128270" algn="l">
              <a:lnSpc>
                <a:spcPct val="90000"/>
              </a:lnSpc>
              <a:spcBef>
                <a:spcPts val="0"/>
              </a:spcBef>
              <a:spcAft>
                <a:spcPts val="600"/>
              </a:spcAft>
            </a:pPr>
            <a:endParaRPr lang="en-US">
              <a:latin typeface="Tahoma"/>
              <a:ea typeface="Tahoma"/>
              <a:cs typeface="Tahoma"/>
            </a:endParaRPr>
          </a:p>
          <a:p>
            <a:pPr marL="128270" indent="-128270" algn="l">
              <a:lnSpc>
                <a:spcPct val="90000"/>
              </a:lnSpc>
              <a:spcBef>
                <a:spcPts val="0"/>
              </a:spcBef>
              <a:spcAft>
                <a:spcPts val="600"/>
              </a:spcAft>
            </a:pPr>
            <a:endParaRPr lang="en-US">
              <a:latin typeface="Tahoma"/>
              <a:ea typeface="Tahoma"/>
              <a:cs typeface="Tahoma"/>
            </a:endParaRPr>
          </a:p>
          <a:p>
            <a:pPr marL="128270" indent="-128270" algn="l">
              <a:lnSpc>
                <a:spcPct val="90000"/>
              </a:lnSpc>
              <a:spcBef>
                <a:spcPts val="0"/>
              </a:spcBef>
              <a:spcAft>
                <a:spcPts val="600"/>
              </a:spcAft>
            </a:pPr>
            <a:endParaRPr lang="en-US">
              <a:latin typeface="Tahoma"/>
              <a:ea typeface="Tahoma"/>
              <a:cs typeface="Tahoma"/>
            </a:endParaRPr>
          </a:p>
          <a:p>
            <a:pPr marL="128270" indent="-128270" algn="l">
              <a:lnSpc>
                <a:spcPct val="90000"/>
              </a:lnSpc>
              <a:spcBef>
                <a:spcPts val="0"/>
              </a:spcBef>
              <a:spcAft>
                <a:spcPts val="600"/>
              </a:spcAft>
            </a:pPr>
            <a:endParaRPr lang="en-US">
              <a:latin typeface="Tahoma"/>
              <a:ea typeface="Tahoma"/>
              <a:cs typeface="Tahoma"/>
            </a:endParaRPr>
          </a:p>
          <a:p>
            <a:pPr marL="128270" indent="-128270" algn="l">
              <a:lnSpc>
                <a:spcPct val="90000"/>
              </a:lnSpc>
              <a:spcBef>
                <a:spcPts val="0"/>
              </a:spcBef>
              <a:spcAft>
                <a:spcPts val="600"/>
              </a:spcAft>
            </a:pPr>
            <a:endParaRPr lang="en-US">
              <a:latin typeface="Tahoma"/>
              <a:ea typeface="Tahoma"/>
              <a:cs typeface="Tahoma"/>
            </a:endParaRPr>
          </a:p>
          <a:p>
            <a:pPr marL="128270" indent="-128270" algn="l">
              <a:lnSpc>
                <a:spcPct val="90000"/>
              </a:lnSpc>
              <a:spcBef>
                <a:spcPts val="0"/>
              </a:spcBef>
              <a:spcAft>
                <a:spcPts val="600"/>
              </a:spcAft>
            </a:pPr>
            <a:endParaRPr lang="en-US">
              <a:latin typeface="Tahoma"/>
              <a:ea typeface="Tahoma"/>
              <a:cs typeface="Tahoma"/>
            </a:endParaRPr>
          </a:p>
          <a:p>
            <a:pPr marL="128270" indent="-128270" algn="l">
              <a:lnSpc>
                <a:spcPct val="90000"/>
              </a:lnSpc>
              <a:spcBef>
                <a:spcPts val="0"/>
              </a:spcBef>
              <a:spcAft>
                <a:spcPts val="600"/>
              </a:spcAft>
            </a:pPr>
            <a:endParaRPr lang="en-US">
              <a:latin typeface="Tahoma"/>
              <a:ea typeface="Tahoma"/>
              <a:cs typeface="Tahoma"/>
            </a:endParaRPr>
          </a:p>
          <a:p>
            <a:pPr marL="128270" indent="-128270" algn="l">
              <a:lnSpc>
                <a:spcPct val="90000"/>
              </a:lnSpc>
              <a:spcBef>
                <a:spcPts val="0"/>
              </a:spcBef>
              <a:spcAft>
                <a:spcPts val="600"/>
              </a:spcAft>
            </a:pPr>
            <a:endParaRPr lang="en-US">
              <a:latin typeface="Tahoma"/>
              <a:ea typeface="Tahoma"/>
              <a:cs typeface="Tahoma"/>
            </a:endParaRPr>
          </a:p>
          <a:p>
            <a:pPr marL="128270" indent="-128270" algn="l">
              <a:lnSpc>
                <a:spcPct val="90000"/>
              </a:lnSpc>
              <a:spcBef>
                <a:spcPts val="0"/>
              </a:spcBef>
              <a:spcAft>
                <a:spcPts val="600"/>
              </a:spcAft>
            </a:pPr>
            <a:endParaRPr lang="en-US">
              <a:latin typeface="Tahoma"/>
              <a:ea typeface="Tahoma"/>
              <a:cs typeface="Tahoma"/>
            </a:endParaRPr>
          </a:p>
          <a:p>
            <a:pPr marL="128270" indent="-128270" algn="l">
              <a:lnSpc>
                <a:spcPct val="90000"/>
              </a:lnSpc>
              <a:spcBef>
                <a:spcPts val="0"/>
              </a:spcBef>
              <a:spcAft>
                <a:spcPts val="600"/>
              </a:spcAft>
            </a:pPr>
            <a:endParaRPr lang="en-US">
              <a:latin typeface="Tahoma"/>
              <a:ea typeface="Tahoma"/>
              <a:cs typeface="Tahoma"/>
            </a:endParaRPr>
          </a:p>
          <a:p>
            <a:pPr marL="128270" indent="-128270" algn="l">
              <a:lnSpc>
                <a:spcPct val="90000"/>
              </a:lnSpc>
              <a:spcBef>
                <a:spcPts val="0"/>
              </a:spcBef>
              <a:spcAft>
                <a:spcPts val="600"/>
              </a:spcAft>
            </a:pPr>
            <a:endParaRPr lang="en-US">
              <a:latin typeface="Tahoma"/>
              <a:ea typeface="Tahoma"/>
              <a:cs typeface="Tahoma"/>
            </a:endParaRPr>
          </a:p>
          <a:p>
            <a:pPr marL="128270" indent="-128270" algn="l">
              <a:lnSpc>
                <a:spcPct val="90000"/>
              </a:lnSpc>
              <a:spcBef>
                <a:spcPts val="0"/>
              </a:spcBef>
              <a:spcAft>
                <a:spcPts val="600"/>
              </a:spcAft>
            </a:pPr>
            <a:r>
              <a:rPr lang="en-US">
                <a:latin typeface="Tahoma"/>
                <a:ea typeface="Tahoma"/>
                <a:cs typeface="Tahoma"/>
              </a:rPr>
              <a:t>The relationship between these two entities is Many to 1 because there can be 1 or more dependants for each employee. </a:t>
            </a:r>
            <a:endParaRPr lang="en-US"/>
          </a:p>
          <a:p>
            <a:pPr marL="128270" indent="-128270" algn="l">
              <a:lnSpc>
                <a:spcPct val="90000"/>
              </a:lnSpc>
              <a:spcBef>
                <a:spcPts val="0"/>
              </a:spcBef>
              <a:spcAft>
                <a:spcPts val="600"/>
              </a:spcAft>
            </a:pPr>
            <a:r>
              <a:rPr lang="en-US"/>
              <a:t>What kind of table design does this suggest? </a:t>
            </a:r>
          </a:p>
          <a:p>
            <a:pPr marL="128270" indent="-128270" algn="l">
              <a:lnSpc>
                <a:spcPct val="90000"/>
              </a:lnSpc>
              <a:spcBef>
                <a:spcPts val="0"/>
              </a:spcBef>
              <a:spcAft>
                <a:spcPts val="600"/>
              </a:spcAft>
            </a:pPr>
            <a:r>
              <a:rPr lang="en-US"/>
              <a:t>A single table for each entity: the Dependants Table and Employee Table.</a:t>
            </a:r>
          </a:p>
          <a:p>
            <a:pPr marL="128270" indent="-128270" algn="l">
              <a:lnSpc>
                <a:spcPct val="90000"/>
              </a:lnSpc>
              <a:spcBef>
                <a:spcPts val="0"/>
              </a:spcBef>
              <a:spcAft>
                <a:spcPts val="600"/>
              </a:spcAft>
            </a:pPr>
            <a:endParaRPr lang="en-US"/>
          </a:p>
          <a:p>
            <a:pPr marL="128270" indent="-128270"/>
            <a:endParaRPr lang="en-US"/>
          </a:p>
        </p:txBody>
      </p:sp>
      <p:grpSp>
        <p:nvGrpSpPr>
          <p:cNvPr id="4" name="Group 3">
            <a:extLst>
              <a:ext uri="{FF2B5EF4-FFF2-40B4-BE49-F238E27FC236}">
                <a16:creationId xmlns:a16="http://schemas.microsoft.com/office/drawing/2014/main" id="{AD4A02E7-D3DD-48FB-9EDD-002BEEA718D7}"/>
              </a:ext>
            </a:extLst>
          </p:cNvPr>
          <p:cNvGrpSpPr>
            <a:grpSpLocks/>
          </p:cNvGrpSpPr>
          <p:nvPr/>
        </p:nvGrpSpPr>
        <p:grpSpPr bwMode="auto">
          <a:xfrm>
            <a:off x="493713" y="1371602"/>
            <a:ext cx="8156577" cy="987425"/>
            <a:chOff x="493713" y="1371602"/>
            <a:chExt cx="7010400" cy="762000"/>
          </a:xfrm>
        </p:grpSpPr>
        <p:sp>
          <p:nvSpPr>
            <p:cNvPr id="5" name="Rectangle 4">
              <a:extLst>
                <a:ext uri="{FF2B5EF4-FFF2-40B4-BE49-F238E27FC236}">
                  <a16:creationId xmlns:a16="http://schemas.microsoft.com/office/drawing/2014/main" id="{FB9EBA90-195A-4789-BA82-032A6F6F58A5}"/>
                </a:ext>
              </a:extLst>
            </p:cNvPr>
            <p:cNvSpPr>
              <a:spLocks noChangeArrowheads="1"/>
            </p:cNvSpPr>
            <p:nvPr/>
          </p:nvSpPr>
          <p:spPr bwMode="auto">
            <a:xfrm>
              <a:off x="5675788" y="1371602"/>
              <a:ext cx="1828325" cy="686045"/>
            </a:xfrm>
            <a:prstGeom prst="rect">
              <a:avLst/>
            </a:prstGeom>
            <a:gradFill>
              <a:gsLst>
                <a:gs pos="0">
                  <a:srgbClr val="5E9EFF"/>
                </a:gs>
                <a:gs pos="39999">
                  <a:srgbClr val="85C2FF"/>
                </a:gs>
                <a:gs pos="70000">
                  <a:srgbClr val="C4D6EB"/>
                </a:gs>
                <a:gs pos="100000">
                  <a:srgbClr val="FFEBFA"/>
                </a:gs>
              </a:gsLst>
              <a:lin ang="16200000" scaled="0"/>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eaLnBrk="0" hangingPunct="0">
                <a:defRPr/>
              </a:pPr>
              <a:r>
                <a:rPr lang="en-US" dirty="0"/>
                <a:t>Employees</a:t>
              </a:r>
            </a:p>
          </p:txBody>
        </p:sp>
        <p:sp>
          <p:nvSpPr>
            <p:cNvPr id="6" name="Rectangle 5">
              <a:extLst>
                <a:ext uri="{FF2B5EF4-FFF2-40B4-BE49-F238E27FC236}">
                  <a16:creationId xmlns:a16="http://schemas.microsoft.com/office/drawing/2014/main" id="{B5FB82F1-4243-40CF-B465-EBA884904FAD}"/>
                </a:ext>
              </a:extLst>
            </p:cNvPr>
            <p:cNvSpPr>
              <a:spLocks noChangeArrowheads="1"/>
            </p:cNvSpPr>
            <p:nvPr/>
          </p:nvSpPr>
          <p:spPr bwMode="auto">
            <a:xfrm>
              <a:off x="493713" y="1371602"/>
              <a:ext cx="1828325" cy="686045"/>
            </a:xfrm>
            <a:prstGeom prst="rect">
              <a:avLst/>
            </a:prstGeom>
            <a:gradFill>
              <a:gsLst>
                <a:gs pos="0">
                  <a:srgbClr val="5E9EFF"/>
                </a:gs>
                <a:gs pos="39999">
                  <a:srgbClr val="85C2FF"/>
                </a:gs>
                <a:gs pos="70000">
                  <a:srgbClr val="C4D6EB"/>
                </a:gs>
                <a:gs pos="100000">
                  <a:srgbClr val="FFEBFA"/>
                </a:gs>
              </a:gsLst>
              <a:lin ang="16200000" scaled="0"/>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eaLnBrk="0" hangingPunct="0">
                <a:defRPr/>
              </a:pPr>
              <a:r>
                <a:rPr lang="en-US" dirty="0">
                  <a:cs typeface="Arial" pitchFamily="34" charset="0"/>
                </a:rPr>
                <a:t>Dependants</a:t>
              </a:r>
            </a:p>
          </p:txBody>
        </p:sp>
        <p:cxnSp>
          <p:nvCxnSpPr>
            <p:cNvPr id="7" name="AutoShape 5">
              <a:extLst>
                <a:ext uri="{FF2B5EF4-FFF2-40B4-BE49-F238E27FC236}">
                  <a16:creationId xmlns:a16="http://schemas.microsoft.com/office/drawing/2014/main" id="{1E8A7C16-0A2B-484A-803C-CBD6334441CF}"/>
                </a:ext>
              </a:extLst>
            </p:cNvPr>
            <p:cNvCxnSpPr>
              <a:cxnSpLocks noChangeShapeType="1"/>
            </p:cNvCxnSpPr>
            <p:nvPr/>
          </p:nvCxnSpPr>
          <p:spPr bwMode="auto">
            <a:xfrm flipH="1">
              <a:off x="2322513" y="1752602"/>
              <a:ext cx="3200400" cy="0"/>
            </a:xfrm>
            <a:prstGeom prst="straightConnector1">
              <a:avLst/>
            </a:prstGeom>
            <a:noFill/>
            <a:ln w="9525">
              <a:solidFill>
                <a:schemeClr val="tx1"/>
              </a:solidFill>
              <a:round/>
              <a:headEnd/>
              <a:tailEnd type="triangle" w="med" len="med"/>
            </a:ln>
          </p:spPr>
        </p:cxnSp>
        <p:cxnSp>
          <p:nvCxnSpPr>
            <p:cNvPr id="8" name="AutoShape 7">
              <a:extLst>
                <a:ext uri="{FF2B5EF4-FFF2-40B4-BE49-F238E27FC236}">
                  <a16:creationId xmlns:a16="http://schemas.microsoft.com/office/drawing/2014/main" id="{D89A2E55-6EC9-4A66-B35C-992F6ABC3649}"/>
                </a:ext>
              </a:extLst>
            </p:cNvPr>
            <p:cNvCxnSpPr>
              <a:cxnSpLocks noChangeShapeType="1"/>
            </p:cNvCxnSpPr>
            <p:nvPr/>
          </p:nvCxnSpPr>
          <p:spPr bwMode="auto">
            <a:xfrm flipH="1">
              <a:off x="2551113" y="1752602"/>
              <a:ext cx="3108960" cy="0"/>
            </a:xfrm>
            <a:prstGeom prst="straightConnector1">
              <a:avLst/>
            </a:prstGeom>
            <a:noFill/>
            <a:ln w="9525">
              <a:solidFill>
                <a:schemeClr val="tx1"/>
              </a:solidFill>
              <a:round/>
              <a:headEnd/>
              <a:tailEnd type="triangle" w="med" len="med"/>
            </a:ln>
          </p:spPr>
        </p:cxnSp>
        <p:sp>
          <p:nvSpPr>
            <p:cNvPr id="9" name="Oval 8">
              <a:extLst>
                <a:ext uri="{FF2B5EF4-FFF2-40B4-BE49-F238E27FC236}">
                  <a16:creationId xmlns:a16="http://schemas.microsoft.com/office/drawing/2014/main" id="{878DF1EF-B3E4-459D-B9FF-ED2D987D7AAC}"/>
                </a:ext>
              </a:extLst>
            </p:cNvPr>
            <p:cNvSpPr>
              <a:spLocks noChangeArrowheads="1"/>
            </p:cNvSpPr>
            <p:nvPr/>
          </p:nvSpPr>
          <p:spPr bwMode="auto">
            <a:xfrm>
              <a:off x="2951037" y="1371602"/>
              <a:ext cx="2030260" cy="762000"/>
            </a:xfrm>
            <a:prstGeom prst="diamond">
              <a:avLst/>
            </a:prstGeom>
            <a:gradFill>
              <a:gsLst>
                <a:gs pos="0">
                  <a:srgbClr val="5E9EFF"/>
                </a:gs>
                <a:gs pos="39999">
                  <a:srgbClr val="85C2FF"/>
                </a:gs>
                <a:gs pos="70000">
                  <a:srgbClr val="C4D6EB"/>
                </a:gs>
                <a:gs pos="100000">
                  <a:srgbClr val="FFEBFA"/>
                </a:gs>
              </a:gsLst>
              <a:lin ang="16200000" scaled="0"/>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eaLnBrk="0" hangingPunct="0">
                <a:defRPr/>
              </a:pPr>
              <a:r>
                <a:rPr lang="en-US" sz="1600" dirty="0"/>
                <a:t>DEPENDANT_OF</a:t>
              </a:r>
            </a:p>
          </p:txBody>
        </p:sp>
      </p:grpSp>
      <p:grpSp>
        <p:nvGrpSpPr>
          <p:cNvPr id="10" name="Group 9">
            <a:extLst>
              <a:ext uri="{FF2B5EF4-FFF2-40B4-BE49-F238E27FC236}">
                <a16:creationId xmlns:a16="http://schemas.microsoft.com/office/drawing/2014/main" id="{285715A6-BB7F-48AB-BC97-C3A4F7E04266}"/>
              </a:ext>
            </a:extLst>
          </p:cNvPr>
          <p:cNvGrpSpPr>
            <a:grpSpLocks/>
          </p:cNvGrpSpPr>
          <p:nvPr/>
        </p:nvGrpSpPr>
        <p:grpSpPr bwMode="auto">
          <a:xfrm>
            <a:off x="476655" y="1064528"/>
            <a:ext cx="8173635" cy="936246"/>
            <a:chOff x="493713" y="1371602"/>
            <a:chExt cx="7010400" cy="762000"/>
          </a:xfrm>
        </p:grpSpPr>
        <p:sp>
          <p:nvSpPr>
            <p:cNvPr id="11" name="Rectangle 10">
              <a:extLst>
                <a:ext uri="{FF2B5EF4-FFF2-40B4-BE49-F238E27FC236}">
                  <a16:creationId xmlns:a16="http://schemas.microsoft.com/office/drawing/2014/main" id="{7D0A4BD0-A493-43A2-B015-368CCF6AD04B}"/>
                </a:ext>
              </a:extLst>
            </p:cNvPr>
            <p:cNvSpPr>
              <a:spLocks noChangeArrowheads="1"/>
            </p:cNvSpPr>
            <p:nvPr/>
          </p:nvSpPr>
          <p:spPr bwMode="auto">
            <a:xfrm>
              <a:off x="5675788" y="1371602"/>
              <a:ext cx="1828325" cy="686045"/>
            </a:xfrm>
            <a:prstGeom prst="rect">
              <a:avLst/>
            </a:prstGeom>
            <a:gradFill>
              <a:gsLst>
                <a:gs pos="0">
                  <a:srgbClr val="5E9EFF"/>
                </a:gs>
                <a:gs pos="39999">
                  <a:srgbClr val="85C2FF"/>
                </a:gs>
                <a:gs pos="70000">
                  <a:srgbClr val="C4D6EB"/>
                </a:gs>
                <a:gs pos="100000">
                  <a:srgbClr val="FFEBFA"/>
                </a:gs>
              </a:gsLst>
              <a:lin ang="16200000" scaled="0"/>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eaLnBrk="0" hangingPunct="0">
                <a:defRPr/>
              </a:pPr>
              <a:r>
                <a:rPr lang="en-US" dirty="0"/>
                <a:t>Employees</a:t>
              </a:r>
            </a:p>
          </p:txBody>
        </p:sp>
        <p:sp>
          <p:nvSpPr>
            <p:cNvPr id="12" name="Rectangle 11">
              <a:extLst>
                <a:ext uri="{FF2B5EF4-FFF2-40B4-BE49-F238E27FC236}">
                  <a16:creationId xmlns:a16="http://schemas.microsoft.com/office/drawing/2014/main" id="{83D15DCB-FD9D-401C-9EEB-644D62D3E6BC}"/>
                </a:ext>
              </a:extLst>
            </p:cNvPr>
            <p:cNvSpPr>
              <a:spLocks noChangeArrowheads="1"/>
            </p:cNvSpPr>
            <p:nvPr/>
          </p:nvSpPr>
          <p:spPr bwMode="auto">
            <a:xfrm>
              <a:off x="493713" y="1371602"/>
              <a:ext cx="1828325" cy="686045"/>
            </a:xfrm>
            <a:prstGeom prst="rect">
              <a:avLst/>
            </a:prstGeom>
            <a:gradFill>
              <a:gsLst>
                <a:gs pos="0">
                  <a:srgbClr val="5E9EFF"/>
                </a:gs>
                <a:gs pos="39999">
                  <a:srgbClr val="85C2FF"/>
                </a:gs>
                <a:gs pos="70000">
                  <a:srgbClr val="C4D6EB"/>
                </a:gs>
                <a:gs pos="100000">
                  <a:srgbClr val="FFEBFA"/>
                </a:gs>
              </a:gsLst>
              <a:lin ang="16200000" scaled="0"/>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eaLnBrk="0" hangingPunct="0">
                <a:defRPr/>
              </a:pPr>
              <a:r>
                <a:rPr lang="en-US" dirty="0">
                  <a:cs typeface="Arial" pitchFamily="34" charset="0"/>
                </a:rPr>
                <a:t>Dependants</a:t>
              </a:r>
            </a:p>
          </p:txBody>
        </p:sp>
        <p:cxnSp>
          <p:nvCxnSpPr>
            <p:cNvPr id="13" name="AutoShape 5">
              <a:extLst>
                <a:ext uri="{FF2B5EF4-FFF2-40B4-BE49-F238E27FC236}">
                  <a16:creationId xmlns:a16="http://schemas.microsoft.com/office/drawing/2014/main" id="{7A2209C4-FFA9-4ABA-B150-B3E0D00DC2D7}"/>
                </a:ext>
              </a:extLst>
            </p:cNvPr>
            <p:cNvCxnSpPr>
              <a:cxnSpLocks noChangeShapeType="1"/>
            </p:cNvCxnSpPr>
            <p:nvPr/>
          </p:nvCxnSpPr>
          <p:spPr bwMode="auto">
            <a:xfrm flipH="1">
              <a:off x="2322513" y="1752602"/>
              <a:ext cx="3200400" cy="0"/>
            </a:xfrm>
            <a:prstGeom prst="straightConnector1">
              <a:avLst/>
            </a:prstGeom>
            <a:noFill/>
            <a:ln w="9525">
              <a:solidFill>
                <a:schemeClr val="tx1"/>
              </a:solidFill>
              <a:round/>
              <a:headEnd/>
              <a:tailEnd type="triangle" w="med" len="med"/>
            </a:ln>
          </p:spPr>
        </p:cxnSp>
        <p:cxnSp>
          <p:nvCxnSpPr>
            <p:cNvPr id="14" name="AutoShape 7">
              <a:extLst>
                <a:ext uri="{FF2B5EF4-FFF2-40B4-BE49-F238E27FC236}">
                  <a16:creationId xmlns:a16="http://schemas.microsoft.com/office/drawing/2014/main" id="{E88F3DDB-9590-47E3-9A62-20A5FD860D2A}"/>
                </a:ext>
              </a:extLst>
            </p:cNvPr>
            <p:cNvCxnSpPr>
              <a:cxnSpLocks noChangeShapeType="1"/>
            </p:cNvCxnSpPr>
            <p:nvPr/>
          </p:nvCxnSpPr>
          <p:spPr bwMode="auto">
            <a:xfrm flipH="1">
              <a:off x="2551113" y="1752602"/>
              <a:ext cx="3108960" cy="0"/>
            </a:xfrm>
            <a:prstGeom prst="straightConnector1">
              <a:avLst/>
            </a:prstGeom>
            <a:noFill/>
            <a:ln w="9525">
              <a:solidFill>
                <a:schemeClr val="tx1"/>
              </a:solidFill>
              <a:round/>
              <a:headEnd/>
              <a:tailEnd type="triangle" w="med" len="med"/>
            </a:ln>
          </p:spPr>
        </p:cxnSp>
        <p:sp>
          <p:nvSpPr>
            <p:cNvPr id="15" name="Oval 8">
              <a:extLst>
                <a:ext uri="{FF2B5EF4-FFF2-40B4-BE49-F238E27FC236}">
                  <a16:creationId xmlns:a16="http://schemas.microsoft.com/office/drawing/2014/main" id="{FCEC751C-A7A3-4622-A88A-B4E002510ABA}"/>
                </a:ext>
              </a:extLst>
            </p:cNvPr>
            <p:cNvSpPr>
              <a:spLocks noChangeArrowheads="1"/>
            </p:cNvSpPr>
            <p:nvPr/>
          </p:nvSpPr>
          <p:spPr bwMode="auto">
            <a:xfrm>
              <a:off x="2951037" y="1371602"/>
              <a:ext cx="2030260" cy="762000"/>
            </a:xfrm>
            <a:prstGeom prst="diamond">
              <a:avLst/>
            </a:prstGeom>
            <a:gradFill>
              <a:gsLst>
                <a:gs pos="0">
                  <a:srgbClr val="5E9EFF"/>
                </a:gs>
                <a:gs pos="39999">
                  <a:srgbClr val="85C2FF"/>
                </a:gs>
                <a:gs pos="70000">
                  <a:srgbClr val="C4D6EB"/>
                </a:gs>
                <a:gs pos="100000">
                  <a:srgbClr val="FFEBFA"/>
                </a:gs>
              </a:gsLst>
              <a:lin ang="16200000" scaled="0"/>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eaLnBrk="0" hangingPunct="0">
                <a:defRPr/>
              </a:pPr>
              <a:r>
                <a:rPr lang="en-US" sz="1600" dirty="0"/>
                <a:t>DEPENDANT_OF</a:t>
              </a:r>
            </a:p>
          </p:txBody>
        </p:sp>
      </p:grpSp>
      <p:grpSp>
        <p:nvGrpSpPr>
          <p:cNvPr id="16" name="Group 15">
            <a:extLst>
              <a:ext uri="{FF2B5EF4-FFF2-40B4-BE49-F238E27FC236}">
                <a16:creationId xmlns:a16="http://schemas.microsoft.com/office/drawing/2014/main" id="{0D1035C7-21C4-4528-8C0A-C4A6FB7EEDA4}"/>
              </a:ext>
            </a:extLst>
          </p:cNvPr>
          <p:cNvGrpSpPr>
            <a:grpSpLocks/>
          </p:cNvGrpSpPr>
          <p:nvPr/>
        </p:nvGrpSpPr>
        <p:grpSpPr bwMode="auto">
          <a:xfrm>
            <a:off x="485184" y="1371602"/>
            <a:ext cx="8165106" cy="987425"/>
            <a:chOff x="493713" y="1371602"/>
            <a:chExt cx="7010400" cy="762000"/>
          </a:xfrm>
        </p:grpSpPr>
        <p:sp>
          <p:nvSpPr>
            <p:cNvPr id="17" name="Rectangle 16">
              <a:extLst>
                <a:ext uri="{FF2B5EF4-FFF2-40B4-BE49-F238E27FC236}">
                  <a16:creationId xmlns:a16="http://schemas.microsoft.com/office/drawing/2014/main" id="{4EDE3C48-CA62-467A-901A-95E65BD460CD}"/>
                </a:ext>
              </a:extLst>
            </p:cNvPr>
            <p:cNvSpPr>
              <a:spLocks noChangeArrowheads="1"/>
            </p:cNvSpPr>
            <p:nvPr/>
          </p:nvSpPr>
          <p:spPr bwMode="auto">
            <a:xfrm>
              <a:off x="5675788" y="1371602"/>
              <a:ext cx="1828325" cy="686045"/>
            </a:xfrm>
            <a:prstGeom prst="rect">
              <a:avLst/>
            </a:prstGeom>
            <a:gradFill>
              <a:gsLst>
                <a:gs pos="0">
                  <a:srgbClr val="5E9EFF"/>
                </a:gs>
                <a:gs pos="39999">
                  <a:srgbClr val="85C2FF"/>
                </a:gs>
                <a:gs pos="70000">
                  <a:srgbClr val="C4D6EB"/>
                </a:gs>
                <a:gs pos="100000">
                  <a:srgbClr val="FFEBFA"/>
                </a:gs>
              </a:gsLst>
              <a:lin ang="16200000" scaled="0"/>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eaLnBrk="0" hangingPunct="0">
                <a:defRPr/>
              </a:pPr>
              <a:r>
                <a:rPr lang="en-US" dirty="0"/>
                <a:t>Employees</a:t>
              </a:r>
            </a:p>
          </p:txBody>
        </p:sp>
        <p:sp>
          <p:nvSpPr>
            <p:cNvPr id="18" name="Rectangle 17">
              <a:extLst>
                <a:ext uri="{FF2B5EF4-FFF2-40B4-BE49-F238E27FC236}">
                  <a16:creationId xmlns:a16="http://schemas.microsoft.com/office/drawing/2014/main" id="{5ACCABC2-C7F0-47FA-A763-9E41F9175309}"/>
                </a:ext>
              </a:extLst>
            </p:cNvPr>
            <p:cNvSpPr>
              <a:spLocks noChangeArrowheads="1"/>
            </p:cNvSpPr>
            <p:nvPr/>
          </p:nvSpPr>
          <p:spPr bwMode="auto">
            <a:xfrm>
              <a:off x="493713" y="1371602"/>
              <a:ext cx="1828325" cy="686045"/>
            </a:xfrm>
            <a:prstGeom prst="rect">
              <a:avLst/>
            </a:prstGeom>
            <a:gradFill>
              <a:gsLst>
                <a:gs pos="0">
                  <a:srgbClr val="5E9EFF"/>
                </a:gs>
                <a:gs pos="39999">
                  <a:srgbClr val="85C2FF"/>
                </a:gs>
                <a:gs pos="70000">
                  <a:srgbClr val="C4D6EB"/>
                </a:gs>
                <a:gs pos="100000">
                  <a:srgbClr val="FFEBFA"/>
                </a:gs>
              </a:gsLst>
              <a:lin ang="16200000" scaled="0"/>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eaLnBrk="0" hangingPunct="0">
                <a:defRPr/>
              </a:pPr>
              <a:r>
                <a:rPr lang="en-US" dirty="0">
                  <a:cs typeface="Arial" pitchFamily="34" charset="0"/>
                </a:rPr>
                <a:t>Dependants</a:t>
              </a:r>
            </a:p>
          </p:txBody>
        </p:sp>
        <p:cxnSp>
          <p:nvCxnSpPr>
            <p:cNvPr id="19" name="AutoShape 5">
              <a:extLst>
                <a:ext uri="{FF2B5EF4-FFF2-40B4-BE49-F238E27FC236}">
                  <a16:creationId xmlns:a16="http://schemas.microsoft.com/office/drawing/2014/main" id="{3B3AB03A-D13C-42E2-9411-0981631F6B5E}"/>
                </a:ext>
              </a:extLst>
            </p:cNvPr>
            <p:cNvCxnSpPr>
              <a:cxnSpLocks noChangeShapeType="1"/>
            </p:cNvCxnSpPr>
            <p:nvPr/>
          </p:nvCxnSpPr>
          <p:spPr bwMode="auto">
            <a:xfrm flipH="1">
              <a:off x="2322513" y="1752602"/>
              <a:ext cx="3200400" cy="0"/>
            </a:xfrm>
            <a:prstGeom prst="straightConnector1">
              <a:avLst/>
            </a:prstGeom>
            <a:noFill/>
            <a:ln w="9525">
              <a:solidFill>
                <a:schemeClr val="tx1"/>
              </a:solidFill>
              <a:round/>
              <a:headEnd/>
              <a:tailEnd type="triangle" w="med" len="med"/>
            </a:ln>
          </p:spPr>
        </p:cxnSp>
        <p:cxnSp>
          <p:nvCxnSpPr>
            <p:cNvPr id="20" name="AutoShape 7">
              <a:extLst>
                <a:ext uri="{FF2B5EF4-FFF2-40B4-BE49-F238E27FC236}">
                  <a16:creationId xmlns:a16="http://schemas.microsoft.com/office/drawing/2014/main" id="{E2886961-E9EA-4075-8BC7-FBDAEF1380CB}"/>
                </a:ext>
              </a:extLst>
            </p:cNvPr>
            <p:cNvCxnSpPr>
              <a:cxnSpLocks noChangeShapeType="1"/>
            </p:cNvCxnSpPr>
            <p:nvPr/>
          </p:nvCxnSpPr>
          <p:spPr bwMode="auto">
            <a:xfrm flipH="1">
              <a:off x="2551113" y="1752602"/>
              <a:ext cx="3108960" cy="0"/>
            </a:xfrm>
            <a:prstGeom prst="straightConnector1">
              <a:avLst/>
            </a:prstGeom>
            <a:noFill/>
            <a:ln w="9525">
              <a:solidFill>
                <a:schemeClr val="tx1"/>
              </a:solidFill>
              <a:round/>
              <a:headEnd/>
              <a:tailEnd type="triangle" w="med" len="med"/>
            </a:ln>
          </p:spPr>
        </p:cxnSp>
        <p:sp>
          <p:nvSpPr>
            <p:cNvPr id="21" name="Oval 8">
              <a:extLst>
                <a:ext uri="{FF2B5EF4-FFF2-40B4-BE49-F238E27FC236}">
                  <a16:creationId xmlns:a16="http://schemas.microsoft.com/office/drawing/2014/main" id="{D1319E9D-1E66-49F3-9768-72E766008E6C}"/>
                </a:ext>
              </a:extLst>
            </p:cNvPr>
            <p:cNvSpPr>
              <a:spLocks noChangeArrowheads="1"/>
            </p:cNvSpPr>
            <p:nvPr/>
          </p:nvSpPr>
          <p:spPr bwMode="auto">
            <a:xfrm>
              <a:off x="2951037" y="1371602"/>
              <a:ext cx="2030260" cy="762000"/>
            </a:xfrm>
            <a:prstGeom prst="diamond">
              <a:avLst/>
            </a:prstGeom>
            <a:gradFill>
              <a:gsLst>
                <a:gs pos="0">
                  <a:srgbClr val="5E9EFF"/>
                </a:gs>
                <a:gs pos="39999">
                  <a:srgbClr val="85C2FF"/>
                </a:gs>
                <a:gs pos="70000">
                  <a:srgbClr val="C4D6EB"/>
                </a:gs>
                <a:gs pos="100000">
                  <a:srgbClr val="FFEBFA"/>
                </a:gs>
              </a:gsLst>
              <a:lin ang="16200000" scaled="0"/>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eaLnBrk="0" hangingPunct="0">
                <a:defRPr/>
              </a:pPr>
              <a:r>
                <a:rPr lang="en-US" sz="1600" dirty="0"/>
                <a:t>DEPENDANT_OF</a:t>
              </a:r>
            </a:p>
          </p:txBody>
        </p:sp>
      </p:grpSp>
      <p:grpSp>
        <p:nvGrpSpPr>
          <p:cNvPr id="22" name="Group 21">
            <a:extLst>
              <a:ext uri="{FF2B5EF4-FFF2-40B4-BE49-F238E27FC236}">
                <a16:creationId xmlns:a16="http://schemas.microsoft.com/office/drawing/2014/main" id="{A2877A69-A4FB-4FE6-8904-5252C1D21499}"/>
              </a:ext>
            </a:extLst>
          </p:cNvPr>
          <p:cNvGrpSpPr>
            <a:grpSpLocks/>
          </p:cNvGrpSpPr>
          <p:nvPr/>
        </p:nvGrpSpPr>
        <p:grpSpPr bwMode="auto">
          <a:xfrm>
            <a:off x="493713" y="1371602"/>
            <a:ext cx="8156577" cy="987425"/>
            <a:chOff x="493713" y="1371602"/>
            <a:chExt cx="7010400" cy="762000"/>
          </a:xfrm>
        </p:grpSpPr>
        <p:sp>
          <p:nvSpPr>
            <p:cNvPr id="23" name="Rectangle 22">
              <a:extLst>
                <a:ext uri="{FF2B5EF4-FFF2-40B4-BE49-F238E27FC236}">
                  <a16:creationId xmlns:a16="http://schemas.microsoft.com/office/drawing/2014/main" id="{D5EB1669-E3FA-478A-ACF6-E9C0C402A7BA}"/>
                </a:ext>
              </a:extLst>
            </p:cNvPr>
            <p:cNvSpPr>
              <a:spLocks noChangeArrowheads="1"/>
            </p:cNvSpPr>
            <p:nvPr/>
          </p:nvSpPr>
          <p:spPr bwMode="auto">
            <a:xfrm>
              <a:off x="5675788" y="1371602"/>
              <a:ext cx="1828325" cy="686045"/>
            </a:xfrm>
            <a:prstGeom prst="rect">
              <a:avLst/>
            </a:prstGeom>
            <a:gradFill>
              <a:gsLst>
                <a:gs pos="0">
                  <a:srgbClr val="5E9EFF"/>
                </a:gs>
                <a:gs pos="39999">
                  <a:srgbClr val="85C2FF"/>
                </a:gs>
                <a:gs pos="70000">
                  <a:srgbClr val="C4D6EB"/>
                </a:gs>
                <a:gs pos="100000">
                  <a:srgbClr val="FFEBFA"/>
                </a:gs>
              </a:gsLst>
              <a:lin ang="16200000" scaled="0"/>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eaLnBrk="0" hangingPunct="0">
                <a:defRPr/>
              </a:pPr>
              <a:r>
                <a:rPr lang="en-US" dirty="0"/>
                <a:t>Employees</a:t>
              </a:r>
            </a:p>
          </p:txBody>
        </p:sp>
        <p:sp>
          <p:nvSpPr>
            <p:cNvPr id="24" name="Rectangle 23">
              <a:extLst>
                <a:ext uri="{FF2B5EF4-FFF2-40B4-BE49-F238E27FC236}">
                  <a16:creationId xmlns:a16="http://schemas.microsoft.com/office/drawing/2014/main" id="{D9DC4099-EC39-4909-9B93-FF0D7456EAC9}"/>
                </a:ext>
              </a:extLst>
            </p:cNvPr>
            <p:cNvSpPr>
              <a:spLocks noChangeArrowheads="1"/>
            </p:cNvSpPr>
            <p:nvPr/>
          </p:nvSpPr>
          <p:spPr bwMode="auto">
            <a:xfrm>
              <a:off x="493713" y="1371602"/>
              <a:ext cx="1828325" cy="686045"/>
            </a:xfrm>
            <a:prstGeom prst="rect">
              <a:avLst/>
            </a:prstGeom>
            <a:gradFill>
              <a:gsLst>
                <a:gs pos="0">
                  <a:srgbClr val="5E9EFF"/>
                </a:gs>
                <a:gs pos="39999">
                  <a:srgbClr val="85C2FF"/>
                </a:gs>
                <a:gs pos="70000">
                  <a:srgbClr val="C4D6EB"/>
                </a:gs>
                <a:gs pos="100000">
                  <a:srgbClr val="FFEBFA"/>
                </a:gs>
              </a:gsLst>
              <a:lin ang="16200000" scaled="0"/>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eaLnBrk="0" hangingPunct="0">
                <a:defRPr/>
              </a:pPr>
              <a:r>
                <a:rPr lang="en-US" dirty="0">
                  <a:cs typeface="Arial" pitchFamily="34" charset="0"/>
                </a:rPr>
                <a:t>Dependants</a:t>
              </a:r>
            </a:p>
          </p:txBody>
        </p:sp>
        <p:cxnSp>
          <p:nvCxnSpPr>
            <p:cNvPr id="25" name="AutoShape 5">
              <a:extLst>
                <a:ext uri="{FF2B5EF4-FFF2-40B4-BE49-F238E27FC236}">
                  <a16:creationId xmlns:a16="http://schemas.microsoft.com/office/drawing/2014/main" id="{988D62C9-8EB6-499A-B2A3-1D6CC2255C38}"/>
                </a:ext>
              </a:extLst>
            </p:cNvPr>
            <p:cNvCxnSpPr>
              <a:cxnSpLocks noChangeShapeType="1"/>
            </p:cNvCxnSpPr>
            <p:nvPr/>
          </p:nvCxnSpPr>
          <p:spPr bwMode="auto">
            <a:xfrm flipH="1">
              <a:off x="2322513" y="1752602"/>
              <a:ext cx="3200400" cy="0"/>
            </a:xfrm>
            <a:prstGeom prst="straightConnector1">
              <a:avLst/>
            </a:prstGeom>
            <a:noFill/>
            <a:ln w="9525">
              <a:solidFill>
                <a:schemeClr val="tx1"/>
              </a:solidFill>
              <a:round/>
              <a:headEnd/>
              <a:tailEnd type="triangle" w="med" len="med"/>
            </a:ln>
          </p:spPr>
        </p:cxnSp>
        <p:cxnSp>
          <p:nvCxnSpPr>
            <p:cNvPr id="26" name="AutoShape 7">
              <a:extLst>
                <a:ext uri="{FF2B5EF4-FFF2-40B4-BE49-F238E27FC236}">
                  <a16:creationId xmlns:a16="http://schemas.microsoft.com/office/drawing/2014/main" id="{1C31A54D-75C9-474A-9247-C46D955A1319}"/>
                </a:ext>
              </a:extLst>
            </p:cNvPr>
            <p:cNvCxnSpPr>
              <a:cxnSpLocks noChangeShapeType="1"/>
            </p:cNvCxnSpPr>
            <p:nvPr/>
          </p:nvCxnSpPr>
          <p:spPr bwMode="auto">
            <a:xfrm flipH="1">
              <a:off x="2551113" y="1752602"/>
              <a:ext cx="3108960" cy="0"/>
            </a:xfrm>
            <a:prstGeom prst="straightConnector1">
              <a:avLst/>
            </a:prstGeom>
            <a:noFill/>
            <a:ln w="9525">
              <a:solidFill>
                <a:schemeClr val="tx1"/>
              </a:solidFill>
              <a:round/>
              <a:headEnd/>
              <a:tailEnd type="triangle" w="med" len="med"/>
            </a:ln>
          </p:spPr>
        </p:cxnSp>
        <p:sp>
          <p:nvSpPr>
            <p:cNvPr id="27" name="Oval 8">
              <a:extLst>
                <a:ext uri="{FF2B5EF4-FFF2-40B4-BE49-F238E27FC236}">
                  <a16:creationId xmlns:a16="http://schemas.microsoft.com/office/drawing/2014/main" id="{8DEAD1BE-1FE1-4E64-8057-E16EB819292C}"/>
                </a:ext>
              </a:extLst>
            </p:cNvPr>
            <p:cNvSpPr>
              <a:spLocks noChangeArrowheads="1"/>
            </p:cNvSpPr>
            <p:nvPr/>
          </p:nvSpPr>
          <p:spPr bwMode="auto">
            <a:xfrm>
              <a:off x="2951037" y="1371602"/>
              <a:ext cx="2030260" cy="762000"/>
            </a:xfrm>
            <a:prstGeom prst="diamond">
              <a:avLst/>
            </a:prstGeom>
            <a:gradFill>
              <a:gsLst>
                <a:gs pos="0">
                  <a:srgbClr val="5E9EFF"/>
                </a:gs>
                <a:gs pos="39999">
                  <a:srgbClr val="85C2FF"/>
                </a:gs>
                <a:gs pos="70000">
                  <a:srgbClr val="C4D6EB"/>
                </a:gs>
                <a:gs pos="100000">
                  <a:srgbClr val="FFEBFA"/>
                </a:gs>
              </a:gsLst>
              <a:lin ang="16200000" scaled="0"/>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eaLnBrk="0" hangingPunct="0">
                <a:defRPr/>
              </a:pPr>
              <a:r>
                <a:rPr lang="en-US" sz="1600" dirty="0"/>
                <a:t>DEPENDANT_OF</a:t>
              </a:r>
            </a:p>
          </p:txBody>
        </p:sp>
      </p:grpSp>
      <p:pic>
        <p:nvPicPr>
          <p:cNvPr id="28" name="Picture 27">
            <a:extLst>
              <a:ext uri="{FF2B5EF4-FFF2-40B4-BE49-F238E27FC236}">
                <a16:creationId xmlns:a16="http://schemas.microsoft.com/office/drawing/2014/main" id="{A3E2A112-0957-4CB6-9675-0F07BEE4CF75}"/>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5286153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5D5EF-FBF0-4138-BF83-1860B3F6625D}"/>
              </a:ext>
            </a:extLst>
          </p:cNvPr>
          <p:cNvSpPr>
            <a:spLocks noGrp="1"/>
          </p:cNvSpPr>
          <p:nvPr>
            <p:ph type="title"/>
          </p:nvPr>
        </p:nvSpPr>
        <p:spPr/>
        <p:txBody>
          <a:bodyPr/>
          <a:lstStyle/>
          <a:p>
            <a:r>
              <a:rPr lang="en-US">
                <a:ea typeface="+mj-lt"/>
                <a:cs typeface="+mj-lt"/>
              </a:rPr>
              <a:t>Many- to – Many (N:M) Relationship</a:t>
            </a:r>
          </a:p>
          <a:p>
            <a:endParaRPr lang="en-US">
              <a:cs typeface="Calibri"/>
            </a:endParaRPr>
          </a:p>
        </p:txBody>
      </p:sp>
      <p:sp>
        <p:nvSpPr>
          <p:cNvPr id="3" name="Content Placeholder 2">
            <a:extLst>
              <a:ext uri="{FF2B5EF4-FFF2-40B4-BE49-F238E27FC236}">
                <a16:creationId xmlns:a16="http://schemas.microsoft.com/office/drawing/2014/main" id="{F09CFF60-B471-44F5-8E93-8BD10A090FCA}"/>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endParaRPr lang="en-US">
              <a:latin typeface="Tahoma"/>
              <a:ea typeface="Tahoma"/>
              <a:cs typeface="Tahoma"/>
            </a:endParaRPr>
          </a:p>
          <a:p>
            <a:pPr marL="128270" indent="-128270" algn="l">
              <a:lnSpc>
                <a:spcPct val="90000"/>
              </a:lnSpc>
              <a:spcBef>
                <a:spcPts val="0"/>
              </a:spcBef>
              <a:spcAft>
                <a:spcPts val="600"/>
              </a:spcAft>
            </a:pPr>
            <a:endParaRPr lang="en-US">
              <a:latin typeface="Tahoma"/>
              <a:ea typeface="Tahoma"/>
              <a:cs typeface="Tahoma"/>
            </a:endParaRPr>
          </a:p>
          <a:p>
            <a:pPr marL="128270" indent="-128270" algn="l">
              <a:lnSpc>
                <a:spcPct val="90000"/>
              </a:lnSpc>
              <a:spcBef>
                <a:spcPts val="0"/>
              </a:spcBef>
              <a:spcAft>
                <a:spcPts val="600"/>
              </a:spcAft>
            </a:pPr>
            <a:endParaRPr lang="en-US">
              <a:latin typeface="Tahoma"/>
              <a:ea typeface="Tahoma"/>
              <a:cs typeface="Tahoma"/>
            </a:endParaRPr>
          </a:p>
          <a:p>
            <a:pPr marL="128270" indent="-128270" algn="l">
              <a:lnSpc>
                <a:spcPct val="90000"/>
              </a:lnSpc>
              <a:spcBef>
                <a:spcPts val="0"/>
              </a:spcBef>
              <a:spcAft>
                <a:spcPts val="600"/>
              </a:spcAft>
            </a:pPr>
            <a:endParaRPr lang="en-US">
              <a:latin typeface="Tahoma"/>
              <a:ea typeface="Tahoma"/>
              <a:cs typeface="Tahoma"/>
            </a:endParaRPr>
          </a:p>
          <a:p>
            <a:pPr marL="128270" indent="-128270" algn="l">
              <a:lnSpc>
                <a:spcPct val="90000"/>
              </a:lnSpc>
              <a:spcBef>
                <a:spcPts val="0"/>
              </a:spcBef>
              <a:spcAft>
                <a:spcPts val="600"/>
              </a:spcAft>
            </a:pPr>
            <a:endParaRPr lang="en-US">
              <a:latin typeface="Tahoma"/>
              <a:ea typeface="Tahoma"/>
              <a:cs typeface="Tahoma"/>
            </a:endParaRPr>
          </a:p>
          <a:p>
            <a:pPr marL="128270" indent="-128270" algn="l">
              <a:lnSpc>
                <a:spcPct val="90000"/>
              </a:lnSpc>
              <a:spcBef>
                <a:spcPts val="0"/>
              </a:spcBef>
              <a:spcAft>
                <a:spcPts val="600"/>
              </a:spcAft>
            </a:pPr>
            <a:endParaRPr lang="en-US">
              <a:latin typeface="Tahoma"/>
              <a:ea typeface="Tahoma"/>
              <a:cs typeface="Tahoma"/>
            </a:endParaRPr>
          </a:p>
          <a:p>
            <a:pPr marL="128270" indent="-128270" algn="l">
              <a:lnSpc>
                <a:spcPct val="90000"/>
              </a:lnSpc>
              <a:spcBef>
                <a:spcPts val="0"/>
              </a:spcBef>
              <a:spcAft>
                <a:spcPts val="600"/>
              </a:spcAft>
            </a:pPr>
            <a:endParaRPr lang="en-US">
              <a:latin typeface="Tahoma"/>
              <a:ea typeface="Tahoma"/>
              <a:cs typeface="Tahoma"/>
            </a:endParaRPr>
          </a:p>
          <a:p>
            <a:pPr marL="128270" indent="-128270" algn="l">
              <a:lnSpc>
                <a:spcPct val="90000"/>
              </a:lnSpc>
              <a:spcBef>
                <a:spcPts val="0"/>
              </a:spcBef>
              <a:spcAft>
                <a:spcPts val="600"/>
              </a:spcAft>
            </a:pPr>
            <a:endParaRPr lang="en-US">
              <a:latin typeface="Tahoma"/>
              <a:ea typeface="Tahoma"/>
              <a:cs typeface="Tahoma"/>
            </a:endParaRPr>
          </a:p>
          <a:p>
            <a:pPr marL="128270" indent="-128270" algn="l">
              <a:lnSpc>
                <a:spcPct val="90000"/>
              </a:lnSpc>
              <a:spcBef>
                <a:spcPts val="0"/>
              </a:spcBef>
              <a:spcAft>
                <a:spcPts val="600"/>
              </a:spcAft>
            </a:pPr>
            <a:r>
              <a:rPr lang="en-US">
                <a:latin typeface="Tahoma"/>
                <a:ea typeface="Tahoma"/>
                <a:cs typeface="Tahoma"/>
              </a:rPr>
              <a:t>These 2 entities have 2 relationships -  1 to many in each direction - resulting in a many-many relationship. </a:t>
            </a:r>
            <a:endParaRPr lang="en-US"/>
          </a:p>
          <a:p>
            <a:pPr marL="128270" indent="-128270" algn="l">
              <a:lnSpc>
                <a:spcPct val="90000"/>
              </a:lnSpc>
              <a:spcBef>
                <a:spcPts val="0"/>
              </a:spcBef>
              <a:spcAft>
                <a:spcPts val="600"/>
              </a:spcAft>
            </a:pPr>
            <a:r>
              <a:rPr lang="en-US">
                <a:latin typeface="Tahoma"/>
                <a:ea typeface="Tahoma"/>
                <a:cs typeface="Tahoma"/>
              </a:rPr>
              <a:t>Employees are optionally assigned to one or more Projects, as appropriate.  A Project must have at least 1 employee.  </a:t>
            </a:r>
          </a:p>
          <a:p>
            <a:pPr marL="128270" indent="-128270" algn="l">
              <a:lnSpc>
                <a:spcPct val="90000"/>
              </a:lnSpc>
              <a:spcBef>
                <a:spcPts val="0"/>
              </a:spcBef>
              <a:spcAft>
                <a:spcPts val="600"/>
              </a:spcAft>
            </a:pPr>
            <a:r>
              <a:rPr lang="en-US"/>
              <a:t>What kind of table design does this suggest?</a:t>
            </a:r>
          </a:p>
          <a:p>
            <a:pPr marL="128270" indent="-128270" algn="l">
              <a:lnSpc>
                <a:spcPct val="90000"/>
              </a:lnSpc>
              <a:spcBef>
                <a:spcPts val="0"/>
              </a:spcBef>
              <a:spcAft>
                <a:spcPts val="600"/>
              </a:spcAft>
            </a:pPr>
            <a:r>
              <a:rPr lang="en-US">
                <a:latin typeface="Tahoma"/>
                <a:ea typeface="Tahoma"/>
                <a:cs typeface="Tahoma"/>
              </a:rPr>
              <a:t> 2 Tables plus a table with a column for each entity.(Employe, Project, Employee_Projec</a:t>
            </a:r>
          </a:p>
        </p:txBody>
      </p:sp>
      <p:grpSp>
        <p:nvGrpSpPr>
          <p:cNvPr id="4" name="Group 3">
            <a:extLst>
              <a:ext uri="{FF2B5EF4-FFF2-40B4-BE49-F238E27FC236}">
                <a16:creationId xmlns:a16="http://schemas.microsoft.com/office/drawing/2014/main" id="{969CF0A3-8297-43B2-9BF1-633B3EFA8746}"/>
              </a:ext>
            </a:extLst>
          </p:cNvPr>
          <p:cNvGrpSpPr>
            <a:grpSpLocks/>
          </p:cNvGrpSpPr>
          <p:nvPr/>
        </p:nvGrpSpPr>
        <p:grpSpPr bwMode="auto">
          <a:xfrm>
            <a:off x="969779" y="870045"/>
            <a:ext cx="6689726" cy="1828800"/>
            <a:chOff x="1055077" y="1143000"/>
            <a:chExt cx="6690360" cy="1828800"/>
          </a:xfrm>
        </p:grpSpPr>
        <p:sp>
          <p:nvSpPr>
            <p:cNvPr id="5" name="Line 2">
              <a:extLst>
                <a:ext uri="{FF2B5EF4-FFF2-40B4-BE49-F238E27FC236}">
                  <a16:creationId xmlns:a16="http://schemas.microsoft.com/office/drawing/2014/main" id="{960DD301-178A-4872-8946-510136B3FEE7}"/>
                </a:ext>
              </a:extLst>
            </p:cNvPr>
            <p:cNvSpPr>
              <a:spLocks noChangeShapeType="1"/>
            </p:cNvSpPr>
            <p:nvPr/>
          </p:nvSpPr>
          <p:spPr bwMode="auto">
            <a:xfrm flipH="1">
              <a:off x="2807677" y="2590800"/>
              <a:ext cx="3108960" cy="0"/>
            </a:xfrm>
            <a:prstGeom prst="line">
              <a:avLst/>
            </a:prstGeom>
            <a:noFill/>
            <a:ln w="9525">
              <a:solidFill>
                <a:schemeClr val="tx1"/>
              </a:solidFill>
              <a:round/>
              <a:headEnd/>
              <a:tailEnd type="triangl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A67DF9E5-12ED-485D-B7D2-F45445D5AE35}"/>
                </a:ext>
              </a:extLst>
            </p:cNvPr>
            <p:cNvSpPr>
              <a:spLocks noChangeArrowheads="1"/>
            </p:cNvSpPr>
            <p:nvPr/>
          </p:nvSpPr>
          <p:spPr bwMode="auto">
            <a:xfrm>
              <a:off x="1055077" y="1295400"/>
              <a:ext cx="1736890" cy="1447800"/>
            </a:xfrm>
            <a:prstGeom prst="rect">
              <a:avLst/>
            </a:prstGeom>
            <a:gradFill>
              <a:gsLst>
                <a:gs pos="0">
                  <a:srgbClr val="5E9EFF"/>
                </a:gs>
                <a:gs pos="39999">
                  <a:srgbClr val="85C2FF"/>
                </a:gs>
                <a:gs pos="70000">
                  <a:srgbClr val="C4D6EB"/>
                </a:gs>
                <a:gs pos="100000">
                  <a:srgbClr val="FFEBFA"/>
                </a:gs>
              </a:gsLst>
              <a:lin ang="16200000" scaled="0"/>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eaLnBrk="0" hangingPunct="0">
                <a:defRPr/>
              </a:pPr>
              <a:r>
                <a:rPr lang="en-US" sz="2400" dirty="0">
                  <a:latin typeface="Times New Roman" pitchFamily="18" charset="0"/>
                </a:rPr>
                <a:t>Employee</a:t>
              </a:r>
            </a:p>
          </p:txBody>
        </p:sp>
        <p:sp>
          <p:nvSpPr>
            <p:cNvPr id="7" name="Rectangle 6">
              <a:extLst>
                <a:ext uri="{FF2B5EF4-FFF2-40B4-BE49-F238E27FC236}">
                  <a16:creationId xmlns:a16="http://schemas.microsoft.com/office/drawing/2014/main" id="{F6DD33CC-F215-4AE3-B14A-BA4F7E7FBD04}"/>
                </a:ext>
              </a:extLst>
            </p:cNvPr>
            <p:cNvSpPr>
              <a:spLocks noChangeArrowheads="1"/>
            </p:cNvSpPr>
            <p:nvPr/>
          </p:nvSpPr>
          <p:spPr bwMode="auto">
            <a:xfrm>
              <a:off x="6008077" y="1295400"/>
              <a:ext cx="1737360" cy="1447800"/>
            </a:xfrm>
            <a:prstGeom prst="rect">
              <a:avLst/>
            </a:prstGeom>
            <a:gradFill rotWithShape="0">
              <a:gsLst>
                <a:gs pos="0">
                  <a:srgbClr val="5E9EFF"/>
                </a:gs>
                <a:gs pos="39999">
                  <a:srgbClr val="85C2FF"/>
                </a:gs>
                <a:gs pos="70000">
                  <a:srgbClr val="C4D6EB"/>
                </a:gs>
                <a:gs pos="100000">
                  <a:srgbClr val="FFEBFA"/>
                </a:gs>
              </a:gsLst>
              <a:lin ang="16200000"/>
            </a:gra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2400">
                  <a:latin typeface="Times New Roman" pitchFamily="18" charset="0"/>
                </a:rPr>
                <a:t>Project</a:t>
              </a:r>
            </a:p>
          </p:txBody>
        </p:sp>
        <p:cxnSp>
          <p:nvCxnSpPr>
            <p:cNvPr id="8" name="AutoShape 6">
              <a:extLst>
                <a:ext uri="{FF2B5EF4-FFF2-40B4-BE49-F238E27FC236}">
                  <a16:creationId xmlns:a16="http://schemas.microsoft.com/office/drawing/2014/main" id="{B5D4C6FB-C876-485F-8A4D-8E3D036EBA7E}"/>
                </a:ext>
              </a:extLst>
            </p:cNvPr>
            <p:cNvCxnSpPr>
              <a:cxnSpLocks noChangeShapeType="1"/>
            </p:cNvCxnSpPr>
            <p:nvPr/>
          </p:nvCxnSpPr>
          <p:spPr bwMode="auto">
            <a:xfrm>
              <a:off x="2807677" y="1524000"/>
              <a:ext cx="3017520" cy="0"/>
            </a:xfrm>
            <a:prstGeom prst="straightConnector1">
              <a:avLst/>
            </a:prstGeom>
            <a:noFill/>
            <a:ln w="9525">
              <a:solidFill>
                <a:schemeClr val="tx1"/>
              </a:solidFill>
              <a:round/>
              <a:headEnd/>
              <a:tailEnd type="triangle" w="med" len="med"/>
            </a:ln>
          </p:spPr>
        </p:cxnSp>
        <p:cxnSp>
          <p:nvCxnSpPr>
            <p:cNvPr id="9" name="AutoShape 8">
              <a:extLst>
                <a:ext uri="{FF2B5EF4-FFF2-40B4-BE49-F238E27FC236}">
                  <a16:creationId xmlns:a16="http://schemas.microsoft.com/office/drawing/2014/main" id="{4D27D464-6E5B-4D19-8961-50F522041638}"/>
                </a:ext>
              </a:extLst>
            </p:cNvPr>
            <p:cNvCxnSpPr>
              <a:cxnSpLocks noChangeShapeType="1"/>
            </p:cNvCxnSpPr>
            <p:nvPr/>
          </p:nvCxnSpPr>
          <p:spPr bwMode="auto">
            <a:xfrm>
              <a:off x="3036277" y="1524000"/>
              <a:ext cx="2971800" cy="0"/>
            </a:xfrm>
            <a:prstGeom prst="straightConnector1">
              <a:avLst/>
            </a:prstGeom>
            <a:noFill/>
            <a:ln w="9525">
              <a:solidFill>
                <a:schemeClr val="tx1"/>
              </a:solidFill>
              <a:round/>
              <a:headEnd/>
              <a:tailEnd type="triangle" w="med" len="med"/>
            </a:ln>
          </p:spPr>
        </p:cxnSp>
        <p:sp>
          <p:nvSpPr>
            <p:cNvPr id="10" name="Diamond 9">
              <a:extLst>
                <a:ext uri="{FF2B5EF4-FFF2-40B4-BE49-F238E27FC236}">
                  <a16:creationId xmlns:a16="http://schemas.microsoft.com/office/drawing/2014/main" id="{BBF51AA8-88CB-446E-A740-7278D675D1F9}"/>
                </a:ext>
              </a:extLst>
            </p:cNvPr>
            <p:cNvSpPr>
              <a:spLocks noChangeArrowheads="1"/>
            </p:cNvSpPr>
            <p:nvPr/>
          </p:nvSpPr>
          <p:spPr bwMode="auto">
            <a:xfrm>
              <a:off x="3264877" y="1143000"/>
              <a:ext cx="2209800" cy="762000"/>
            </a:xfrm>
            <a:prstGeom prst="diamond">
              <a:avLst/>
            </a:prstGeom>
            <a:gradFill rotWithShape="0">
              <a:gsLst>
                <a:gs pos="0">
                  <a:srgbClr val="5E9EFF"/>
                </a:gs>
                <a:gs pos="39999">
                  <a:srgbClr val="85C2FF"/>
                </a:gs>
                <a:gs pos="70000">
                  <a:srgbClr val="C4D6EB"/>
                </a:gs>
                <a:gs pos="100000">
                  <a:srgbClr val="FFEBFA"/>
                </a:gs>
              </a:gsLst>
              <a:lin ang="16200000"/>
            </a:gra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2400">
                  <a:latin typeface="Times New Roman" pitchFamily="18" charset="0"/>
                </a:rPr>
                <a:t>Works On</a:t>
              </a:r>
            </a:p>
          </p:txBody>
        </p:sp>
        <p:sp>
          <p:nvSpPr>
            <p:cNvPr id="11" name="Line 10">
              <a:extLst>
                <a:ext uri="{FF2B5EF4-FFF2-40B4-BE49-F238E27FC236}">
                  <a16:creationId xmlns:a16="http://schemas.microsoft.com/office/drawing/2014/main" id="{6C7AECB6-8DDD-4DDE-8DDB-0F544745CDC3}"/>
                </a:ext>
              </a:extLst>
            </p:cNvPr>
            <p:cNvSpPr>
              <a:spLocks noChangeShapeType="1"/>
            </p:cNvSpPr>
            <p:nvPr/>
          </p:nvSpPr>
          <p:spPr bwMode="auto">
            <a:xfrm flipH="1">
              <a:off x="2990557" y="2590800"/>
              <a:ext cx="3017520" cy="0"/>
            </a:xfrm>
            <a:prstGeom prst="line">
              <a:avLst/>
            </a:prstGeom>
            <a:noFill/>
            <a:ln w="9525">
              <a:solidFill>
                <a:schemeClr val="tx1"/>
              </a:solidFill>
              <a:round/>
              <a:headEnd/>
              <a:tailEnd type="triangl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Diamond 11">
              <a:extLst>
                <a:ext uri="{FF2B5EF4-FFF2-40B4-BE49-F238E27FC236}">
                  <a16:creationId xmlns:a16="http://schemas.microsoft.com/office/drawing/2014/main" id="{6FD4AB41-EED5-475F-A626-70E45698150F}"/>
                </a:ext>
              </a:extLst>
            </p:cNvPr>
            <p:cNvSpPr>
              <a:spLocks noChangeArrowheads="1"/>
            </p:cNvSpPr>
            <p:nvPr/>
          </p:nvSpPr>
          <p:spPr bwMode="auto">
            <a:xfrm>
              <a:off x="3264877" y="2209800"/>
              <a:ext cx="2209800" cy="762000"/>
            </a:xfrm>
            <a:prstGeom prst="diamond">
              <a:avLst/>
            </a:prstGeom>
            <a:gradFill rotWithShape="0">
              <a:gsLst>
                <a:gs pos="0">
                  <a:srgbClr val="5E9EFF"/>
                </a:gs>
                <a:gs pos="39999">
                  <a:srgbClr val="85C2FF"/>
                </a:gs>
                <a:gs pos="70000">
                  <a:srgbClr val="C4D6EB"/>
                </a:gs>
                <a:gs pos="100000">
                  <a:srgbClr val="FFEBFA"/>
                </a:gs>
              </a:gsLst>
              <a:lin ang="16200000"/>
            </a:gra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2400">
                  <a:latin typeface="Times New Roman" pitchFamily="18" charset="0"/>
                </a:rPr>
                <a:t>Have </a:t>
              </a:r>
            </a:p>
          </p:txBody>
        </p:sp>
      </p:grpSp>
      <p:pic>
        <p:nvPicPr>
          <p:cNvPr id="13" name="Picture 12">
            <a:extLst>
              <a:ext uri="{FF2B5EF4-FFF2-40B4-BE49-F238E27FC236}">
                <a16:creationId xmlns:a16="http://schemas.microsoft.com/office/drawing/2014/main" id="{EEA183FE-FEEA-4B64-B95C-BFDF93976B22}"/>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77632407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AF17-1B32-4309-8AF4-2847C2C37A06}"/>
              </a:ext>
            </a:extLst>
          </p:cNvPr>
          <p:cNvSpPr>
            <a:spLocks noGrp="1"/>
          </p:cNvSpPr>
          <p:nvPr>
            <p:ph type="title"/>
          </p:nvPr>
        </p:nvSpPr>
        <p:spPr/>
        <p:txBody>
          <a:bodyPr/>
          <a:lstStyle/>
          <a:p>
            <a:r>
              <a:rPr lang="en-US">
                <a:ea typeface="+mj-lt"/>
                <a:cs typeface="+mj-lt"/>
              </a:rPr>
              <a:t>Recursive Relationships</a:t>
            </a:r>
          </a:p>
          <a:p>
            <a:endParaRPr lang="en-US">
              <a:cs typeface="Calibri"/>
            </a:endParaRPr>
          </a:p>
        </p:txBody>
      </p:sp>
      <p:sp>
        <p:nvSpPr>
          <p:cNvPr id="3" name="Content Placeholder 2">
            <a:extLst>
              <a:ext uri="{FF2B5EF4-FFF2-40B4-BE49-F238E27FC236}">
                <a16:creationId xmlns:a16="http://schemas.microsoft.com/office/drawing/2014/main" id="{BD328C02-D477-49DA-99C7-2839FAD5FC18}"/>
              </a:ext>
            </a:extLst>
          </p:cNvPr>
          <p:cNvSpPr>
            <a:spLocks noGrp="1"/>
          </p:cNvSpPr>
          <p:nvPr>
            <p:ph idx="1"/>
          </p:nvPr>
        </p:nvSpPr>
        <p:spPr/>
        <p:txBody>
          <a:bodyPr vert="horz" lIns="91440" tIns="45720" rIns="91440" bIns="45720" rtlCol="0" anchor="t">
            <a:normAutofit/>
          </a:bodyPr>
          <a:lstStyle/>
          <a:p>
            <a:pPr marL="128270" indent="-128270"/>
            <a:endParaRPr lang="en-US"/>
          </a:p>
          <a:p>
            <a:pPr marL="128270" indent="-128270"/>
            <a:endParaRPr lang="en-US"/>
          </a:p>
          <a:p>
            <a:pPr marL="128270" indent="-128270"/>
            <a:endParaRPr lang="en-US"/>
          </a:p>
          <a:p>
            <a:pPr marL="128270" indent="-128270"/>
            <a:endParaRPr lang="en-US"/>
          </a:p>
          <a:p>
            <a:pPr marL="128270" indent="-128270"/>
            <a:endParaRPr lang="en-US"/>
          </a:p>
          <a:p>
            <a:pPr marL="128270" indent="-128270"/>
            <a:endParaRPr lang="en-US"/>
          </a:p>
          <a:p>
            <a:pPr marL="128270" indent="-128270"/>
            <a:endParaRPr lang="en-US"/>
          </a:p>
          <a:p>
            <a:pPr marL="128270" indent="-128270" algn="l">
              <a:lnSpc>
                <a:spcPct val="90000"/>
              </a:lnSpc>
              <a:spcBef>
                <a:spcPts val="0"/>
              </a:spcBef>
              <a:spcAft>
                <a:spcPts val="600"/>
              </a:spcAft>
            </a:pPr>
            <a:r>
              <a:rPr lang="en-US"/>
              <a:t>We can also have a recursive relationship type.</a:t>
            </a:r>
          </a:p>
          <a:p>
            <a:pPr marL="128270" indent="-128270" algn="l">
              <a:lnSpc>
                <a:spcPct val="90000"/>
              </a:lnSpc>
              <a:spcBef>
                <a:spcPts val="0"/>
              </a:spcBef>
              <a:spcAft>
                <a:spcPts val="600"/>
              </a:spcAft>
            </a:pPr>
            <a:r>
              <a:rPr lang="en-US"/>
              <a:t>Both participations are same entity type in different roles.</a:t>
            </a:r>
          </a:p>
          <a:p>
            <a:pPr marL="128270" lvl="1" indent="-128270" algn="l">
              <a:lnSpc>
                <a:spcPct val="90000"/>
              </a:lnSpc>
              <a:spcBef>
                <a:spcPts val="0"/>
              </a:spcBef>
              <a:spcAft>
                <a:spcPts val="600"/>
              </a:spcAft>
            </a:pPr>
            <a:r>
              <a:rPr lang="en-US"/>
              <a:t>E.g.: SUPERVISION (MANAGES) relationships between </a:t>
            </a:r>
          </a:p>
          <a:p>
            <a:pPr marL="128270" lvl="1" indent="-128270" algn="l">
              <a:lnSpc>
                <a:spcPct val="90000"/>
              </a:lnSpc>
              <a:spcBef>
                <a:spcPts val="0"/>
              </a:spcBef>
              <a:spcAft>
                <a:spcPts val="600"/>
              </a:spcAft>
            </a:pPr>
            <a:r>
              <a:rPr lang="en-US"/>
              <a:t>EMPLOYEE (in role of supervisor or boss) and (another) </a:t>
            </a:r>
          </a:p>
          <a:p>
            <a:pPr marL="128270" lvl="1" indent="-128270" algn="l">
              <a:lnSpc>
                <a:spcPct val="90000"/>
              </a:lnSpc>
              <a:spcBef>
                <a:spcPts val="0"/>
              </a:spcBef>
              <a:spcAft>
                <a:spcPts val="600"/>
              </a:spcAft>
            </a:pPr>
            <a:r>
              <a:rPr lang="en-US"/>
              <a:t>EMPLOYEE (in role of subordinate or worker).</a:t>
            </a:r>
          </a:p>
          <a:p>
            <a:pPr marL="128270" indent="-128270" algn="l">
              <a:lnSpc>
                <a:spcPct val="90000"/>
              </a:lnSpc>
              <a:spcBef>
                <a:spcPts val="0"/>
              </a:spcBef>
              <a:spcAft>
                <a:spcPts val="600"/>
              </a:spcAft>
            </a:pPr>
            <a:endParaRPr lang="en-US"/>
          </a:p>
          <a:p>
            <a:pPr marL="128270" indent="-128270" algn="l">
              <a:lnSpc>
                <a:spcPct val="90000"/>
              </a:lnSpc>
              <a:spcBef>
                <a:spcPts val="0"/>
              </a:spcBef>
              <a:spcAft>
                <a:spcPts val="600"/>
              </a:spcAft>
            </a:pPr>
            <a:r>
              <a:rPr lang="en-US"/>
              <a:t>In ER diagram, need to display role names to distinguish Participations.</a:t>
            </a:r>
          </a:p>
          <a:p>
            <a:pPr marL="128270" indent="-128270"/>
            <a:endParaRPr lang="en-US"/>
          </a:p>
          <a:p>
            <a:pPr marL="128270" indent="-128270"/>
            <a:endParaRPr lang="en-US"/>
          </a:p>
          <a:p>
            <a:pPr marL="128270" indent="-128270"/>
            <a:endParaRPr lang="en-US"/>
          </a:p>
        </p:txBody>
      </p:sp>
      <p:grpSp>
        <p:nvGrpSpPr>
          <p:cNvPr id="4" name="Group 3">
            <a:extLst>
              <a:ext uri="{FF2B5EF4-FFF2-40B4-BE49-F238E27FC236}">
                <a16:creationId xmlns:a16="http://schemas.microsoft.com/office/drawing/2014/main" id="{68F4DDD4-296E-49CE-841D-FC57E211F4DE}"/>
              </a:ext>
            </a:extLst>
          </p:cNvPr>
          <p:cNvGrpSpPr>
            <a:grpSpLocks/>
          </p:cNvGrpSpPr>
          <p:nvPr/>
        </p:nvGrpSpPr>
        <p:grpSpPr bwMode="auto">
          <a:xfrm>
            <a:off x="2024724" y="868907"/>
            <a:ext cx="3962400" cy="1752600"/>
            <a:chOff x="2391508" y="1295400"/>
            <a:chExt cx="3962400" cy="2286000"/>
          </a:xfrm>
        </p:grpSpPr>
        <p:cxnSp>
          <p:nvCxnSpPr>
            <p:cNvPr id="5" name="Shape 14">
              <a:extLst>
                <a:ext uri="{FF2B5EF4-FFF2-40B4-BE49-F238E27FC236}">
                  <a16:creationId xmlns:a16="http://schemas.microsoft.com/office/drawing/2014/main" id="{653D9457-0299-40E8-B3C4-F270C10388E6}"/>
                </a:ext>
              </a:extLst>
            </p:cNvPr>
            <p:cNvCxnSpPr>
              <a:cxnSpLocks noChangeShapeType="1"/>
              <a:stCxn id="5" idx="0"/>
              <a:endCxn id="5" idx="3"/>
            </p:cNvCxnSpPr>
            <p:nvPr/>
          </p:nvCxnSpPr>
          <p:spPr bwMode="auto">
            <a:xfrm rot="16200000" flipH="1">
              <a:off x="3248758" y="1771650"/>
              <a:ext cx="914400" cy="876300"/>
            </a:xfrm>
            <a:prstGeom prst="bentConnector4">
              <a:avLst>
                <a:gd name="adj1" fmla="val -72764"/>
                <a:gd name="adj2" fmla="val 241338"/>
              </a:avLst>
            </a:prstGeom>
            <a:noFill/>
            <a:ln w="0" algn="ctr">
              <a:solidFill>
                <a:schemeClr val="tx1"/>
              </a:solidFill>
              <a:round/>
              <a:headEnd/>
              <a:tailEnd type="arrow" w="med" len="med"/>
            </a:ln>
          </p:spPr>
        </p:cxnSp>
        <p:sp>
          <p:nvSpPr>
            <p:cNvPr id="6" name="Rectangle 5">
              <a:extLst>
                <a:ext uri="{FF2B5EF4-FFF2-40B4-BE49-F238E27FC236}">
                  <a16:creationId xmlns:a16="http://schemas.microsoft.com/office/drawing/2014/main" id="{B34EC909-107D-45E4-96E7-AE2BD2548A1A}"/>
                </a:ext>
              </a:extLst>
            </p:cNvPr>
            <p:cNvSpPr/>
            <p:nvPr/>
          </p:nvSpPr>
          <p:spPr bwMode="auto">
            <a:xfrm>
              <a:off x="2391508" y="1753015"/>
              <a:ext cx="1752600" cy="1828385"/>
            </a:xfrm>
            <a:prstGeom prst="rect">
              <a:avLst/>
            </a:prstGeom>
            <a:gradFill>
              <a:gsLst>
                <a:gs pos="0">
                  <a:srgbClr val="5E9EFF"/>
                </a:gs>
                <a:gs pos="39999">
                  <a:srgbClr val="85C2FF"/>
                </a:gs>
                <a:gs pos="70000">
                  <a:srgbClr val="C4D6EB"/>
                </a:gs>
                <a:gs pos="100000">
                  <a:srgbClr val="FFEBFA"/>
                </a:gs>
              </a:gsLst>
              <a:lin ang="16200000" scaled="0"/>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0" tIns="0" rIns="0" bIns="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19175" eaLnBrk="0" hangingPunct="0">
                <a:lnSpc>
                  <a:spcPct val="80000"/>
                </a:lnSpc>
                <a:defRPr/>
              </a:pPr>
              <a:r>
                <a:rPr lang="en-US" dirty="0"/>
                <a:t>EMPLOYEE</a:t>
              </a:r>
            </a:p>
          </p:txBody>
        </p:sp>
        <p:sp>
          <p:nvSpPr>
            <p:cNvPr id="7" name="Diamond 6">
              <a:extLst>
                <a:ext uri="{FF2B5EF4-FFF2-40B4-BE49-F238E27FC236}">
                  <a16:creationId xmlns:a16="http://schemas.microsoft.com/office/drawing/2014/main" id="{8D0537EE-69A7-42CC-9319-0B2E68E8D0A2}"/>
                </a:ext>
              </a:extLst>
            </p:cNvPr>
            <p:cNvSpPr/>
            <p:nvPr/>
          </p:nvSpPr>
          <p:spPr bwMode="auto">
            <a:xfrm>
              <a:off x="4448908" y="1295400"/>
              <a:ext cx="1905000" cy="1143000"/>
            </a:xfrm>
            <a:prstGeom prst="diamond">
              <a:avLst/>
            </a:prstGeom>
            <a:gradFill>
              <a:gsLst>
                <a:gs pos="0">
                  <a:srgbClr val="5E9EFF"/>
                </a:gs>
                <a:gs pos="39999">
                  <a:srgbClr val="85C2FF"/>
                </a:gs>
                <a:gs pos="70000">
                  <a:srgbClr val="C4D6EB"/>
                </a:gs>
                <a:gs pos="100000">
                  <a:srgbClr val="FFEBFA"/>
                </a:gs>
              </a:gsLst>
              <a:lin ang="16200000" scaled="0"/>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0" tIns="0" rIns="0" bIns="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19175" eaLnBrk="0" hangingPunct="0">
                <a:lnSpc>
                  <a:spcPct val="80000"/>
                </a:lnSpc>
                <a:defRPr/>
              </a:pPr>
              <a:r>
                <a:rPr lang="en-US" sz="1400" dirty="0">
                  <a:solidFill>
                    <a:schemeClr val="tx1"/>
                  </a:solidFill>
                </a:rPr>
                <a:t>MANAGES</a:t>
              </a:r>
            </a:p>
          </p:txBody>
        </p:sp>
      </p:grpSp>
      <p:pic>
        <p:nvPicPr>
          <p:cNvPr id="8" name="Picture 7">
            <a:extLst>
              <a:ext uri="{FF2B5EF4-FFF2-40B4-BE49-F238E27FC236}">
                <a16:creationId xmlns:a16="http://schemas.microsoft.com/office/drawing/2014/main" id="{2F9A6113-0D4A-4348-88A4-133C09CDA0E8}"/>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848944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dirty="0"/>
              <a:t>On completion of this lesson on Data Modeling, you will be able to:</a:t>
            </a:r>
          </a:p>
          <a:p>
            <a:pPr lvl="1"/>
            <a:r>
              <a:rPr lang="en-US" dirty="0"/>
              <a:t>State the importance of data modeling </a:t>
            </a:r>
          </a:p>
          <a:p>
            <a:pPr lvl="1"/>
            <a:r>
              <a:rPr lang="en-US" dirty="0"/>
              <a:t>Identify features of a good data model</a:t>
            </a:r>
          </a:p>
          <a:p>
            <a:pPr lvl="1"/>
            <a:r>
              <a:rPr lang="en-US" dirty="0"/>
              <a:t>Identify who should be involved in data modeling</a:t>
            </a:r>
          </a:p>
          <a:p>
            <a:pPr lvl="1"/>
            <a:r>
              <a:rPr lang="en-US" dirty="0"/>
              <a:t>List the database design stages and deliverables</a:t>
            </a:r>
          </a:p>
          <a:p>
            <a:pPr lvl="1"/>
            <a:r>
              <a:rPr lang="en-US" dirty="0"/>
              <a:t>Explain classification of information</a:t>
            </a:r>
          </a:p>
          <a:p>
            <a:endParaRPr lang="en-US" dirty="0"/>
          </a:p>
        </p:txBody>
      </p:sp>
      <p:sp>
        <p:nvSpPr>
          <p:cNvPr id="5" name="Rectangle 4">
            <a:extLst>
              <a:ext uri="{FF2B5EF4-FFF2-40B4-BE49-F238E27FC236}">
                <a16:creationId xmlns:a16="http://schemas.microsoft.com/office/drawing/2014/main" id="{29F9A337-1561-4E0D-A67D-0F90F6C6B321}"/>
              </a:ext>
            </a:extLst>
          </p:cNvPr>
          <p:cNvSpPr/>
          <p:nvPr/>
        </p:nvSpPr>
        <p:spPr>
          <a:xfrm>
            <a:off x="7012641"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73942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82313-1060-419C-9DAA-CFB2986EF778}"/>
              </a:ext>
            </a:extLst>
          </p:cNvPr>
          <p:cNvSpPr>
            <a:spLocks noGrp="1"/>
          </p:cNvSpPr>
          <p:nvPr>
            <p:ph type="title"/>
          </p:nvPr>
        </p:nvSpPr>
        <p:spPr/>
        <p:txBody>
          <a:bodyPr/>
          <a:lstStyle/>
          <a:p>
            <a:r>
              <a:rPr lang="en-US">
                <a:ea typeface="+mj-lt"/>
                <a:cs typeface="+mj-lt"/>
              </a:rPr>
              <a:t>Attributes of Relationship types</a:t>
            </a:r>
          </a:p>
          <a:p>
            <a:endParaRPr lang="en-US">
              <a:cs typeface="Calibri"/>
            </a:endParaRPr>
          </a:p>
        </p:txBody>
      </p:sp>
      <p:sp>
        <p:nvSpPr>
          <p:cNvPr id="3" name="Content Placeholder 2">
            <a:extLst>
              <a:ext uri="{FF2B5EF4-FFF2-40B4-BE49-F238E27FC236}">
                <a16:creationId xmlns:a16="http://schemas.microsoft.com/office/drawing/2014/main" id="{C8CCC5C0-2E18-4A5E-AFDB-F5836B674C80}"/>
              </a:ext>
            </a:extLst>
          </p:cNvPr>
          <p:cNvSpPr>
            <a:spLocks noGrp="1"/>
          </p:cNvSpPr>
          <p:nvPr>
            <p:ph idx="1"/>
          </p:nvPr>
        </p:nvSpPr>
        <p:spPr/>
        <p:txBody>
          <a:bodyPr vert="horz" lIns="91440" tIns="45720" rIns="91440" bIns="45720" rtlCol="0" anchor="t">
            <a:normAutofit/>
          </a:bodyPr>
          <a:lstStyle/>
          <a:p>
            <a:pPr marL="128270" indent="-128270"/>
            <a:endParaRPr lang="en-US"/>
          </a:p>
          <a:p>
            <a:pPr marL="128270" indent="-128270"/>
            <a:endParaRPr lang="en-US"/>
          </a:p>
          <a:p>
            <a:pPr marL="128270" indent="-128270"/>
            <a:endParaRPr lang="en-US"/>
          </a:p>
          <a:p>
            <a:pPr marL="128270" indent="-128270"/>
            <a:endParaRPr lang="en-US"/>
          </a:p>
          <a:p>
            <a:pPr marL="128270" indent="-128270"/>
            <a:endParaRPr lang="en-US"/>
          </a:p>
          <a:p>
            <a:pPr marL="128270" indent="-128270"/>
            <a:endParaRPr lang="en-US"/>
          </a:p>
          <a:p>
            <a:pPr marL="128270" indent="-128270" algn="l">
              <a:lnSpc>
                <a:spcPct val="90000"/>
              </a:lnSpc>
              <a:spcBef>
                <a:spcPts val="0"/>
              </a:spcBef>
              <a:spcAft>
                <a:spcPts val="600"/>
              </a:spcAft>
            </a:pPr>
            <a:r>
              <a:rPr lang="en-US"/>
              <a:t>Here, the date completed attribute pertains specifically to the employee’s completion of a course…it is an attribute of the relationship</a:t>
            </a:r>
          </a:p>
          <a:p>
            <a:pPr marL="128270" indent="-128270" algn="l">
              <a:lnSpc>
                <a:spcPct val="90000"/>
              </a:lnSpc>
              <a:spcBef>
                <a:spcPts val="0"/>
              </a:spcBef>
              <a:spcAft>
                <a:spcPts val="600"/>
              </a:spcAft>
            </a:pPr>
            <a:endParaRPr lang="en-US"/>
          </a:p>
          <a:p>
            <a:pPr marL="128270" indent="-128270"/>
            <a:endParaRPr lang="en-US"/>
          </a:p>
        </p:txBody>
      </p:sp>
      <p:pic>
        <p:nvPicPr>
          <p:cNvPr id="4" name="Picture 4" descr="Diagram&#10;&#10;Description automatically generated">
            <a:extLst>
              <a:ext uri="{FF2B5EF4-FFF2-40B4-BE49-F238E27FC236}">
                <a16:creationId xmlns:a16="http://schemas.microsoft.com/office/drawing/2014/main" id="{5A65640A-4F8A-406D-BA5F-A211FF266564}"/>
              </a:ext>
            </a:extLst>
          </p:cNvPr>
          <p:cNvPicPr>
            <a:picLocks noChangeAspect="1"/>
          </p:cNvPicPr>
          <p:nvPr/>
        </p:nvPicPr>
        <p:blipFill>
          <a:blip r:embed="rId2"/>
          <a:stretch>
            <a:fillRect/>
          </a:stretch>
        </p:blipFill>
        <p:spPr>
          <a:xfrm>
            <a:off x="564677" y="1067142"/>
            <a:ext cx="7733161" cy="1362955"/>
          </a:xfrm>
          <a:prstGeom prst="rect">
            <a:avLst/>
          </a:prstGeom>
        </p:spPr>
      </p:pic>
      <p:pic>
        <p:nvPicPr>
          <p:cNvPr id="5" name="Picture 4">
            <a:extLst>
              <a:ext uri="{FF2B5EF4-FFF2-40B4-BE49-F238E27FC236}">
                <a16:creationId xmlns:a16="http://schemas.microsoft.com/office/drawing/2014/main" id="{BF0D92C9-F729-494F-874A-55AEAE1D0CBE}"/>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81147106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7CE8-8A8D-45F1-9CAA-E4ED1DB9BD70}"/>
              </a:ext>
            </a:extLst>
          </p:cNvPr>
          <p:cNvSpPr>
            <a:spLocks noGrp="1"/>
          </p:cNvSpPr>
          <p:nvPr>
            <p:ph type="title"/>
          </p:nvPr>
        </p:nvSpPr>
        <p:spPr/>
        <p:txBody>
          <a:bodyPr/>
          <a:lstStyle/>
          <a:p>
            <a:r>
              <a:rPr lang="en-US">
                <a:ea typeface="+mj-lt"/>
                <a:cs typeface="+mj-lt"/>
              </a:rPr>
              <a:t>Notation</a:t>
            </a:r>
          </a:p>
          <a:p>
            <a:endParaRPr lang="en-US">
              <a:cs typeface="Calibri"/>
            </a:endParaRPr>
          </a:p>
        </p:txBody>
      </p:sp>
      <p:sp>
        <p:nvSpPr>
          <p:cNvPr id="3" name="Content Placeholder 2">
            <a:extLst>
              <a:ext uri="{FF2B5EF4-FFF2-40B4-BE49-F238E27FC236}">
                <a16:creationId xmlns:a16="http://schemas.microsoft.com/office/drawing/2014/main" id="{FF86E16A-E8B7-4E99-B827-CE0B04200882}"/>
              </a:ext>
            </a:extLst>
          </p:cNvPr>
          <p:cNvSpPr>
            <a:spLocks noGrp="1"/>
          </p:cNvSpPr>
          <p:nvPr>
            <p:ph idx="1"/>
          </p:nvPr>
        </p:nvSpPr>
        <p:spPr/>
        <p:txBody>
          <a:bodyPr/>
          <a:lstStyle/>
          <a:p>
            <a:endParaRPr lang="en-US"/>
          </a:p>
        </p:txBody>
      </p:sp>
      <p:grpSp>
        <p:nvGrpSpPr>
          <p:cNvPr id="4" name="Group 3">
            <a:extLst>
              <a:ext uri="{FF2B5EF4-FFF2-40B4-BE49-F238E27FC236}">
                <a16:creationId xmlns:a16="http://schemas.microsoft.com/office/drawing/2014/main" id="{5E70D2DC-55EF-42F4-8C44-6F27CAE48DF4}"/>
              </a:ext>
            </a:extLst>
          </p:cNvPr>
          <p:cNvGrpSpPr>
            <a:grpSpLocks/>
          </p:cNvGrpSpPr>
          <p:nvPr/>
        </p:nvGrpSpPr>
        <p:grpSpPr bwMode="auto">
          <a:xfrm>
            <a:off x="685007" y="1429544"/>
            <a:ext cx="7831138" cy="2976562"/>
            <a:chOff x="685007" y="1429544"/>
            <a:chExt cx="7831138" cy="2976562"/>
          </a:xfrm>
        </p:grpSpPr>
        <p:sp>
          <p:nvSpPr>
            <p:cNvPr id="5" name="Rectangle 4">
              <a:extLst>
                <a:ext uri="{FF2B5EF4-FFF2-40B4-BE49-F238E27FC236}">
                  <a16:creationId xmlns:a16="http://schemas.microsoft.com/office/drawing/2014/main" id="{EA574ABF-7EE3-4475-98BD-EB517DA29281}"/>
                </a:ext>
              </a:extLst>
            </p:cNvPr>
            <p:cNvSpPr>
              <a:spLocks noChangeArrowheads="1"/>
            </p:cNvSpPr>
            <p:nvPr/>
          </p:nvSpPr>
          <p:spPr bwMode="auto">
            <a:xfrm>
              <a:off x="689770" y="1543844"/>
              <a:ext cx="2163762" cy="914400"/>
            </a:xfrm>
            <a:prstGeom prst="rect">
              <a:avLst/>
            </a:prstGeom>
            <a:gradFill>
              <a:gsLst>
                <a:gs pos="0">
                  <a:srgbClr val="5E9EFF"/>
                </a:gs>
                <a:gs pos="39999">
                  <a:srgbClr val="85C2FF"/>
                </a:gs>
                <a:gs pos="70000">
                  <a:srgbClr val="C4D6EB"/>
                </a:gs>
                <a:gs pos="100000">
                  <a:srgbClr val="FFEBFA"/>
                </a:gs>
              </a:gsLst>
              <a:lin ang="16200000" scaled="0"/>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endParaRPr lang="en-US"/>
            </a:p>
          </p:txBody>
        </p:sp>
        <p:sp>
          <p:nvSpPr>
            <p:cNvPr id="6" name="Rectangle 5">
              <a:extLst>
                <a:ext uri="{FF2B5EF4-FFF2-40B4-BE49-F238E27FC236}">
                  <a16:creationId xmlns:a16="http://schemas.microsoft.com/office/drawing/2014/main" id="{70421349-62D6-47DA-8761-B6F1BBBBDC0A}"/>
                </a:ext>
              </a:extLst>
            </p:cNvPr>
            <p:cNvSpPr>
              <a:spLocks noChangeArrowheads="1"/>
            </p:cNvSpPr>
            <p:nvPr/>
          </p:nvSpPr>
          <p:spPr bwMode="auto">
            <a:xfrm>
              <a:off x="6484145" y="1543844"/>
              <a:ext cx="2001837" cy="914400"/>
            </a:xfrm>
            <a:prstGeom prst="rect">
              <a:avLst/>
            </a:prstGeom>
            <a:gradFill rotWithShape="0">
              <a:gsLst>
                <a:gs pos="0">
                  <a:srgbClr val="5E9EFF"/>
                </a:gs>
                <a:gs pos="39999">
                  <a:srgbClr val="85C2FF"/>
                </a:gs>
                <a:gs pos="70000">
                  <a:srgbClr val="C4D6EB"/>
                </a:gs>
                <a:gs pos="100000">
                  <a:srgbClr val="FFEBFA"/>
                </a:gs>
              </a:gsLst>
              <a:lin ang="16200000"/>
            </a:gradFill>
            <a:ln w="9525">
              <a:solidFill>
                <a:schemeClr val="bg2"/>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WordArt 5">
              <a:extLst>
                <a:ext uri="{FF2B5EF4-FFF2-40B4-BE49-F238E27FC236}">
                  <a16:creationId xmlns:a16="http://schemas.microsoft.com/office/drawing/2014/main" id="{C5F6A9C5-07F7-46F7-B365-E06D9F6371B4}"/>
                </a:ext>
              </a:extLst>
            </p:cNvPr>
            <p:cNvSpPr>
              <a:spLocks noChangeArrowheads="1" noChangeShapeType="1" noTextEdit="1"/>
            </p:cNvSpPr>
            <p:nvPr/>
          </p:nvSpPr>
          <p:spPr bwMode="auto">
            <a:xfrm>
              <a:off x="1140620" y="1732756"/>
              <a:ext cx="1249362" cy="439738"/>
            </a:xfrm>
            <a:prstGeom prst="rect">
              <a:avLst/>
            </a:prstGeom>
          </p:spPr>
          <p:txBody>
            <a:bodyPr wrap="none" numCol="1" fromWordArt="1">
              <a:prstTxWarp prst="textPlain">
                <a:avLst>
                  <a:gd name="adj" fmla="val 50000"/>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kern="10">
                  <a:ln w="9525">
                    <a:solidFill>
                      <a:schemeClr val="bg2"/>
                    </a:solidFill>
                    <a:round/>
                    <a:headEnd/>
                    <a:tailEnd/>
                  </a:ln>
                  <a:latin typeface="Arial Black"/>
                </a:rPr>
                <a:t>Employee</a:t>
              </a:r>
            </a:p>
          </p:txBody>
        </p:sp>
        <p:sp>
          <p:nvSpPr>
            <p:cNvPr id="8" name="WordArt 6">
              <a:extLst>
                <a:ext uri="{FF2B5EF4-FFF2-40B4-BE49-F238E27FC236}">
                  <a16:creationId xmlns:a16="http://schemas.microsoft.com/office/drawing/2014/main" id="{FFE3D3AF-DD8F-41A8-9CB3-76D24C479F83}"/>
                </a:ext>
              </a:extLst>
            </p:cNvPr>
            <p:cNvSpPr>
              <a:spLocks noChangeArrowheads="1" noChangeShapeType="1" noTextEdit="1"/>
            </p:cNvSpPr>
            <p:nvPr/>
          </p:nvSpPr>
          <p:spPr bwMode="auto">
            <a:xfrm>
              <a:off x="6915944" y="1820069"/>
              <a:ext cx="1252728" cy="438912"/>
            </a:xfrm>
            <a:prstGeom prst="rect">
              <a:avLst/>
            </a:prstGeom>
          </p:spPr>
          <p:txBody>
            <a:bodyPr wrap="none" numCol="1" fromWordArt="1">
              <a:prstTxWarp prst="textPlain">
                <a:avLst>
                  <a:gd name="adj" fmla="val 50000"/>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kern="10">
                  <a:ln w="9525">
                    <a:solidFill>
                      <a:schemeClr val="bg2"/>
                    </a:solidFill>
                    <a:round/>
                    <a:headEnd/>
                    <a:tailEnd/>
                  </a:ln>
                  <a:latin typeface="Arial Black"/>
                </a:rPr>
                <a:t>Department</a:t>
              </a:r>
            </a:p>
          </p:txBody>
        </p:sp>
        <p:sp>
          <p:nvSpPr>
            <p:cNvPr id="9" name="AutoShape 7">
              <a:extLst>
                <a:ext uri="{FF2B5EF4-FFF2-40B4-BE49-F238E27FC236}">
                  <a16:creationId xmlns:a16="http://schemas.microsoft.com/office/drawing/2014/main" id="{508C9BE5-06F3-40FB-87DF-6318DC2C1839}"/>
                </a:ext>
              </a:extLst>
            </p:cNvPr>
            <p:cNvSpPr>
              <a:spLocks noChangeArrowheads="1"/>
            </p:cNvSpPr>
            <p:nvPr/>
          </p:nvSpPr>
          <p:spPr bwMode="auto">
            <a:xfrm>
              <a:off x="3864770" y="1429544"/>
              <a:ext cx="1527175" cy="1306512"/>
            </a:xfrm>
            <a:prstGeom prst="diamond">
              <a:avLst/>
            </a:prstGeom>
            <a:gradFill rotWithShape="0">
              <a:gsLst>
                <a:gs pos="0">
                  <a:srgbClr val="5E9EFF"/>
                </a:gs>
                <a:gs pos="39999">
                  <a:srgbClr val="85C2FF"/>
                </a:gs>
                <a:gs pos="70000">
                  <a:srgbClr val="C4D6EB"/>
                </a:gs>
                <a:gs pos="100000">
                  <a:srgbClr val="FFEBFA"/>
                </a:gs>
              </a:gsLst>
              <a:lin ang="16200000"/>
            </a:gradFill>
            <a:ln w="9525">
              <a:solidFill>
                <a:schemeClr val="bg2"/>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WordArt 8">
              <a:extLst>
                <a:ext uri="{FF2B5EF4-FFF2-40B4-BE49-F238E27FC236}">
                  <a16:creationId xmlns:a16="http://schemas.microsoft.com/office/drawing/2014/main" id="{24C0EC45-EFE7-4926-970A-BE0243F24FFD}"/>
                </a:ext>
              </a:extLst>
            </p:cNvPr>
            <p:cNvSpPr>
              <a:spLocks noChangeArrowheads="1" noChangeShapeType="1" noTextEdit="1"/>
            </p:cNvSpPr>
            <p:nvPr/>
          </p:nvSpPr>
          <p:spPr bwMode="auto">
            <a:xfrm>
              <a:off x="4204495" y="1843881"/>
              <a:ext cx="914400" cy="419100"/>
            </a:xfrm>
            <a:prstGeom prst="rect">
              <a:avLst/>
            </a:prstGeom>
          </p:spPr>
          <p:txBody>
            <a:bodyPr wrap="none" numCol="1" fromWordArt="1">
              <a:prstTxWarp prst="textPlain">
                <a:avLst>
                  <a:gd name="adj" fmla="val 50000"/>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kern="10">
                  <a:ln w="9525">
                    <a:solidFill>
                      <a:schemeClr val="bg2"/>
                    </a:solidFill>
                    <a:round/>
                    <a:headEnd/>
                    <a:tailEnd/>
                  </a:ln>
                  <a:latin typeface="Arial Black"/>
                </a:rPr>
                <a:t>Manages</a:t>
              </a:r>
            </a:p>
          </p:txBody>
        </p:sp>
        <p:sp>
          <p:nvSpPr>
            <p:cNvPr id="11" name="Line 9">
              <a:extLst>
                <a:ext uri="{FF2B5EF4-FFF2-40B4-BE49-F238E27FC236}">
                  <a16:creationId xmlns:a16="http://schemas.microsoft.com/office/drawing/2014/main" id="{C3C48616-2091-4D26-AA98-D7537182FC30}"/>
                </a:ext>
              </a:extLst>
            </p:cNvPr>
            <p:cNvSpPr>
              <a:spLocks noChangeShapeType="1"/>
            </p:cNvSpPr>
            <p:nvPr/>
          </p:nvSpPr>
          <p:spPr bwMode="auto">
            <a:xfrm>
              <a:off x="2853532" y="2056606"/>
              <a:ext cx="1054100" cy="0"/>
            </a:xfrm>
            <a:prstGeom prst="line">
              <a:avLst/>
            </a:prstGeom>
            <a:noFill/>
            <a:ln w="2857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Text Box 12">
              <a:extLst>
                <a:ext uri="{FF2B5EF4-FFF2-40B4-BE49-F238E27FC236}">
                  <a16:creationId xmlns:a16="http://schemas.microsoft.com/office/drawing/2014/main" id="{91ED993C-7475-48C1-9905-7FD10282A4A9}"/>
                </a:ext>
              </a:extLst>
            </p:cNvPr>
            <p:cNvSpPr txBox="1">
              <a:spLocks noChangeArrowheads="1"/>
            </p:cNvSpPr>
            <p:nvPr/>
          </p:nvSpPr>
          <p:spPr bwMode="auto">
            <a:xfrm>
              <a:off x="5566570" y="1599406"/>
              <a:ext cx="1092200" cy="369332"/>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spcBef>
                  <a:spcPct val="50000"/>
                </a:spcBef>
              </a:pPr>
              <a:r>
                <a:rPr lang="en-US" b="1"/>
                <a:t>(1,1)</a:t>
              </a:r>
            </a:p>
          </p:txBody>
        </p:sp>
        <p:sp>
          <p:nvSpPr>
            <p:cNvPr id="13" name="Text Box 13">
              <a:extLst>
                <a:ext uri="{FF2B5EF4-FFF2-40B4-BE49-F238E27FC236}">
                  <a16:creationId xmlns:a16="http://schemas.microsoft.com/office/drawing/2014/main" id="{F3AF590F-9BA9-49E8-9E21-29E7D3F7A94F}"/>
                </a:ext>
              </a:extLst>
            </p:cNvPr>
            <p:cNvSpPr txBox="1">
              <a:spLocks noChangeArrowheads="1"/>
            </p:cNvSpPr>
            <p:nvPr/>
          </p:nvSpPr>
          <p:spPr bwMode="auto">
            <a:xfrm>
              <a:off x="3098007" y="1543844"/>
              <a:ext cx="976313" cy="369332"/>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spcBef>
                  <a:spcPct val="50000"/>
                </a:spcBef>
              </a:pPr>
              <a:r>
                <a:rPr lang="en-US" b="1"/>
                <a:t>(0,1)</a:t>
              </a:r>
            </a:p>
          </p:txBody>
        </p:sp>
        <p:sp>
          <p:nvSpPr>
            <p:cNvPr id="14" name="Line 10">
              <a:extLst>
                <a:ext uri="{FF2B5EF4-FFF2-40B4-BE49-F238E27FC236}">
                  <a16:creationId xmlns:a16="http://schemas.microsoft.com/office/drawing/2014/main" id="{DA1BFDBD-6D80-468E-B18B-27FCD8EB427C}"/>
                </a:ext>
              </a:extLst>
            </p:cNvPr>
            <p:cNvSpPr>
              <a:spLocks noChangeShapeType="1"/>
            </p:cNvSpPr>
            <p:nvPr/>
          </p:nvSpPr>
          <p:spPr bwMode="auto">
            <a:xfrm flipV="1">
              <a:off x="5391945" y="2050256"/>
              <a:ext cx="1112837" cy="0"/>
            </a:xfrm>
            <a:prstGeom prst="line">
              <a:avLst/>
            </a:prstGeom>
            <a:noFill/>
            <a:ln w="2857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Rectangle 14">
              <a:extLst>
                <a:ext uri="{FF2B5EF4-FFF2-40B4-BE49-F238E27FC236}">
                  <a16:creationId xmlns:a16="http://schemas.microsoft.com/office/drawing/2014/main" id="{C4CF64D9-A97F-43F9-A44C-272CA81482DA}"/>
                </a:ext>
              </a:extLst>
            </p:cNvPr>
            <p:cNvSpPr>
              <a:spLocks noChangeArrowheads="1"/>
            </p:cNvSpPr>
            <p:nvPr/>
          </p:nvSpPr>
          <p:spPr bwMode="auto">
            <a:xfrm>
              <a:off x="685007" y="3213894"/>
              <a:ext cx="2163763" cy="914400"/>
            </a:xfrm>
            <a:prstGeom prst="rect">
              <a:avLst/>
            </a:prstGeom>
            <a:gradFill rotWithShape="0">
              <a:gsLst>
                <a:gs pos="0">
                  <a:srgbClr val="5E9EFF"/>
                </a:gs>
                <a:gs pos="39999">
                  <a:srgbClr val="85C2FF"/>
                </a:gs>
                <a:gs pos="70000">
                  <a:srgbClr val="C4D6EB"/>
                </a:gs>
                <a:gs pos="100000">
                  <a:srgbClr val="FFEBFA"/>
                </a:gs>
              </a:gsLst>
              <a:lin ang="16200000"/>
            </a:gradFill>
            <a:ln w="9525">
              <a:solidFill>
                <a:schemeClr val="bg2"/>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Rectangle 15">
              <a:extLst>
                <a:ext uri="{FF2B5EF4-FFF2-40B4-BE49-F238E27FC236}">
                  <a16:creationId xmlns:a16="http://schemas.microsoft.com/office/drawing/2014/main" id="{0D692489-6BC7-4236-8E46-F71F7BD52A1B}"/>
                </a:ext>
              </a:extLst>
            </p:cNvPr>
            <p:cNvSpPr>
              <a:spLocks noChangeArrowheads="1"/>
            </p:cNvSpPr>
            <p:nvPr/>
          </p:nvSpPr>
          <p:spPr bwMode="auto">
            <a:xfrm>
              <a:off x="6514307" y="3196431"/>
              <a:ext cx="2001838" cy="914400"/>
            </a:xfrm>
            <a:prstGeom prst="rect">
              <a:avLst/>
            </a:prstGeom>
            <a:gradFill rotWithShape="0">
              <a:gsLst>
                <a:gs pos="0">
                  <a:srgbClr val="5E9EFF"/>
                </a:gs>
                <a:gs pos="39999">
                  <a:srgbClr val="85C2FF"/>
                </a:gs>
                <a:gs pos="70000">
                  <a:srgbClr val="C4D6EB"/>
                </a:gs>
                <a:gs pos="100000">
                  <a:srgbClr val="FFEBFA"/>
                </a:gs>
              </a:gsLst>
              <a:lin ang="16200000"/>
            </a:gradFill>
            <a:ln w="9525">
              <a:solidFill>
                <a:schemeClr val="bg2"/>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WordArt 16">
              <a:extLst>
                <a:ext uri="{FF2B5EF4-FFF2-40B4-BE49-F238E27FC236}">
                  <a16:creationId xmlns:a16="http://schemas.microsoft.com/office/drawing/2014/main" id="{492ADCDB-F3AC-48B7-8D97-79F7BE780E8C}"/>
                </a:ext>
              </a:extLst>
            </p:cNvPr>
            <p:cNvSpPr>
              <a:spLocks noChangeArrowheads="1" noChangeShapeType="1" noTextEdit="1"/>
            </p:cNvSpPr>
            <p:nvPr/>
          </p:nvSpPr>
          <p:spPr bwMode="auto">
            <a:xfrm>
              <a:off x="1135857" y="3402806"/>
              <a:ext cx="1249363" cy="439738"/>
            </a:xfrm>
            <a:prstGeom prst="rect">
              <a:avLst/>
            </a:prstGeom>
          </p:spPr>
          <p:txBody>
            <a:bodyPr wrap="none" numCol="1" fromWordArt="1">
              <a:prstTxWarp prst="textPlain">
                <a:avLst>
                  <a:gd name="adj" fmla="val 50000"/>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kern="10">
                  <a:ln w="9525">
                    <a:solidFill>
                      <a:schemeClr val="bg2"/>
                    </a:solidFill>
                    <a:round/>
                    <a:headEnd/>
                    <a:tailEnd/>
                  </a:ln>
                  <a:latin typeface="Arial Black"/>
                </a:rPr>
                <a:t>Employee</a:t>
              </a:r>
            </a:p>
          </p:txBody>
        </p:sp>
        <p:sp>
          <p:nvSpPr>
            <p:cNvPr id="18" name="WordArt 17">
              <a:extLst>
                <a:ext uri="{FF2B5EF4-FFF2-40B4-BE49-F238E27FC236}">
                  <a16:creationId xmlns:a16="http://schemas.microsoft.com/office/drawing/2014/main" id="{693255D5-CBF1-4FD2-AB73-382CA03B5DFD}"/>
                </a:ext>
              </a:extLst>
            </p:cNvPr>
            <p:cNvSpPr>
              <a:spLocks noChangeArrowheads="1" noChangeShapeType="1" noTextEdit="1"/>
            </p:cNvSpPr>
            <p:nvPr/>
          </p:nvSpPr>
          <p:spPr bwMode="auto">
            <a:xfrm>
              <a:off x="6946106" y="3472656"/>
              <a:ext cx="1252728" cy="438912"/>
            </a:xfrm>
            <a:prstGeom prst="rect">
              <a:avLst/>
            </a:prstGeom>
          </p:spPr>
          <p:txBody>
            <a:bodyPr wrap="none" numCol="1" fromWordArt="1">
              <a:prstTxWarp prst="textPlain">
                <a:avLst>
                  <a:gd name="adj" fmla="val 50000"/>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kern="10">
                  <a:ln w="9525">
                    <a:solidFill>
                      <a:schemeClr val="bg2"/>
                    </a:solidFill>
                    <a:round/>
                    <a:headEnd/>
                    <a:tailEnd/>
                  </a:ln>
                  <a:latin typeface="Arial Black"/>
                </a:rPr>
                <a:t>Department</a:t>
              </a:r>
            </a:p>
          </p:txBody>
        </p:sp>
        <p:sp>
          <p:nvSpPr>
            <p:cNvPr id="19" name="AutoShape 18">
              <a:extLst>
                <a:ext uri="{FF2B5EF4-FFF2-40B4-BE49-F238E27FC236}">
                  <a16:creationId xmlns:a16="http://schemas.microsoft.com/office/drawing/2014/main" id="{46F1C43F-DB17-48B4-85EF-B28D6F9BBD7D}"/>
                </a:ext>
              </a:extLst>
            </p:cNvPr>
            <p:cNvSpPr>
              <a:spLocks noChangeArrowheads="1"/>
            </p:cNvSpPr>
            <p:nvPr/>
          </p:nvSpPr>
          <p:spPr bwMode="auto">
            <a:xfrm>
              <a:off x="3894932" y="3099594"/>
              <a:ext cx="1527175" cy="1306512"/>
            </a:xfrm>
            <a:prstGeom prst="diamond">
              <a:avLst/>
            </a:prstGeom>
            <a:gradFill rotWithShape="0">
              <a:gsLst>
                <a:gs pos="0">
                  <a:srgbClr val="5E9EFF"/>
                </a:gs>
                <a:gs pos="39999">
                  <a:srgbClr val="85C2FF"/>
                </a:gs>
                <a:gs pos="70000">
                  <a:srgbClr val="C4D6EB"/>
                </a:gs>
                <a:gs pos="100000">
                  <a:srgbClr val="FFEBFA"/>
                </a:gs>
              </a:gsLst>
              <a:lin ang="16200000"/>
            </a:gradFill>
            <a:ln w="9525">
              <a:solidFill>
                <a:schemeClr val="bg2"/>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WordArt 19">
              <a:extLst>
                <a:ext uri="{FF2B5EF4-FFF2-40B4-BE49-F238E27FC236}">
                  <a16:creationId xmlns:a16="http://schemas.microsoft.com/office/drawing/2014/main" id="{08520AC2-72E1-43DD-B4CA-A2F0D5CBB1A6}"/>
                </a:ext>
              </a:extLst>
            </p:cNvPr>
            <p:cNvSpPr>
              <a:spLocks noChangeArrowheads="1" noChangeShapeType="1" noTextEdit="1"/>
            </p:cNvSpPr>
            <p:nvPr/>
          </p:nvSpPr>
          <p:spPr bwMode="auto">
            <a:xfrm>
              <a:off x="4217195" y="3548856"/>
              <a:ext cx="914400" cy="419100"/>
            </a:xfrm>
            <a:prstGeom prst="rect">
              <a:avLst/>
            </a:prstGeom>
          </p:spPr>
          <p:txBody>
            <a:bodyPr wrap="none" numCol="1" fromWordArt="1">
              <a:prstTxWarp prst="textPlain">
                <a:avLst>
                  <a:gd name="adj" fmla="val 50000"/>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kern="10">
                  <a:ln w="9525">
                    <a:solidFill>
                      <a:schemeClr val="bg2"/>
                    </a:solidFill>
                    <a:round/>
                    <a:headEnd/>
                    <a:tailEnd/>
                  </a:ln>
                  <a:latin typeface="Arial Black"/>
                </a:rPr>
                <a:t>Works-for</a:t>
              </a:r>
            </a:p>
          </p:txBody>
        </p:sp>
        <p:sp>
          <p:nvSpPr>
            <p:cNvPr id="21" name="Line 20">
              <a:extLst>
                <a:ext uri="{FF2B5EF4-FFF2-40B4-BE49-F238E27FC236}">
                  <a16:creationId xmlns:a16="http://schemas.microsoft.com/office/drawing/2014/main" id="{9BAE9397-4B9D-4F13-B9CF-D28CBAEEE8D8}"/>
                </a:ext>
              </a:extLst>
            </p:cNvPr>
            <p:cNvSpPr>
              <a:spLocks noChangeShapeType="1"/>
            </p:cNvSpPr>
            <p:nvPr/>
          </p:nvSpPr>
          <p:spPr bwMode="auto">
            <a:xfrm>
              <a:off x="2840832" y="3726656"/>
              <a:ext cx="1054100" cy="0"/>
            </a:xfrm>
            <a:prstGeom prst="line">
              <a:avLst/>
            </a:prstGeom>
            <a:noFill/>
            <a:ln w="2857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Line 21">
              <a:extLst>
                <a:ext uri="{FF2B5EF4-FFF2-40B4-BE49-F238E27FC236}">
                  <a16:creationId xmlns:a16="http://schemas.microsoft.com/office/drawing/2014/main" id="{AB512182-24E4-4E2F-A7AE-C14F4B018B46}"/>
                </a:ext>
              </a:extLst>
            </p:cNvPr>
            <p:cNvSpPr>
              <a:spLocks noChangeShapeType="1"/>
            </p:cNvSpPr>
            <p:nvPr/>
          </p:nvSpPr>
          <p:spPr bwMode="auto">
            <a:xfrm flipV="1">
              <a:off x="5439570" y="3726656"/>
              <a:ext cx="1044575" cy="0"/>
            </a:xfrm>
            <a:prstGeom prst="line">
              <a:avLst/>
            </a:prstGeom>
            <a:noFill/>
            <a:ln w="2857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Text Box 22">
              <a:extLst>
                <a:ext uri="{FF2B5EF4-FFF2-40B4-BE49-F238E27FC236}">
                  <a16:creationId xmlns:a16="http://schemas.microsoft.com/office/drawing/2014/main" id="{27D5A418-EDE6-4637-AD9A-13D2E68300DB}"/>
                </a:ext>
              </a:extLst>
            </p:cNvPr>
            <p:cNvSpPr txBox="1">
              <a:spLocks noChangeArrowheads="1"/>
            </p:cNvSpPr>
            <p:nvPr/>
          </p:nvSpPr>
          <p:spPr bwMode="auto">
            <a:xfrm>
              <a:off x="5544345" y="3269456"/>
              <a:ext cx="1092200" cy="369332"/>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spcBef>
                  <a:spcPct val="50000"/>
                </a:spcBef>
              </a:pPr>
              <a:r>
                <a:rPr lang="en-US" b="1"/>
                <a:t>(1,1)</a:t>
              </a:r>
            </a:p>
          </p:txBody>
        </p:sp>
        <p:sp>
          <p:nvSpPr>
            <p:cNvPr id="24" name="Text Box 23">
              <a:extLst>
                <a:ext uri="{FF2B5EF4-FFF2-40B4-BE49-F238E27FC236}">
                  <a16:creationId xmlns:a16="http://schemas.microsoft.com/office/drawing/2014/main" id="{9A4935DC-9833-4FC5-91D0-B1731205E6A3}"/>
                </a:ext>
              </a:extLst>
            </p:cNvPr>
            <p:cNvSpPr txBox="1">
              <a:spLocks noChangeArrowheads="1"/>
            </p:cNvSpPr>
            <p:nvPr/>
          </p:nvSpPr>
          <p:spPr bwMode="auto">
            <a:xfrm>
              <a:off x="3110707" y="3213894"/>
              <a:ext cx="1068388" cy="369332"/>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spcBef>
                  <a:spcPct val="50000"/>
                </a:spcBef>
              </a:pPr>
              <a:r>
                <a:rPr lang="en-US" b="1"/>
                <a:t>(1,N)</a:t>
              </a:r>
            </a:p>
          </p:txBody>
        </p:sp>
      </p:grpSp>
      <p:pic>
        <p:nvPicPr>
          <p:cNvPr id="25" name="Picture 24">
            <a:extLst>
              <a:ext uri="{FF2B5EF4-FFF2-40B4-BE49-F238E27FC236}">
                <a16:creationId xmlns:a16="http://schemas.microsoft.com/office/drawing/2014/main" id="{04C1F570-965E-4A50-9EC4-9224BC98B88E}"/>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7690497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7816F-1112-4908-A2E8-C8FCA60E97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E8DC42-E52C-4A76-95CE-38B2AFE2D7B1}"/>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65735" indent="-165735" algn="ctr">
              <a:lnSpc>
                <a:spcPct val="90000"/>
              </a:lnSpc>
              <a:spcBef>
                <a:spcPts val="0"/>
              </a:spcBef>
              <a:spcAft>
                <a:spcPts val="600"/>
              </a:spcAft>
              <a:buNone/>
            </a:pPr>
            <a:r>
              <a:rPr lang="en-US" b="1">
                <a:latin typeface="Tahoma"/>
                <a:ea typeface="Tahoma"/>
                <a:cs typeface="Tahoma"/>
              </a:rPr>
              <a:t>Dimensional Data Model</a:t>
            </a:r>
            <a:endParaRPr lang="en-US">
              <a:latin typeface="Tahoma"/>
              <a:ea typeface="Tahoma"/>
              <a:cs typeface="Tahoma"/>
            </a:endParaRPr>
          </a:p>
          <a:p>
            <a:pPr marL="165735" indent="-165735" algn="ctr">
              <a:lnSpc>
                <a:spcPct val="90000"/>
              </a:lnSpc>
              <a:spcBef>
                <a:spcPts val="0"/>
              </a:spcBef>
              <a:spcAft>
                <a:spcPts val="600"/>
              </a:spcAft>
              <a:buNone/>
            </a:pPr>
            <a:r>
              <a:rPr lang="en-US" b="1">
                <a:latin typeface="Tahoma"/>
                <a:ea typeface="Tahoma"/>
                <a:cs typeface="Tahoma"/>
              </a:rPr>
              <a:t>_____________________________</a:t>
            </a:r>
            <a:endParaRPr lang="en-US">
              <a:latin typeface="Tahoma"/>
              <a:ea typeface="Tahoma"/>
              <a:cs typeface="Tahoma"/>
            </a:endParaRPr>
          </a:p>
          <a:p>
            <a:pPr marL="165735" indent="-165735" algn="ctr">
              <a:lnSpc>
                <a:spcPct val="90000"/>
              </a:lnSpc>
              <a:spcBef>
                <a:spcPts val="0"/>
              </a:spcBef>
              <a:spcAft>
                <a:spcPts val="600"/>
              </a:spcAft>
              <a:buNone/>
            </a:pPr>
            <a:endParaRPr lang="en-US">
              <a:latin typeface="Tahoma"/>
              <a:ea typeface="Tahoma"/>
              <a:cs typeface="Tahoma"/>
            </a:endParaRPr>
          </a:p>
          <a:p>
            <a:pPr marL="165735" indent="-165735" algn="ctr">
              <a:lnSpc>
                <a:spcPct val="90000"/>
              </a:lnSpc>
              <a:spcBef>
                <a:spcPts val="0"/>
              </a:spcBef>
              <a:spcAft>
                <a:spcPts val="600"/>
              </a:spcAft>
              <a:buNone/>
            </a:pPr>
            <a:endParaRPr lang="en-US">
              <a:latin typeface="Tahoma"/>
              <a:ea typeface="Tahoma"/>
              <a:cs typeface="Tahoma"/>
            </a:endParaRPr>
          </a:p>
          <a:p>
            <a:pPr marL="0" indent="0">
              <a:buNone/>
            </a:pPr>
            <a:endParaRPr lang="en-US">
              <a:latin typeface="Tahoma"/>
              <a:ea typeface="Tahoma"/>
              <a:cs typeface="Tahoma"/>
            </a:endParaRPr>
          </a:p>
        </p:txBody>
      </p:sp>
      <p:pic>
        <p:nvPicPr>
          <p:cNvPr id="4" name="Picture 3">
            <a:extLst>
              <a:ext uri="{FF2B5EF4-FFF2-40B4-BE49-F238E27FC236}">
                <a16:creationId xmlns:a16="http://schemas.microsoft.com/office/drawing/2014/main" id="{FDDB3B3C-B6C3-4000-96B5-A981D862621D}"/>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1966922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FAA11-1180-4943-9F59-D0E31A7FA13A}"/>
              </a:ext>
            </a:extLst>
          </p:cNvPr>
          <p:cNvSpPr>
            <a:spLocks noGrp="1"/>
          </p:cNvSpPr>
          <p:nvPr>
            <p:ph type="title"/>
          </p:nvPr>
        </p:nvSpPr>
        <p:spPr/>
        <p:txBody>
          <a:bodyPr/>
          <a:lstStyle/>
          <a:p>
            <a:r>
              <a:rPr lang="en-US">
                <a:ea typeface="+mj-lt"/>
                <a:cs typeface="+mj-lt"/>
              </a:rPr>
              <a:t>3.10: Dimension Modeling </a:t>
            </a:r>
            <a:endParaRPr lang="en-US"/>
          </a:p>
        </p:txBody>
      </p:sp>
      <p:sp>
        <p:nvSpPr>
          <p:cNvPr id="3" name="Content Placeholder 2">
            <a:extLst>
              <a:ext uri="{FF2B5EF4-FFF2-40B4-BE49-F238E27FC236}">
                <a16:creationId xmlns:a16="http://schemas.microsoft.com/office/drawing/2014/main" id="{6E2660FA-EE9E-48D7-B4CB-7DBA34865129}"/>
              </a:ext>
            </a:extLst>
          </p:cNvPr>
          <p:cNvSpPr>
            <a:spLocks noGrp="1"/>
          </p:cNvSpPr>
          <p:nvPr>
            <p:ph idx="1"/>
          </p:nvPr>
        </p:nvSpPr>
        <p:spPr/>
        <p:txBody>
          <a:bodyPr vert="horz" lIns="91440" tIns="45720" rIns="91440" bIns="45720" rtlCol="0" anchor="t">
            <a:normAutofit/>
          </a:bodyPr>
          <a:lstStyle/>
          <a:p>
            <a:pPr marL="585470" lvl="1" indent="-128270" algn="l">
              <a:lnSpc>
                <a:spcPct val="90000"/>
              </a:lnSpc>
              <a:spcBef>
                <a:spcPts val="0"/>
              </a:spcBef>
              <a:spcAft>
                <a:spcPts val="600"/>
              </a:spcAft>
              <a:buFont typeface="Tahoma" panose="05050102010706020507" pitchFamily="18" charset="2"/>
              <a:buChar char="»"/>
            </a:pPr>
            <a:r>
              <a:rPr lang="en-US"/>
              <a:t>Dimension modeling is used to model for data warehouses and data marts, and is different from OLTP modeling.</a:t>
            </a:r>
          </a:p>
          <a:p>
            <a:pPr marL="128270" indent="-128270" algn="l">
              <a:lnSpc>
                <a:spcPct val="90000"/>
              </a:lnSpc>
              <a:spcBef>
                <a:spcPts val="0"/>
              </a:spcBef>
              <a:spcAft>
                <a:spcPts val="600"/>
              </a:spcAft>
            </a:pPr>
            <a:r>
              <a:rPr lang="en-US"/>
              <a:t>Data mart/warehouse differs from OLTP on the basis of the following:</a:t>
            </a:r>
          </a:p>
          <a:p>
            <a:pPr marL="585470" lvl="1" indent="-128270" algn="l">
              <a:lnSpc>
                <a:spcPct val="90000"/>
              </a:lnSpc>
              <a:spcBef>
                <a:spcPts val="0"/>
              </a:spcBef>
              <a:spcAft>
                <a:spcPts val="600"/>
              </a:spcAft>
              <a:buFont typeface="Tahoma" panose="05050102010706020507" pitchFamily="18" charset="2"/>
              <a:buChar char="»"/>
            </a:pPr>
            <a:r>
              <a:rPr lang="en-US"/>
              <a:t>Usage (It is information-driven rather than transaction-driven)</a:t>
            </a:r>
          </a:p>
          <a:p>
            <a:pPr marL="585470" lvl="1" indent="-128270" algn="l">
              <a:lnSpc>
                <a:spcPct val="90000"/>
              </a:lnSpc>
              <a:spcBef>
                <a:spcPts val="0"/>
              </a:spcBef>
              <a:spcAft>
                <a:spcPts val="600"/>
              </a:spcAft>
              <a:buFont typeface="Tahoma" panose="05050102010706020507" pitchFamily="18" charset="2"/>
              <a:buChar char="»"/>
            </a:pPr>
            <a:r>
              <a:rPr lang="en-US"/>
              <a:t>Type of database used (Multi-dimensional rather than relational)</a:t>
            </a:r>
          </a:p>
          <a:p>
            <a:pPr marL="128270" indent="-128270" algn="l">
              <a:lnSpc>
                <a:spcPct val="90000"/>
              </a:lnSpc>
              <a:spcBef>
                <a:spcPts val="0"/>
              </a:spcBef>
              <a:spcAft>
                <a:spcPts val="600"/>
              </a:spcAft>
            </a:pPr>
            <a:endParaRPr lang="en-US"/>
          </a:p>
          <a:p>
            <a:pPr marL="128270" indent="-128270"/>
            <a:endParaRPr lang="en-US"/>
          </a:p>
        </p:txBody>
      </p:sp>
      <p:pic>
        <p:nvPicPr>
          <p:cNvPr id="4" name="Picture 3">
            <a:extLst>
              <a:ext uri="{FF2B5EF4-FFF2-40B4-BE49-F238E27FC236}">
                <a16:creationId xmlns:a16="http://schemas.microsoft.com/office/drawing/2014/main" id="{F61CC51A-4FC6-4DEA-9CD0-0572717521AE}"/>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7429357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BD7C0-9FBF-4423-9DEF-63F3652C08A5}"/>
              </a:ext>
            </a:extLst>
          </p:cNvPr>
          <p:cNvSpPr>
            <a:spLocks noGrp="1"/>
          </p:cNvSpPr>
          <p:nvPr>
            <p:ph type="title"/>
          </p:nvPr>
        </p:nvSpPr>
        <p:spPr/>
        <p:txBody>
          <a:bodyPr/>
          <a:lstStyle/>
          <a:p>
            <a:r>
              <a:rPr lang="en-US">
                <a:ea typeface="+mj-lt"/>
                <a:cs typeface="+mj-lt"/>
              </a:rPr>
              <a:t>Dimensional Model</a:t>
            </a:r>
          </a:p>
          <a:p>
            <a:endParaRPr lang="en-US">
              <a:cs typeface="Calibri"/>
            </a:endParaRPr>
          </a:p>
        </p:txBody>
      </p:sp>
      <p:sp>
        <p:nvSpPr>
          <p:cNvPr id="3" name="Content Placeholder 2">
            <a:extLst>
              <a:ext uri="{FF2B5EF4-FFF2-40B4-BE49-F238E27FC236}">
                <a16:creationId xmlns:a16="http://schemas.microsoft.com/office/drawing/2014/main" id="{28FEF8A4-22C6-4F7C-8693-F55CB7DC1824}"/>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Definition</a:t>
            </a:r>
          </a:p>
          <a:p>
            <a:pPr marL="585470" lvl="1" indent="-128270" algn="l">
              <a:lnSpc>
                <a:spcPct val="90000"/>
              </a:lnSpc>
              <a:spcBef>
                <a:spcPts val="0"/>
              </a:spcBef>
              <a:spcAft>
                <a:spcPts val="600"/>
              </a:spcAft>
              <a:buFont typeface="Tahoma" panose="05050102010706020507" pitchFamily="18" charset="2"/>
              <a:buChar char="»"/>
            </a:pPr>
            <a:r>
              <a:rPr lang="en-US"/>
              <a:t>Logical data model used to represent the measures and dimensions that pertain to one or more business subject areas</a:t>
            </a:r>
          </a:p>
          <a:p>
            <a:pPr marL="585470" lvl="1" indent="-128270" algn="l">
              <a:lnSpc>
                <a:spcPct val="90000"/>
              </a:lnSpc>
              <a:spcBef>
                <a:spcPts val="0"/>
              </a:spcBef>
              <a:spcAft>
                <a:spcPts val="600"/>
              </a:spcAft>
              <a:buFont typeface="Tahoma" panose="05050102010706020507" pitchFamily="18" charset="2"/>
              <a:buChar char="»"/>
            </a:pPr>
            <a:r>
              <a:rPr lang="en-US"/>
              <a:t>Dimensional Model = Star Schema</a:t>
            </a:r>
          </a:p>
          <a:p>
            <a:pPr marL="128270" indent="-128270" algn="l">
              <a:lnSpc>
                <a:spcPct val="90000"/>
              </a:lnSpc>
              <a:spcBef>
                <a:spcPts val="0"/>
              </a:spcBef>
              <a:spcAft>
                <a:spcPts val="600"/>
              </a:spcAft>
            </a:pPr>
            <a:r>
              <a:rPr lang="en-US"/>
              <a:t> Serves as basis for the design of a relational database schema</a:t>
            </a:r>
          </a:p>
          <a:p>
            <a:pPr marL="128270" indent="-128270" algn="l">
              <a:lnSpc>
                <a:spcPct val="90000"/>
              </a:lnSpc>
              <a:spcBef>
                <a:spcPts val="0"/>
              </a:spcBef>
              <a:spcAft>
                <a:spcPts val="600"/>
              </a:spcAft>
            </a:pPr>
            <a:r>
              <a:rPr lang="en-US"/>
              <a:t> Can easily translate into multi-dimensional database design if required</a:t>
            </a:r>
          </a:p>
          <a:p>
            <a:pPr marL="128270" indent="-128270" algn="l">
              <a:lnSpc>
                <a:spcPct val="90000"/>
              </a:lnSpc>
              <a:spcBef>
                <a:spcPts val="0"/>
              </a:spcBef>
              <a:spcAft>
                <a:spcPts val="600"/>
              </a:spcAft>
            </a:pPr>
            <a:r>
              <a:rPr lang="en-US"/>
              <a:t> Overcomes OLTP design shortcomings</a:t>
            </a:r>
          </a:p>
          <a:p>
            <a:pPr marL="128270" indent="-128270" algn="l">
              <a:lnSpc>
                <a:spcPct val="90000"/>
              </a:lnSpc>
              <a:spcBef>
                <a:spcPts val="0"/>
              </a:spcBef>
              <a:spcAft>
                <a:spcPts val="600"/>
              </a:spcAft>
            </a:pPr>
            <a:endParaRPr lang="en-US"/>
          </a:p>
          <a:p>
            <a:pPr marL="128270" indent="-128270"/>
            <a:endParaRPr lang="en-US"/>
          </a:p>
        </p:txBody>
      </p:sp>
      <p:pic>
        <p:nvPicPr>
          <p:cNvPr id="4" name="Picture 3">
            <a:extLst>
              <a:ext uri="{FF2B5EF4-FFF2-40B4-BE49-F238E27FC236}">
                <a16:creationId xmlns:a16="http://schemas.microsoft.com/office/drawing/2014/main" id="{8ED751F2-8EAE-46E4-9217-39B061E8842C}"/>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742744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5F2F3-A35E-4714-B750-926E007CC747}"/>
              </a:ext>
            </a:extLst>
          </p:cNvPr>
          <p:cNvSpPr>
            <a:spLocks noGrp="1"/>
          </p:cNvSpPr>
          <p:nvPr>
            <p:ph type="title"/>
          </p:nvPr>
        </p:nvSpPr>
        <p:spPr/>
        <p:txBody>
          <a:bodyPr/>
          <a:lstStyle/>
          <a:p>
            <a:r>
              <a:rPr lang="en-US">
                <a:ea typeface="+mj-lt"/>
                <a:cs typeface="+mj-lt"/>
              </a:rPr>
              <a:t>Dimensional Model Advantages</a:t>
            </a:r>
          </a:p>
          <a:p>
            <a:endParaRPr lang="en-US">
              <a:cs typeface="Calibri"/>
            </a:endParaRPr>
          </a:p>
        </p:txBody>
      </p:sp>
      <p:sp>
        <p:nvSpPr>
          <p:cNvPr id="3" name="Content Placeholder 2">
            <a:extLst>
              <a:ext uri="{FF2B5EF4-FFF2-40B4-BE49-F238E27FC236}">
                <a16:creationId xmlns:a16="http://schemas.microsoft.com/office/drawing/2014/main" id="{FD7C5A8A-D10D-4FE3-89BE-ABD9C0BCC014}"/>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Understandable</a:t>
            </a:r>
          </a:p>
          <a:p>
            <a:pPr marL="128270" indent="-128270" algn="l">
              <a:lnSpc>
                <a:spcPct val="90000"/>
              </a:lnSpc>
              <a:spcBef>
                <a:spcPts val="0"/>
              </a:spcBef>
              <a:spcAft>
                <a:spcPts val="600"/>
              </a:spcAft>
            </a:pPr>
            <a:r>
              <a:rPr lang="en-US"/>
              <a:t>Systematically represents history</a:t>
            </a:r>
          </a:p>
          <a:p>
            <a:pPr marL="128270" indent="-128270" algn="l">
              <a:lnSpc>
                <a:spcPct val="90000"/>
              </a:lnSpc>
              <a:spcBef>
                <a:spcPts val="0"/>
              </a:spcBef>
              <a:spcAft>
                <a:spcPts val="600"/>
              </a:spcAft>
            </a:pPr>
            <a:r>
              <a:rPr lang="en-US"/>
              <a:t>Reliable join paths</a:t>
            </a:r>
          </a:p>
          <a:p>
            <a:pPr marL="128270" indent="-128270" algn="l">
              <a:lnSpc>
                <a:spcPct val="90000"/>
              </a:lnSpc>
              <a:spcBef>
                <a:spcPts val="0"/>
              </a:spcBef>
              <a:spcAft>
                <a:spcPts val="600"/>
              </a:spcAft>
            </a:pPr>
            <a:r>
              <a:rPr lang="en-US"/>
              <a:t>High performance query</a:t>
            </a:r>
          </a:p>
          <a:p>
            <a:pPr marL="128270" indent="-128270" algn="l">
              <a:lnSpc>
                <a:spcPct val="90000"/>
              </a:lnSpc>
              <a:spcBef>
                <a:spcPts val="0"/>
              </a:spcBef>
              <a:spcAft>
                <a:spcPts val="600"/>
              </a:spcAft>
            </a:pPr>
            <a:r>
              <a:rPr lang="en-US"/>
              <a:t>Enterprise scalability</a:t>
            </a:r>
          </a:p>
          <a:p>
            <a:pPr marL="128270" indent="-128270" algn="l">
              <a:lnSpc>
                <a:spcPct val="90000"/>
              </a:lnSpc>
              <a:spcBef>
                <a:spcPts val="0"/>
              </a:spcBef>
              <a:spcAft>
                <a:spcPts val="600"/>
              </a:spcAft>
            </a:pPr>
            <a:r>
              <a:rPr lang="en-US">
                <a:latin typeface="Tahoma"/>
                <a:ea typeface="Tahoma"/>
                <a:cs typeface="Tahoma"/>
              </a:rPr>
              <a:t>                                                                       </a:t>
            </a:r>
          </a:p>
          <a:p>
            <a:pPr marL="128270" indent="-128270"/>
            <a:endParaRPr lang="en-US"/>
          </a:p>
        </p:txBody>
      </p:sp>
      <p:sp>
        <p:nvSpPr>
          <p:cNvPr id="4" name="AutoShape 6">
            <a:extLst>
              <a:ext uri="{FF2B5EF4-FFF2-40B4-BE49-F238E27FC236}">
                <a16:creationId xmlns:a16="http://schemas.microsoft.com/office/drawing/2014/main" id="{6AF2A104-8308-4378-92F0-DC13A0DFC206}"/>
              </a:ext>
            </a:extLst>
          </p:cNvPr>
          <p:cNvSpPr>
            <a:spLocks noChangeArrowheads="1"/>
          </p:cNvSpPr>
          <p:nvPr/>
        </p:nvSpPr>
        <p:spPr bwMode="auto">
          <a:xfrm>
            <a:off x="4918746" y="1739874"/>
            <a:ext cx="2301992" cy="1874531"/>
          </a:xfrm>
          <a:prstGeom prst="star5">
            <a:avLst/>
          </a:prstGeom>
          <a:gradFill rotWithShape="0">
            <a:gsLst>
              <a:gs pos="0">
                <a:srgbClr val="2C4D9C"/>
              </a:gs>
              <a:gs pos="100000">
                <a:srgbClr val="2C4D9C">
                  <a:gamma/>
                  <a:tint val="36471"/>
                  <a:invGamma/>
                </a:srgbClr>
              </a:gs>
            </a:gsLst>
            <a:path path="shape">
              <a:fillToRect l="50000" t="50000" r="50000" b="50000"/>
            </a:path>
          </a:gradFill>
          <a:ln w="9525">
            <a:no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p>
        </p:txBody>
      </p:sp>
      <p:sp>
        <p:nvSpPr>
          <p:cNvPr id="5" name="TextBox 4">
            <a:extLst>
              <a:ext uri="{FF2B5EF4-FFF2-40B4-BE49-F238E27FC236}">
                <a16:creationId xmlns:a16="http://schemas.microsoft.com/office/drawing/2014/main" id="{2A3BFFD0-02F1-49B9-9A96-0A5E9FC05C87}"/>
              </a:ext>
            </a:extLst>
          </p:cNvPr>
          <p:cNvSpPr txBox="1"/>
          <p:nvPr/>
        </p:nvSpPr>
        <p:spPr>
          <a:xfrm>
            <a:off x="3200400" y="2343150"/>
            <a:ext cx="2743200"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6" name="Picture 5">
            <a:extLst>
              <a:ext uri="{FF2B5EF4-FFF2-40B4-BE49-F238E27FC236}">
                <a16:creationId xmlns:a16="http://schemas.microsoft.com/office/drawing/2014/main" id="{DDAE56A4-D4E7-4D62-9019-35D96AE0D4C7}"/>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5603211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2687-5D8F-48FD-9ED8-64ED985C2779}"/>
              </a:ext>
            </a:extLst>
          </p:cNvPr>
          <p:cNvSpPr>
            <a:spLocks noGrp="1"/>
          </p:cNvSpPr>
          <p:nvPr>
            <p:ph type="title"/>
          </p:nvPr>
        </p:nvSpPr>
        <p:spPr/>
        <p:txBody>
          <a:bodyPr/>
          <a:lstStyle/>
          <a:p>
            <a:r>
              <a:rPr lang="en-US">
                <a:ea typeface="+mj-lt"/>
                <a:cs typeface="+mj-lt"/>
              </a:rPr>
              <a:t>Difference Between E/R and  Dimensional Model</a:t>
            </a:r>
          </a:p>
          <a:p>
            <a:endParaRPr lang="en-US">
              <a:cs typeface="Calibri"/>
            </a:endParaRPr>
          </a:p>
        </p:txBody>
      </p:sp>
      <p:pic>
        <p:nvPicPr>
          <p:cNvPr id="6" name="Picture 6" descr="Diagram&#10;&#10;Description automatically generated">
            <a:extLst>
              <a:ext uri="{FF2B5EF4-FFF2-40B4-BE49-F238E27FC236}">
                <a16:creationId xmlns:a16="http://schemas.microsoft.com/office/drawing/2014/main" id="{52BC0088-0C98-495C-90FE-31759A5FEF81}"/>
              </a:ext>
            </a:extLst>
          </p:cNvPr>
          <p:cNvPicPr>
            <a:picLocks noGrp="1" noChangeAspect="1"/>
          </p:cNvPicPr>
          <p:nvPr>
            <p:ph idx="1"/>
          </p:nvPr>
        </p:nvPicPr>
        <p:blipFill>
          <a:blip r:embed="rId2"/>
          <a:stretch>
            <a:fillRect/>
          </a:stretch>
        </p:blipFill>
        <p:spPr>
          <a:xfrm>
            <a:off x="175757" y="868136"/>
            <a:ext cx="7468654" cy="3927702"/>
          </a:xfrm>
        </p:spPr>
      </p:pic>
      <p:pic>
        <p:nvPicPr>
          <p:cNvPr id="4" name="Picture 3">
            <a:extLst>
              <a:ext uri="{FF2B5EF4-FFF2-40B4-BE49-F238E27FC236}">
                <a16:creationId xmlns:a16="http://schemas.microsoft.com/office/drawing/2014/main" id="{08C43074-D68B-4BF1-8027-B6C6CBED4A1C}"/>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902921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9546-1AFE-4756-89EE-DB86C1A38872}"/>
              </a:ext>
            </a:extLst>
          </p:cNvPr>
          <p:cNvSpPr>
            <a:spLocks noGrp="1"/>
          </p:cNvSpPr>
          <p:nvPr>
            <p:ph type="title"/>
          </p:nvPr>
        </p:nvSpPr>
        <p:spPr/>
        <p:txBody>
          <a:bodyPr/>
          <a:lstStyle/>
          <a:p>
            <a:r>
              <a:rPr lang="en-US">
                <a:ea typeface="+mj-lt"/>
                <a:cs typeface="+mj-lt"/>
              </a:rPr>
              <a:t>Difference Between E/R and  Dimensional Model</a:t>
            </a:r>
          </a:p>
          <a:p>
            <a:endParaRPr lang="en-US">
              <a:cs typeface="Calibri"/>
            </a:endParaRPr>
          </a:p>
        </p:txBody>
      </p:sp>
      <p:sp>
        <p:nvSpPr>
          <p:cNvPr id="3" name="Content Placeholder 2">
            <a:extLst>
              <a:ext uri="{FF2B5EF4-FFF2-40B4-BE49-F238E27FC236}">
                <a16:creationId xmlns:a16="http://schemas.microsoft.com/office/drawing/2014/main" id="{2E096598-5C3D-4A8B-9BD7-5A24A562499A}"/>
              </a:ext>
            </a:extLst>
          </p:cNvPr>
          <p:cNvSpPr>
            <a:spLocks noGrp="1"/>
          </p:cNvSpPr>
          <p:nvPr>
            <p:ph idx="1"/>
          </p:nvPr>
        </p:nvSpPr>
        <p:spPr/>
        <p:txBody>
          <a:bodyPr vert="horz" lIns="91440" tIns="45720" rIns="91440" bIns="45720" rtlCol="0" anchor="t">
            <a:normAutofit/>
          </a:bodyPr>
          <a:lstStyle/>
          <a:p>
            <a:pPr marL="128270" indent="-128270"/>
            <a:r>
              <a:rPr lang="en-US">
                <a:latin typeface="Tahoma"/>
                <a:ea typeface="Tahoma"/>
                <a:cs typeface="Tahoma"/>
              </a:rPr>
              <a:t>       </a:t>
            </a:r>
          </a:p>
        </p:txBody>
      </p:sp>
      <p:pic>
        <p:nvPicPr>
          <p:cNvPr id="4" name="Picture 4" descr="Diagram, engineering drawing&#10;&#10;Description automatically generated">
            <a:extLst>
              <a:ext uri="{FF2B5EF4-FFF2-40B4-BE49-F238E27FC236}">
                <a16:creationId xmlns:a16="http://schemas.microsoft.com/office/drawing/2014/main" id="{D3DC6585-20FA-42DC-845F-237EB24DA1C7}"/>
              </a:ext>
            </a:extLst>
          </p:cNvPr>
          <p:cNvPicPr>
            <a:picLocks noChangeAspect="1"/>
          </p:cNvPicPr>
          <p:nvPr/>
        </p:nvPicPr>
        <p:blipFill>
          <a:blip r:embed="rId2"/>
          <a:stretch>
            <a:fillRect/>
          </a:stretch>
        </p:blipFill>
        <p:spPr>
          <a:xfrm>
            <a:off x="871751" y="958735"/>
            <a:ext cx="7238430" cy="3575754"/>
          </a:xfrm>
          <a:prstGeom prst="rect">
            <a:avLst/>
          </a:prstGeom>
        </p:spPr>
      </p:pic>
      <p:pic>
        <p:nvPicPr>
          <p:cNvPr id="5" name="Picture 4">
            <a:extLst>
              <a:ext uri="{FF2B5EF4-FFF2-40B4-BE49-F238E27FC236}">
                <a16:creationId xmlns:a16="http://schemas.microsoft.com/office/drawing/2014/main" id="{775CE89E-2323-403C-876E-DE14B266C91A}"/>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7535825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CE90A-3A63-4638-ADC9-F8F6B6797F68}"/>
              </a:ext>
            </a:extLst>
          </p:cNvPr>
          <p:cNvSpPr>
            <a:spLocks noGrp="1"/>
          </p:cNvSpPr>
          <p:nvPr>
            <p:ph type="title"/>
          </p:nvPr>
        </p:nvSpPr>
        <p:spPr/>
        <p:txBody>
          <a:bodyPr/>
          <a:lstStyle/>
          <a:p>
            <a:r>
              <a:rPr lang="en-US">
                <a:ea typeface="+mj-lt"/>
                <a:cs typeface="+mj-lt"/>
              </a:rPr>
              <a:t>Process Measurement</a:t>
            </a:r>
          </a:p>
          <a:p>
            <a:endParaRPr lang="en-US">
              <a:cs typeface="Calibri"/>
            </a:endParaRPr>
          </a:p>
        </p:txBody>
      </p:sp>
      <p:sp>
        <p:nvSpPr>
          <p:cNvPr id="3" name="Content Placeholder 2">
            <a:extLst>
              <a:ext uri="{FF2B5EF4-FFF2-40B4-BE49-F238E27FC236}">
                <a16:creationId xmlns:a16="http://schemas.microsoft.com/office/drawing/2014/main" id="{A33573B5-A607-46F5-807E-1EAF188D706A}"/>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Measures</a:t>
            </a:r>
          </a:p>
          <a:p>
            <a:pPr marL="585470" lvl="1" indent="-128270" algn="l">
              <a:lnSpc>
                <a:spcPct val="90000"/>
              </a:lnSpc>
              <a:spcBef>
                <a:spcPts val="0"/>
              </a:spcBef>
              <a:spcAft>
                <a:spcPts val="600"/>
              </a:spcAft>
              <a:buFont typeface="Tahoma" panose="05050102010706020507" pitchFamily="18" charset="2"/>
              <a:buChar char="»"/>
            </a:pPr>
            <a:r>
              <a:rPr lang="en-US"/>
              <a:t>Metrics or indicators by which people evaluate a business process</a:t>
            </a:r>
          </a:p>
          <a:p>
            <a:pPr marL="585470" lvl="1" indent="-128270" algn="l">
              <a:lnSpc>
                <a:spcPct val="90000"/>
              </a:lnSpc>
              <a:spcBef>
                <a:spcPts val="0"/>
              </a:spcBef>
              <a:spcAft>
                <a:spcPts val="600"/>
              </a:spcAft>
              <a:buFont typeface="Tahoma" panose="05050102010706020507" pitchFamily="18" charset="2"/>
              <a:buChar char="»"/>
            </a:pPr>
            <a:r>
              <a:rPr lang="en-US"/>
              <a:t>Referred to as “Facts”</a:t>
            </a:r>
          </a:p>
          <a:p>
            <a:pPr marL="128270" indent="-128270" algn="l">
              <a:lnSpc>
                <a:spcPct val="90000"/>
              </a:lnSpc>
              <a:spcBef>
                <a:spcPts val="0"/>
              </a:spcBef>
              <a:spcAft>
                <a:spcPts val="600"/>
              </a:spcAft>
            </a:pPr>
            <a:endParaRPr lang="en-US"/>
          </a:p>
          <a:p>
            <a:pPr marL="128270" indent="-128270" algn="l">
              <a:lnSpc>
                <a:spcPct val="90000"/>
              </a:lnSpc>
              <a:spcBef>
                <a:spcPts val="0"/>
              </a:spcBef>
              <a:spcAft>
                <a:spcPts val="600"/>
              </a:spcAft>
            </a:pPr>
            <a:r>
              <a:rPr lang="en-US">
                <a:latin typeface="Tahoma"/>
                <a:ea typeface="Tahoma"/>
                <a:cs typeface="Tahoma"/>
              </a:rPr>
              <a:t>Examples                                                            </a:t>
            </a:r>
            <a:endParaRPr lang="en-US"/>
          </a:p>
          <a:p>
            <a:pPr marL="585470" lvl="1" indent="-128270" algn="l">
              <a:lnSpc>
                <a:spcPct val="90000"/>
              </a:lnSpc>
              <a:spcBef>
                <a:spcPts val="0"/>
              </a:spcBef>
              <a:spcAft>
                <a:spcPts val="600"/>
              </a:spcAft>
              <a:buFont typeface="Tahoma" panose="05050102010706020507" pitchFamily="18" charset="2"/>
              <a:buChar char="»"/>
            </a:pPr>
            <a:r>
              <a:rPr lang="en-US"/>
              <a:t>Margin</a:t>
            </a:r>
          </a:p>
          <a:p>
            <a:pPr marL="585470" lvl="1" indent="-128270" algn="l">
              <a:lnSpc>
                <a:spcPct val="90000"/>
              </a:lnSpc>
              <a:spcBef>
                <a:spcPts val="0"/>
              </a:spcBef>
              <a:spcAft>
                <a:spcPts val="600"/>
              </a:spcAft>
              <a:buFont typeface="Tahoma" panose="05050102010706020507" pitchFamily="18" charset="2"/>
              <a:buChar char="»"/>
            </a:pPr>
            <a:r>
              <a:rPr lang="en-US"/>
              <a:t>Inventory Amount</a:t>
            </a:r>
          </a:p>
          <a:p>
            <a:pPr marL="585470" lvl="1" indent="-128270" algn="l">
              <a:lnSpc>
                <a:spcPct val="90000"/>
              </a:lnSpc>
              <a:spcBef>
                <a:spcPts val="0"/>
              </a:spcBef>
              <a:spcAft>
                <a:spcPts val="600"/>
              </a:spcAft>
              <a:buFont typeface="Tahoma" panose="05050102010706020507" pitchFamily="18" charset="2"/>
              <a:buChar char="»"/>
            </a:pPr>
            <a:r>
              <a:rPr lang="en-US"/>
              <a:t>Sales Dollars</a:t>
            </a:r>
          </a:p>
          <a:p>
            <a:pPr marL="585470" lvl="1" indent="-128270" algn="l">
              <a:lnSpc>
                <a:spcPct val="90000"/>
              </a:lnSpc>
              <a:spcBef>
                <a:spcPts val="0"/>
              </a:spcBef>
              <a:spcAft>
                <a:spcPts val="600"/>
              </a:spcAft>
              <a:buFont typeface="Tahoma" panose="05050102010706020507" pitchFamily="18" charset="2"/>
              <a:buChar char="»"/>
            </a:pPr>
            <a:r>
              <a:rPr lang="en-US"/>
              <a:t>Receivable Dollars</a:t>
            </a:r>
          </a:p>
          <a:p>
            <a:pPr marL="585470" lvl="1" indent="-128270" algn="l">
              <a:lnSpc>
                <a:spcPct val="90000"/>
              </a:lnSpc>
              <a:spcBef>
                <a:spcPts val="0"/>
              </a:spcBef>
              <a:spcAft>
                <a:spcPts val="600"/>
              </a:spcAft>
              <a:buFont typeface="Tahoma" panose="05050102010706020507" pitchFamily="18" charset="2"/>
              <a:buChar char="»"/>
            </a:pPr>
            <a:r>
              <a:rPr lang="en-US"/>
              <a:t>Return Rate</a:t>
            </a:r>
          </a:p>
          <a:p>
            <a:pPr marL="128270" indent="-128270" algn="l">
              <a:lnSpc>
                <a:spcPct val="90000"/>
              </a:lnSpc>
              <a:spcBef>
                <a:spcPts val="0"/>
              </a:spcBef>
              <a:spcAft>
                <a:spcPts val="600"/>
              </a:spcAft>
            </a:pPr>
            <a:endParaRPr lang="en-US"/>
          </a:p>
          <a:p>
            <a:pPr marL="128270" indent="-128270"/>
            <a:endParaRPr lang="en-US"/>
          </a:p>
        </p:txBody>
      </p:sp>
      <p:pic>
        <p:nvPicPr>
          <p:cNvPr id="4" name="Picture 4" descr="A picture containing graphical user interface&#10;&#10;Description automatically generated">
            <a:extLst>
              <a:ext uri="{FF2B5EF4-FFF2-40B4-BE49-F238E27FC236}">
                <a16:creationId xmlns:a16="http://schemas.microsoft.com/office/drawing/2014/main" id="{29AC34C7-E2FA-4E8B-A87F-FD087106530B}"/>
              </a:ext>
            </a:extLst>
          </p:cNvPr>
          <p:cNvPicPr>
            <a:picLocks noChangeAspect="1"/>
          </p:cNvPicPr>
          <p:nvPr/>
        </p:nvPicPr>
        <p:blipFill>
          <a:blip r:embed="rId2"/>
          <a:stretch>
            <a:fillRect/>
          </a:stretch>
        </p:blipFill>
        <p:spPr>
          <a:xfrm>
            <a:off x="4531057" y="1552132"/>
            <a:ext cx="2743200" cy="2909279"/>
          </a:xfrm>
          <a:prstGeom prst="rect">
            <a:avLst/>
          </a:prstGeom>
        </p:spPr>
      </p:pic>
      <p:pic>
        <p:nvPicPr>
          <p:cNvPr id="5" name="Picture 4">
            <a:extLst>
              <a:ext uri="{FF2B5EF4-FFF2-40B4-BE49-F238E27FC236}">
                <a16:creationId xmlns:a16="http://schemas.microsoft.com/office/drawing/2014/main" id="{019DBB8F-9E55-40BB-8F9C-27894EE226E3}"/>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3498137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78A27-316B-4E70-B08B-0989FAC7C300}"/>
              </a:ext>
            </a:extLst>
          </p:cNvPr>
          <p:cNvSpPr>
            <a:spLocks noGrp="1"/>
          </p:cNvSpPr>
          <p:nvPr>
            <p:ph type="title"/>
          </p:nvPr>
        </p:nvSpPr>
        <p:spPr/>
        <p:txBody>
          <a:bodyPr/>
          <a:lstStyle/>
          <a:p>
            <a:r>
              <a:rPr lang="en-US">
                <a:ea typeface="+mj-lt"/>
                <a:cs typeface="+mj-lt"/>
              </a:rPr>
              <a:t>Fact Table GArain</a:t>
            </a:r>
          </a:p>
          <a:p>
            <a:endParaRPr lang="en-US">
              <a:cs typeface="Calibri"/>
            </a:endParaRPr>
          </a:p>
        </p:txBody>
      </p:sp>
      <p:sp>
        <p:nvSpPr>
          <p:cNvPr id="3" name="Content Placeholder 2">
            <a:extLst>
              <a:ext uri="{FF2B5EF4-FFF2-40B4-BE49-F238E27FC236}">
                <a16:creationId xmlns:a16="http://schemas.microsoft.com/office/drawing/2014/main" id="{EEC35C55-4CA0-4DE3-95FB-700DDF62C9D1}"/>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Grain</a:t>
            </a:r>
          </a:p>
          <a:p>
            <a:pPr marL="585470" lvl="1" indent="-128270" algn="l">
              <a:lnSpc>
                <a:spcPct val="90000"/>
              </a:lnSpc>
              <a:spcBef>
                <a:spcPts val="0"/>
              </a:spcBef>
              <a:spcAft>
                <a:spcPts val="600"/>
              </a:spcAft>
              <a:buFont typeface="Tahoma" panose="05050102010706020507" pitchFamily="18" charset="2"/>
              <a:buChar char="»"/>
            </a:pPr>
            <a:r>
              <a:rPr lang="en-US"/>
              <a:t>The level of detail represented by a row in the fact table</a:t>
            </a:r>
          </a:p>
          <a:p>
            <a:pPr marL="585470" lvl="1" indent="-128270" algn="l">
              <a:lnSpc>
                <a:spcPct val="90000"/>
              </a:lnSpc>
              <a:spcBef>
                <a:spcPts val="0"/>
              </a:spcBef>
              <a:spcAft>
                <a:spcPts val="600"/>
              </a:spcAft>
              <a:buFont typeface="Tahoma" panose="05050102010706020507" pitchFamily="18" charset="2"/>
              <a:buChar char="»"/>
            </a:pPr>
            <a:r>
              <a:rPr lang="en-US"/>
              <a:t>Must be identified early</a:t>
            </a:r>
          </a:p>
          <a:p>
            <a:pPr marL="585470" lvl="1" indent="-128270" algn="l">
              <a:lnSpc>
                <a:spcPct val="90000"/>
              </a:lnSpc>
              <a:spcBef>
                <a:spcPts val="0"/>
              </a:spcBef>
              <a:spcAft>
                <a:spcPts val="600"/>
              </a:spcAft>
              <a:buFont typeface="Tahoma" panose="05050102010706020507" pitchFamily="18" charset="2"/>
              <a:buChar char="»"/>
            </a:pPr>
            <a:r>
              <a:rPr lang="en-US"/>
              <a:t>Cause of greatest confusion during design process</a:t>
            </a:r>
          </a:p>
          <a:p>
            <a:pPr marL="128270" indent="-128270" algn="l">
              <a:lnSpc>
                <a:spcPct val="90000"/>
              </a:lnSpc>
              <a:spcBef>
                <a:spcPts val="0"/>
              </a:spcBef>
              <a:spcAft>
                <a:spcPts val="600"/>
              </a:spcAft>
            </a:pPr>
            <a:r>
              <a:rPr lang="en-US"/>
              <a:t>Example</a:t>
            </a:r>
          </a:p>
          <a:p>
            <a:pPr marL="585470" lvl="1" indent="-128270" algn="l">
              <a:lnSpc>
                <a:spcPct val="90000"/>
              </a:lnSpc>
              <a:spcBef>
                <a:spcPts val="0"/>
              </a:spcBef>
              <a:spcAft>
                <a:spcPts val="600"/>
              </a:spcAft>
              <a:buFont typeface="Tahoma" panose="05050102010706020507" pitchFamily="18" charset="2"/>
              <a:buChar char="»"/>
            </a:pPr>
            <a:r>
              <a:rPr lang="en-US"/>
              <a:t>Each row in the fact table represents the daily item sales total</a:t>
            </a:r>
          </a:p>
          <a:p>
            <a:pPr marL="128270" indent="-128270" algn="l">
              <a:lnSpc>
                <a:spcPct val="90000"/>
              </a:lnSpc>
              <a:spcBef>
                <a:spcPts val="0"/>
              </a:spcBef>
              <a:spcAft>
                <a:spcPts val="600"/>
              </a:spcAft>
            </a:pPr>
            <a:endParaRPr lang="en-US"/>
          </a:p>
          <a:p>
            <a:pPr marL="128270" indent="-128270"/>
            <a:r>
              <a:rPr lang="en-US">
                <a:latin typeface="Tahoma"/>
                <a:ea typeface="Tahoma"/>
                <a:cs typeface="Tahoma"/>
              </a:rPr>
              <a:t>                                                                                            </a:t>
            </a:r>
          </a:p>
        </p:txBody>
      </p:sp>
      <p:pic>
        <p:nvPicPr>
          <p:cNvPr id="4" name="Picture 4" descr="Diagram&#10;&#10;Description automatically generated">
            <a:extLst>
              <a:ext uri="{FF2B5EF4-FFF2-40B4-BE49-F238E27FC236}">
                <a16:creationId xmlns:a16="http://schemas.microsoft.com/office/drawing/2014/main" id="{CC6D441F-B383-4FD1-97BE-5051D80FB8B4}"/>
              </a:ext>
            </a:extLst>
          </p:cNvPr>
          <p:cNvPicPr>
            <a:picLocks noChangeAspect="1"/>
          </p:cNvPicPr>
          <p:nvPr/>
        </p:nvPicPr>
        <p:blipFill>
          <a:blip r:embed="rId2"/>
          <a:stretch>
            <a:fillRect/>
          </a:stretch>
        </p:blipFill>
        <p:spPr>
          <a:xfrm>
            <a:off x="5469339" y="1135559"/>
            <a:ext cx="2751731" cy="2872381"/>
          </a:xfrm>
          <a:prstGeom prst="rect">
            <a:avLst/>
          </a:prstGeom>
        </p:spPr>
      </p:pic>
      <p:pic>
        <p:nvPicPr>
          <p:cNvPr id="5" name="Picture 4">
            <a:extLst>
              <a:ext uri="{FF2B5EF4-FFF2-40B4-BE49-F238E27FC236}">
                <a16:creationId xmlns:a16="http://schemas.microsoft.com/office/drawing/2014/main" id="{3FD46D1F-EB6E-4146-AF11-B6694C5910D4}"/>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395652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083B9-5001-453A-8546-640E48D2A86C}"/>
              </a:ext>
            </a:extLst>
          </p:cNvPr>
          <p:cNvSpPr>
            <a:spLocks noGrp="1"/>
          </p:cNvSpPr>
          <p:nvPr>
            <p:ph type="title"/>
          </p:nvPr>
        </p:nvSpPr>
        <p:spPr/>
        <p:txBody>
          <a:bodyPr/>
          <a:lstStyle/>
          <a:p>
            <a:r>
              <a:rPr lang="en-US" sz="2800" dirty="0"/>
              <a:t>1.0:Introduction</a:t>
            </a:r>
            <a:endParaRPr lang="en-IN" dirty="0"/>
          </a:p>
        </p:txBody>
      </p:sp>
      <p:sp>
        <p:nvSpPr>
          <p:cNvPr id="7" name="Content Placeholder 6">
            <a:extLst>
              <a:ext uri="{FF2B5EF4-FFF2-40B4-BE49-F238E27FC236}">
                <a16:creationId xmlns:a16="http://schemas.microsoft.com/office/drawing/2014/main" id="{D63DD52B-D2AB-4D2E-AF37-FBCAAE66CC63}"/>
              </a:ext>
            </a:extLst>
          </p:cNvPr>
          <p:cNvSpPr>
            <a:spLocks noGrp="1"/>
          </p:cNvSpPr>
          <p:nvPr>
            <p:ph idx="1"/>
          </p:nvPr>
        </p:nvSpPr>
        <p:spPr/>
        <p:txBody>
          <a:bodyPr/>
          <a:lstStyle/>
          <a:p>
            <a:pPr marL="0" indent="0">
              <a:buNone/>
            </a:pPr>
            <a:r>
              <a:rPr lang="en-US" dirty="0"/>
              <a:t>Introduction to Data Models</a:t>
            </a:r>
          </a:p>
          <a:p>
            <a:pPr marL="0" indent="0">
              <a:buNone/>
            </a:pPr>
            <a:endParaRPr lang="en-US" dirty="0"/>
          </a:p>
          <a:p>
            <a:pPr marL="0" indent="0">
              <a:buNone/>
            </a:pPr>
            <a:endParaRPr lang="en-IN" dirty="0"/>
          </a:p>
        </p:txBody>
      </p:sp>
      <p:pic>
        <p:nvPicPr>
          <p:cNvPr id="9" name="Picture 8">
            <a:extLst>
              <a:ext uri="{FF2B5EF4-FFF2-40B4-BE49-F238E27FC236}">
                <a16:creationId xmlns:a16="http://schemas.microsoft.com/office/drawing/2014/main" id="{3A10811F-99C3-4EC8-8352-784A5635F99A}"/>
              </a:ext>
            </a:extLst>
          </p:cNvPr>
          <p:cNvPicPr>
            <a:picLocks noChangeAspect="1"/>
          </p:cNvPicPr>
          <p:nvPr/>
        </p:nvPicPr>
        <p:blipFill>
          <a:blip r:embed="rId2"/>
          <a:stretch>
            <a:fillRect/>
          </a:stretch>
        </p:blipFill>
        <p:spPr>
          <a:xfrm>
            <a:off x="1540800" y="1464979"/>
            <a:ext cx="5940000" cy="3517746"/>
          </a:xfrm>
          <a:prstGeom prst="rect">
            <a:avLst/>
          </a:prstGeom>
        </p:spPr>
      </p:pic>
      <p:sp>
        <p:nvSpPr>
          <p:cNvPr id="10" name="Rectangle 9">
            <a:extLst>
              <a:ext uri="{FF2B5EF4-FFF2-40B4-BE49-F238E27FC236}">
                <a16:creationId xmlns:a16="http://schemas.microsoft.com/office/drawing/2014/main" id="{60062775-06BE-42BF-821A-ED2A4623C63A}"/>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9523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6FFEA-583C-402F-B667-33CA43621726}"/>
              </a:ext>
            </a:extLst>
          </p:cNvPr>
          <p:cNvSpPr>
            <a:spLocks noGrp="1"/>
          </p:cNvSpPr>
          <p:nvPr>
            <p:ph type="title"/>
          </p:nvPr>
        </p:nvSpPr>
        <p:spPr/>
        <p:txBody>
          <a:bodyPr/>
          <a:lstStyle/>
          <a:p>
            <a:r>
              <a:rPr lang="en-US">
                <a:ea typeface="+mj-lt"/>
                <a:cs typeface="+mj-lt"/>
              </a:rPr>
              <a:t>Process Perspectives</a:t>
            </a:r>
          </a:p>
          <a:p>
            <a:endParaRPr lang="en-US">
              <a:cs typeface="Calibri"/>
            </a:endParaRPr>
          </a:p>
        </p:txBody>
      </p:sp>
      <p:sp>
        <p:nvSpPr>
          <p:cNvPr id="3" name="Content Placeholder 2">
            <a:extLst>
              <a:ext uri="{FF2B5EF4-FFF2-40B4-BE49-F238E27FC236}">
                <a16:creationId xmlns:a16="http://schemas.microsoft.com/office/drawing/2014/main" id="{35ABCFEB-6EE1-44D9-8302-B29E68F7DE61}"/>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Dimensions</a:t>
            </a:r>
          </a:p>
          <a:p>
            <a:pPr marL="585470" lvl="1" indent="-128270" algn="l">
              <a:lnSpc>
                <a:spcPct val="90000"/>
              </a:lnSpc>
              <a:spcBef>
                <a:spcPts val="0"/>
              </a:spcBef>
              <a:spcAft>
                <a:spcPts val="600"/>
              </a:spcAft>
              <a:buFont typeface="Tahoma" panose="05050102010706020507" pitchFamily="18" charset="2"/>
              <a:buChar char="»"/>
            </a:pPr>
            <a:r>
              <a:rPr lang="en-US"/>
              <a:t>The parameters by which measures are viewed</a:t>
            </a:r>
          </a:p>
          <a:p>
            <a:pPr marL="585470" lvl="1" indent="-128270" algn="l">
              <a:lnSpc>
                <a:spcPct val="90000"/>
              </a:lnSpc>
              <a:spcBef>
                <a:spcPts val="0"/>
              </a:spcBef>
              <a:spcAft>
                <a:spcPts val="600"/>
              </a:spcAft>
              <a:buFont typeface="Tahoma" panose="05050102010706020507" pitchFamily="18" charset="2"/>
              <a:buChar char="»"/>
            </a:pPr>
            <a:r>
              <a:rPr lang="en-US"/>
              <a:t>Used to break out, filter  or roll up measures</a:t>
            </a:r>
          </a:p>
          <a:p>
            <a:pPr marL="585470" lvl="1" indent="-128270" algn="l">
              <a:lnSpc>
                <a:spcPct val="90000"/>
              </a:lnSpc>
              <a:spcBef>
                <a:spcPts val="0"/>
              </a:spcBef>
              <a:spcAft>
                <a:spcPts val="600"/>
              </a:spcAft>
              <a:buFont typeface="Tahoma" panose="05050102010706020507" pitchFamily="18" charset="2"/>
              <a:buChar char="»"/>
            </a:pPr>
            <a:r>
              <a:rPr lang="en-US"/>
              <a:t>Often found after the word “by” in a business question</a:t>
            </a:r>
          </a:p>
          <a:p>
            <a:pPr marL="585470" lvl="1" indent="-128270" algn="l">
              <a:lnSpc>
                <a:spcPct val="90000"/>
              </a:lnSpc>
              <a:spcBef>
                <a:spcPts val="0"/>
              </a:spcBef>
              <a:spcAft>
                <a:spcPts val="600"/>
              </a:spcAft>
              <a:buFont typeface="Tahoma" panose="05050102010706020507" pitchFamily="18" charset="2"/>
              <a:buChar char="»"/>
            </a:pPr>
            <a:r>
              <a:rPr lang="en-US"/>
              <a:t>Descriptive business terms</a:t>
            </a:r>
          </a:p>
          <a:p>
            <a:pPr marL="128270" indent="-128270" algn="l">
              <a:lnSpc>
                <a:spcPct val="90000"/>
              </a:lnSpc>
              <a:spcBef>
                <a:spcPts val="0"/>
              </a:spcBef>
              <a:spcAft>
                <a:spcPts val="600"/>
              </a:spcAft>
            </a:pPr>
            <a:endParaRPr lang="en-US"/>
          </a:p>
          <a:p>
            <a:pPr marL="128270" indent="-128270" algn="l">
              <a:lnSpc>
                <a:spcPct val="90000"/>
              </a:lnSpc>
              <a:spcBef>
                <a:spcPts val="0"/>
              </a:spcBef>
              <a:spcAft>
                <a:spcPts val="600"/>
              </a:spcAft>
            </a:pPr>
            <a:r>
              <a:rPr lang="en-US"/>
              <a:t>Examples</a:t>
            </a:r>
          </a:p>
          <a:p>
            <a:pPr marL="585470" lvl="1" indent="-128270" algn="l">
              <a:lnSpc>
                <a:spcPct val="90000"/>
              </a:lnSpc>
              <a:spcBef>
                <a:spcPts val="0"/>
              </a:spcBef>
              <a:spcAft>
                <a:spcPts val="600"/>
              </a:spcAft>
              <a:buFont typeface="Tahoma" panose="05050102010706020507" pitchFamily="18" charset="2"/>
              <a:buChar char="»"/>
            </a:pPr>
            <a:r>
              <a:rPr lang="en-US"/>
              <a:t>Product</a:t>
            </a:r>
          </a:p>
          <a:p>
            <a:pPr marL="585470" lvl="1" indent="-128270" algn="l">
              <a:lnSpc>
                <a:spcPct val="90000"/>
              </a:lnSpc>
              <a:spcBef>
                <a:spcPts val="0"/>
              </a:spcBef>
              <a:spcAft>
                <a:spcPts val="600"/>
              </a:spcAft>
              <a:buFont typeface="Tahoma" panose="05050102010706020507" pitchFamily="18" charset="2"/>
              <a:buChar char="»"/>
            </a:pPr>
            <a:r>
              <a:rPr lang="en-US"/>
              <a:t>Warehouse</a:t>
            </a:r>
          </a:p>
          <a:p>
            <a:pPr marL="585470" lvl="1" indent="-128270" algn="l">
              <a:lnSpc>
                <a:spcPct val="90000"/>
              </a:lnSpc>
              <a:spcBef>
                <a:spcPts val="0"/>
              </a:spcBef>
              <a:spcAft>
                <a:spcPts val="600"/>
              </a:spcAft>
              <a:buFont typeface="Tahoma" panose="05050102010706020507" pitchFamily="18" charset="2"/>
              <a:buChar char="»"/>
            </a:pPr>
            <a:r>
              <a:rPr lang="en-US"/>
              <a:t>Customer</a:t>
            </a:r>
          </a:p>
          <a:p>
            <a:pPr marL="585470" lvl="1" indent="-128270" algn="l">
              <a:lnSpc>
                <a:spcPct val="90000"/>
              </a:lnSpc>
              <a:spcBef>
                <a:spcPts val="0"/>
              </a:spcBef>
              <a:spcAft>
                <a:spcPts val="600"/>
              </a:spcAft>
              <a:buFont typeface="Tahoma" panose="05050102010706020507" pitchFamily="18" charset="2"/>
              <a:buChar char="»"/>
            </a:pPr>
            <a:r>
              <a:rPr lang="en-US"/>
              <a:t>Supplier</a:t>
            </a:r>
          </a:p>
          <a:p>
            <a:pPr marL="128270" indent="-128270" algn="l">
              <a:lnSpc>
                <a:spcPct val="90000"/>
              </a:lnSpc>
              <a:spcBef>
                <a:spcPts val="0"/>
              </a:spcBef>
              <a:spcAft>
                <a:spcPts val="600"/>
              </a:spcAft>
            </a:pPr>
            <a:endParaRPr lang="en-US"/>
          </a:p>
          <a:p>
            <a:pPr marL="128270" indent="-128270"/>
            <a:endParaRPr lang="en-US"/>
          </a:p>
        </p:txBody>
      </p:sp>
      <p:pic>
        <p:nvPicPr>
          <p:cNvPr id="4" name="Picture 4" descr="Table&#10;&#10;Description automatically generated">
            <a:extLst>
              <a:ext uri="{FF2B5EF4-FFF2-40B4-BE49-F238E27FC236}">
                <a16:creationId xmlns:a16="http://schemas.microsoft.com/office/drawing/2014/main" id="{29C1846A-5D97-4ECC-9BF5-274B45445C1D}"/>
              </a:ext>
            </a:extLst>
          </p:cNvPr>
          <p:cNvPicPr>
            <a:picLocks noChangeAspect="1"/>
          </p:cNvPicPr>
          <p:nvPr/>
        </p:nvPicPr>
        <p:blipFill>
          <a:blip r:embed="rId2"/>
          <a:stretch>
            <a:fillRect/>
          </a:stretch>
        </p:blipFill>
        <p:spPr>
          <a:xfrm>
            <a:off x="4147214" y="1546401"/>
            <a:ext cx="4125035" cy="2391891"/>
          </a:xfrm>
          <a:prstGeom prst="rect">
            <a:avLst/>
          </a:prstGeom>
        </p:spPr>
      </p:pic>
      <p:pic>
        <p:nvPicPr>
          <p:cNvPr id="5" name="Picture 4">
            <a:extLst>
              <a:ext uri="{FF2B5EF4-FFF2-40B4-BE49-F238E27FC236}">
                <a16:creationId xmlns:a16="http://schemas.microsoft.com/office/drawing/2014/main" id="{395D11C1-5920-410B-883D-4DBC8546C08A}"/>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410947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EBD2-B7F4-44AD-BDEC-BBA168161FD3}"/>
              </a:ext>
            </a:extLst>
          </p:cNvPr>
          <p:cNvSpPr>
            <a:spLocks noGrp="1"/>
          </p:cNvSpPr>
          <p:nvPr>
            <p:ph type="title"/>
          </p:nvPr>
        </p:nvSpPr>
        <p:spPr>
          <a:xfrm>
            <a:off x="457199" y="494730"/>
            <a:ext cx="7886700" cy="516428"/>
          </a:xfrm>
        </p:spPr>
        <p:txBody>
          <a:bodyPr/>
          <a:lstStyle/>
          <a:p>
            <a:r>
              <a:rPr lang="en-US" dirty="0">
                <a:ea typeface="+mj-lt"/>
                <a:cs typeface="+mj-lt"/>
              </a:rPr>
              <a:t>3.10: Dimension Modeling – an Example </a:t>
            </a:r>
            <a:br>
              <a:rPr lang="en-US" dirty="0">
                <a:ea typeface="+mj-lt"/>
                <a:cs typeface="+mj-lt"/>
              </a:rPr>
            </a:br>
            <a:endParaRPr lang="en-US" dirty="0">
              <a:ea typeface="+mj-lt"/>
              <a:cs typeface="+mj-lt"/>
            </a:endParaRPr>
          </a:p>
          <a:p>
            <a:endParaRPr lang="en-US" dirty="0">
              <a:cs typeface="Calibri"/>
            </a:endParaRPr>
          </a:p>
        </p:txBody>
      </p:sp>
      <p:pic>
        <p:nvPicPr>
          <p:cNvPr id="4" name="Picture 4" descr="Diagram&#10;&#10;Description automatically generated">
            <a:extLst>
              <a:ext uri="{FF2B5EF4-FFF2-40B4-BE49-F238E27FC236}">
                <a16:creationId xmlns:a16="http://schemas.microsoft.com/office/drawing/2014/main" id="{23578448-2F75-4728-91F9-643CDD3D49F1}"/>
              </a:ext>
            </a:extLst>
          </p:cNvPr>
          <p:cNvPicPr>
            <a:picLocks noGrp="1" noChangeAspect="1"/>
          </p:cNvPicPr>
          <p:nvPr>
            <p:ph idx="1"/>
          </p:nvPr>
        </p:nvPicPr>
        <p:blipFill>
          <a:blip r:embed="rId2"/>
          <a:stretch>
            <a:fillRect/>
          </a:stretch>
        </p:blipFill>
        <p:spPr>
          <a:xfrm>
            <a:off x="1001135" y="868136"/>
            <a:ext cx="6798829" cy="3927702"/>
          </a:xfrm>
        </p:spPr>
      </p:pic>
      <p:pic>
        <p:nvPicPr>
          <p:cNvPr id="5" name="Picture 4">
            <a:extLst>
              <a:ext uri="{FF2B5EF4-FFF2-40B4-BE49-F238E27FC236}">
                <a16:creationId xmlns:a16="http://schemas.microsoft.com/office/drawing/2014/main" id="{4B098730-32DC-4773-BF04-C65D03F9F0FA}"/>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4302628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E691E-27F0-44BE-8272-CBE3F5F26797}"/>
              </a:ext>
            </a:extLst>
          </p:cNvPr>
          <p:cNvSpPr>
            <a:spLocks noGrp="1"/>
          </p:cNvSpPr>
          <p:nvPr>
            <p:ph type="title"/>
          </p:nvPr>
        </p:nvSpPr>
        <p:spPr/>
        <p:txBody>
          <a:bodyPr/>
          <a:lstStyle/>
          <a:p>
            <a:r>
              <a:rPr lang="en-US">
                <a:ea typeface="+mj-lt"/>
                <a:cs typeface="+mj-lt"/>
              </a:rPr>
              <a:t>3.11: Steps in Dimension Modeling </a:t>
            </a:r>
            <a:endParaRPr lang="en-US"/>
          </a:p>
        </p:txBody>
      </p:sp>
      <p:pic>
        <p:nvPicPr>
          <p:cNvPr id="4" name="Picture 4" descr="Diagram&#10;&#10;Description automatically generated">
            <a:extLst>
              <a:ext uri="{FF2B5EF4-FFF2-40B4-BE49-F238E27FC236}">
                <a16:creationId xmlns:a16="http://schemas.microsoft.com/office/drawing/2014/main" id="{3A4F42BD-C025-45D2-B79D-8290D35313B5}"/>
              </a:ext>
            </a:extLst>
          </p:cNvPr>
          <p:cNvPicPr>
            <a:picLocks noGrp="1" noChangeAspect="1"/>
          </p:cNvPicPr>
          <p:nvPr>
            <p:ph idx="1"/>
          </p:nvPr>
        </p:nvPicPr>
        <p:blipFill>
          <a:blip r:embed="rId2"/>
          <a:stretch>
            <a:fillRect/>
          </a:stretch>
        </p:blipFill>
        <p:spPr>
          <a:xfrm>
            <a:off x="1812032" y="868136"/>
            <a:ext cx="5177036" cy="3927702"/>
          </a:xfrm>
        </p:spPr>
      </p:pic>
      <p:pic>
        <p:nvPicPr>
          <p:cNvPr id="5" name="Picture 4">
            <a:extLst>
              <a:ext uri="{FF2B5EF4-FFF2-40B4-BE49-F238E27FC236}">
                <a16:creationId xmlns:a16="http://schemas.microsoft.com/office/drawing/2014/main" id="{CA8A8B44-586E-47D3-A33F-B22223AB4328}"/>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743204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4C61-72F8-445A-9DCA-4F47757EDFF3}"/>
              </a:ext>
            </a:extLst>
          </p:cNvPr>
          <p:cNvSpPr>
            <a:spLocks noGrp="1"/>
          </p:cNvSpPr>
          <p:nvPr>
            <p:ph type="title"/>
          </p:nvPr>
        </p:nvSpPr>
        <p:spPr/>
        <p:txBody>
          <a:bodyPr/>
          <a:lstStyle/>
          <a:p>
            <a:r>
              <a:rPr lang="en-US">
                <a:solidFill>
                  <a:srgbClr val="00264A"/>
                </a:solidFill>
                <a:latin typeface="Arial"/>
              </a:rPr>
              <a:t>3.12: The Star Schema </a:t>
            </a:r>
            <a:endParaRPr lang="en-US"/>
          </a:p>
        </p:txBody>
      </p:sp>
      <p:sp>
        <p:nvSpPr>
          <p:cNvPr id="3" name="Content Placeholder 2">
            <a:extLst>
              <a:ext uri="{FF2B5EF4-FFF2-40B4-BE49-F238E27FC236}">
                <a16:creationId xmlns:a16="http://schemas.microsoft.com/office/drawing/2014/main" id="{BD16B0F2-685A-48D6-A8F0-8095DB60DF3A}"/>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A fact table is surrounded by a set of dimension tables.</a:t>
            </a:r>
          </a:p>
          <a:p>
            <a:pPr marL="128270" indent="-128270" algn="l">
              <a:lnSpc>
                <a:spcPct val="90000"/>
              </a:lnSpc>
              <a:spcBef>
                <a:spcPts val="0"/>
              </a:spcBef>
              <a:spcAft>
                <a:spcPts val="600"/>
              </a:spcAft>
            </a:pPr>
            <a:r>
              <a:rPr lang="en-US"/>
              <a:t>The fact table holds transaction data.</a:t>
            </a:r>
          </a:p>
          <a:p>
            <a:pPr marL="128270" indent="-128270" algn="l">
              <a:lnSpc>
                <a:spcPct val="90000"/>
              </a:lnSpc>
              <a:spcBef>
                <a:spcPts val="0"/>
              </a:spcBef>
              <a:spcAft>
                <a:spcPts val="600"/>
              </a:spcAft>
            </a:pPr>
            <a:r>
              <a:rPr lang="en-US">
                <a:latin typeface="Tahoma"/>
                <a:ea typeface="Tahoma"/>
                <a:cs typeface="Tahoma"/>
              </a:rPr>
              <a:t>The dimensions are business objects or entities of interest.                       </a:t>
            </a:r>
            <a:endParaRPr lang="en-US"/>
          </a:p>
          <a:p>
            <a:pPr marL="128270" indent="-128270" algn="l">
              <a:lnSpc>
                <a:spcPct val="90000"/>
              </a:lnSpc>
              <a:spcBef>
                <a:spcPts val="0"/>
              </a:spcBef>
              <a:spcAft>
                <a:spcPts val="600"/>
              </a:spcAft>
            </a:pPr>
            <a:r>
              <a:rPr lang="en-US"/>
              <a:t>It’s easy to understand.</a:t>
            </a:r>
          </a:p>
          <a:p>
            <a:pPr marL="128270" indent="-128270" algn="l">
              <a:lnSpc>
                <a:spcPct val="90000"/>
              </a:lnSpc>
              <a:spcBef>
                <a:spcPts val="0"/>
              </a:spcBef>
              <a:spcAft>
                <a:spcPts val="600"/>
              </a:spcAft>
            </a:pPr>
            <a:endParaRPr lang="en-US"/>
          </a:p>
          <a:p>
            <a:pPr marL="128270" indent="-128270"/>
            <a:endParaRPr lang="en-US"/>
          </a:p>
        </p:txBody>
      </p:sp>
      <p:pic>
        <p:nvPicPr>
          <p:cNvPr id="5" name="Picture 5" descr="Diagram&#10;&#10;Description automatically generated">
            <a:extLst>
              <a:ext uri="{FF2B5EF4-FFF2-40B4-BE49-F238E27FC236}">
                <a16:creationId xmlns:a16="http://schemas.microsoft.com/office/drawing/2014/main" id="{397A686B-9DA0-4E00-A747-EC4544F65372}"/>
              </a:ext>
            </a:extLst>
          </p:cNvPr>
          <p:cNvPicPr>
            <a:picLocks noChangeAspect="1"/>
          </p:cNvPicPr>
          <p:nvPr/>
        </p:nvPicPr>
        <p:blipFill>
          <a:blip r:embed="rId2"/>
          <a:stretch>
            <a:fillRect/>
          </a:stretch>
        </p:blipFill>
        <p:spPr>
          <a:xfrm>
            <a:off x="4778422" y="1726003"/>
            <a:ext cx="2828498" cy="1691494"/>
          </a:xfrm>
          <a:prstGeom prst="rect">
            <a:avLst/>
          </a:prstGeom>
        </p:spPr>
      </p:pic>
      <p:pic>
        <p:nvPicPr>
          <p:cNvPr id="6" name="Picture 5">
            <a:extLst>
              <a:ext uri="{FF2B5EF4-FFF2-40B4-BE49-F238E27FC236}">
                <a16:creationId xmlns:a16="http://schemas.microsoft.com/office/drawing/2014/main" id="{89234761-92A8-4F64-86E4-55DC5FFCC4FF}"/>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424295068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5ACEA-E88B-46A4-B05E-9C57233F7E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EC8E14-BC56-47B6-AC4E-EA93EDCAC58B}"/>
              </a:ext>
            </a:extLst>
          </p:cNvPr>
          <p:cNvSpPr>
            <a:spLocks noGrp="1"/>
          </p:cNvSpPr>
          <p:nvPr>
            <p:ph idx="1"/>
          </p:nvPr>
        </p:nvSpPr>
        <p:spPr/>
        <p:txBody>
          <a:bodyPr vert="horz" lIns="91440" tIns="45720" rIns="91440" bIns="45720" rtlCol="0" anchor="t">
            <a:normAutofit/>
          </a:bodyPr>
          <a:lstStyle/>
          <a:p>
            <a:pPr marL="128270" indent="-128270">
              <a:buNone/>
            </a:pPr>
            <a:r>
              <a:rPr lang="en-US"/>
              <a:t>In addition to the measurements, a fact table contains foreign keys for the </a:t>
            </a:r>
          </a:p>
          <a:p>
            <a:pPr marL="128270" indent="-128270">
              <a:buNone/>
            </a:pPr>
            <a:r>
              <a:rPr lang="en-US"/>
              <a:t>dimension tables. These foreign keys are connected to the primary keys of </a:t>
            </a:r>
          </a:p>
          <a:p>
            <a:pPr marL="128270" indent="-128270">
              <a:buNone/>
            </a:pPr>
            <a:r>
              <a:rPr lang="en-US"/>
              <a:t>the dimension table. . In star schema each dimension is represented by a </a:t>
            </a:r>
          </a:p>
          <a:p>
            <a:pPr marL="128270" indent="-128270">
              <a:buNone/>
            </a:pPr>
            <a:r>
              <a:rPr lang="en-US"/>
              <a:t>single table. </a:t>
            </a:r>
          </a:p>
          <a:p>
            <a:pPr marL="128270" indent="-128270">
              <a:buNone/>
            </a:pPr>
            <a:r>
              <a:rPr lang="en-US"/>
              <a:t>Star Schema is a relational database schema for representing </a:t>
            </a:r>
          </a:p>
          <a:p>
            <a:pPr marL="128270" indent="-128270">
              <a:buNone/>
            </a:pPr>
            <a:r>
              <a:rPr lang="en-US"/>
              <a:t>multidimensional data. It is the simplest form of data warehouse schema </a:t>
            </a:r>
          </a:p>
          <a:p>
            <a:pPr marL="128270" indent="-128270">
              <a:buNone/>
            </a:pPr>
            <a:r>
              <a:rPr lang="en-US"/>
              <a:t>that contains one or more dimensions and fact tables. It is called a star </a:t>
            </a:r>
          </a:p>
          <a:p>
            <a:pPr marL="128270" indent="-128270">
              <a:buNone/>
            </a:pPr>
            <a:r>
              <a:rPr lang="en-US"/>
              <a:t>schema because the entity-relationship diagram between dimensions and </a:t>
            </a:r>
          </a:p>
          <a:p>
            <a:pPr marL="128270" indent="-128270">
              <a:buNone/>
            </a:pPr>
            <a:r>
              <a:rPr lang="en-US"/>
              <a:t>fact tables resembles a star where one fact table is connected to multiple </a:t>
            </a:r>
          </a:p>
          <a:p>
            <a:pPr marL="128270" indent="-128270">
              <a:buNone/>
            </a:pPr>
            <a:r>
              <a:rPr lang="en-US"/>
              <a:t>dimensions. The center of the star schema consists of a large fact table and </a:t>
            </a:r>
          </a:p>
          <a:p>
            <a:pPr marL="128270" indent="-128270">
              <a:buNone/>
            </a:pPr>
            <a:r>
              <a:rPr lang="en-US"/>
              <a:t>it points towards the dimension tables.</a:t>
            </a:r>
          </a:p>
          <a:p>
            <a:pPr marL="0" indent="0">
              <a:buNone/>
            </a:pPr>
            <a:endParaRPr lang="en-US"/>
          </a:p>
        </p:txBody>
      </p:sp>
      <p:pic>
        <p:nvPicPr>
          <p:cNvPr id="4" name="Picture 3">
            <a:extLst>
              <a:ext uri="{FF2B5EF4-FFF2-40B4-BE49-F238E27FC236}">
                <a16:creationId xmlns:a16="http://schemas.microsoft.com/office/drawing/2014/main" id="{A43725E5-74E6-41C6-812D-4D77765A8B06}"/>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0088977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16F56-23E7-4F54-B715-E3AA194C91BC}"/>
              </a:ext>
            </a:extLst>
          </p:cNvPr>
          <p:cNvSpPr>
            <a:spLocks noGrp="1"/>
          </p:cNvSpPr>
          <p:nvPr>
            <p:ph type="title"/>
          </p:nvPr>
        </p:nvSpPr>
        <p:spPr/>
        <p:txBody>
          <a:bodyPr/>
          <a:lstStyle/>
          <a:p>
            <a:r>
              <a:rPr lang="en-US">
                <a:ea typeface="+mj-lt"/>
                <a:cs typeface="+mj-lt"/>
              </a:rPr>
              <a:t>Designing a Star Schema</a:t>
            </a:r>
          </a:p>
          <a:p>
            <a:endParaRPr lang="en-US">
              <a:cs typeface="Calibri"/>
            </a:endParaRPr>
          </a:p>
        </p:txBody>
      </p:sp>
      <p:sp>
        <p:nvSpPr>
          <p:cNvPr id="3" name="Content Placeholder 2">
            <a:extLst>
              <a:ext uri="{FF2B5EF4-FFF2-40B4-BE49-F238E27FC236}">
                <a16:creationId xmlns:a16="http://schemas.microsoft.com/office/drawing/2014/main" id="{06842365-D59B-4F5F-AEB0-B8E6223DA193}"/>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Based on Kimball's six steps</a:t>
            </a:r>
          </a:p>
          <a:p>
            <a:pPr marL="585470" lvl="1" indent="-128270" algn="l">
              <a:lnSpc>
                <a:spcPct val="90000"/>
              </a:lnSpc>
              <a:spcBef>
                <a:spcPts val="0"/>
              </a:spcBef>
              <a:spcAft>
                <a:spcPts val="600"/>
              </a:spcAft>
              <a:buFont typeface="Tahoma" panose="05050102010706020507" pitchFamily="18" charset="2"/>
              <a:buChar char="»"/>
            </a:pPr>
            <a:r>
              <a:rPr lang="en-US"/>
              <a:t>Start designing in order</a:t>
            </a:r>
          </a:p>
          <a:p>
            <a:pPr marL="585470" lvl="1" indent="-128270" algn="l">
              <a:lnSpc>
                <a:spcPct val="90000"/>
              </a:lnSpc>
              <a:spcBef>
                <a:spcPts val="0"/>
              </a:spcBef>
              <a:spcAft>
                <a:spcPts val="600"/>
              </a:spcAft>
              <a:buFont typeface="Tahoma" panose="05050102010706020507" pitchFamily="18" charset="2"/>
              <a:buChar char="»"/>
            </a:pPr>
            <a:r>
              <a:rPr lang="en-US"/>
              <a:t>Re-visit and adjust over project life</a:t>
            </a:r>
          </a:p>
          <a:p>
            <a:pPr marL="585470" lvl="1" indent="-128270" algn="l">
              <a:lnSpc>
                <a:spcPct val="90000"/>
              </a:lnSpc>
              <a:spcBef>
                <a:spcPts val="0"/>
              </a:spcBef>
              <a:spcAft>
                <a:spcPts val="600"/>
              </a:spcAft>
              <a:buFont typeface="Tahoma" panose="05050102010706020507" pitchFamily="18" charset="2"/>
              <a:buChar char="»"/>
            </a:pPr>
            <a:r>
              <a:rPr lang="en-US"/>
              <a:t>Five initial design steps</a:t>
            </a:r>
          </a:p>
          <a:p>
            <a:pPr marL="1199515" lvl="2" indent="-285750" algn="l">
              <a:lnSpc>
                <a:spcPct val="90000"/>
              </a:lnSpc>
              <a:spcBef>
                <a:spcPts val="0"/>
              </a:spcBef>
              <a:spcAft>
                <a:spcPts val="600"/>
              </a:spcAft>
              <a:buFont typeface="Arial" panose="05050102010706020507" pitchFamily="18" charset="2"/>
              <a:buChar char="•"/>
            </a:pPr>
            <a:r>
              <a:rPr lang="en-US"/>
              <a:t>Identify fact table</a:t>
            </a:r>
          </a:p>
          <a:p>
            <a:pPr marL="1199515" lvl="2" indent="-285750" algn="l">
              <a:lnSpc>
                <a:spcPct val="90000"/>
              </a:lnSpc>
              <a:spcBef>
                <a:spcPts val="0"/>
              </a:spcBef>
              <a:spcAft>
                <a:spcPts val="600"/>
              </a:spcAft>
              <a:buFont typeface="Arial" panose="05050102010706020507" pitchFamily="18" charset="2"/>
              <a:buChar char="•"/>
            </a:pPr>
            <a:r>
              <a:rPr lang="en-US"/>
              <a:t>Identify fact table grain</a:t>
            </a:r>
          </a:p>
          <a:p>
            <a:pPr marL="1199515" lvl="2" indent="-285750" algn="l">
              <a:lnSpc>
                <a:spcPct val="90000"/>
              </a:lnSpc>
              <a:spcBef>
                <a:spcPts val="0"/>
              </a:spcBef>
              <a:spcAft>
                <a:spcPts val="600"/>
              </a:spcAft>
              <a:buFont typeface="Arial" panose="05050102010706020507" pitchFamily="18" charset="2"/>
              <a:buChar char="•"/>
            </a:pPr>
            <a:r>
              <a:rPr lang="en-US"/>
              <a:t>Identify dimensions</a:t>
            </a:r>
          </a:p>
          <a:p>
            <a:pPr marL="1199515" lvl="2" indent="-285750" algn="l">
              <a:lnSpc>
                <a:spcPct val="90000"/>
              </a:lnSpc>
              <a:spcBef>
                <a:spcPts val="0"/>
              </a:spcBef>
              <a:spcAft>
                <a:spcPts val="600"/>
              </a:spcAft>
              <a:buFont typeface="Arial" panose="05050102010706020507" pitchFamily="18" charset="2"/>
              <a:buChar char="•"/>
            </a:pPr>
            <a:r>
              <a:rPr lang="en-US"/>
              <a:t>Select facts</a:t>
            </a:r>
          </a:p>
          <a:p>
            <a:pPr marL="1199515" lvl="2" indent="-285750" algn="l">
              <a:lnSpc>
                <a:spcPct val="90000"/>
              </a:lnSpc>
              <a:spcBef>
                <a:spcPts val="0"/>
              </a:spcBef>
              <a:spcAft>
                <a:spcPts val="600"/>
              </a:spcAft>
              <a:buFont typeface="Arial" panose="05050102010706020507" pitchFamily="18" charset="2"/>
              <a:buChar char="•"/>
            </a:pPr>
            <a:r>
              <a:rPr lang="en-US"/>
              <a:t>Identify dimensional attributes</a:t>
            </a:r>
          </a:p>
          <a:p>
            <a:pPr marL="128270" indent="-128270" algn="l">
              <a:lnSpc>
                <a:spcPct val="90000"/>
              </a:lnSpc>
              <a:spcBef>
                <a:spcPts val="0"/>
              </a:spcBef>
              <a:spcAft>
                <a:spcPts val="600"/>
              </a:spcAft>
            </a:pPr>
            <a:endParaRPr lang="en-US"/>
          </a:p>
          <a:p>
            <a:pPr marL="128270" indent="-128270"/>
            <a:endParaRPr lang="en-US"/>
          </a:p>
        </p:txBody>
      </p:sp>
      <p:pic>
        <p:nvPicPr>
          <p:cNvPr id="4" name="Picture 3">
            <a:extLst>
              <a:ext uri="{FF2B5EF4-FFF2-40B4-BE49-F238E27FC236}">
                <a16:creationId xmlns:a16="http://schemas.microsoft.com/office/drawing/2014/main" id="{AA872AB3-2482-4237-86CE-85B9B74E86FA}"/>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8608297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FA319-8A60-44E3-890F-1C9C69B63662}"/>
              </a:ext>
            </a:extLst>
          </p:cNvPr>
          <p:cNvSpPr>
            <a:spLocks noGrp="1"/>
          </p:cNvSpPr>
          <p:nvPr>
            <p:ph type="title"/>
          </p:nvPr>
        </p:nvSpPr>
        <p:spPr/>
        <p:txBody>
          <a:bodyPr/>
          <a:lstStyle/>
          <a:p>
            <a:r>
              <a:rPr lang="en-US">
                <a:ea typeface="+mj-lt"/>
                <a:cs typeface="+mj-lt"/>
              </a:rPr>
              <a:t>3.12: Fact and Dimension tables </a:t>
            </a:r>
          </a:p>
        </p:txBody>
      </p:sp>
      <p:sp>
        <p:nvSpPr>
          <p:cNvPr id="3" name="Content Placeholder 2">
            <a:extLst>
              <a:ext uri="{FF2B5EF4-FFF2-40B4-BE49-F238E27FC236}">
                <a16:creationId xmlns:a16="http://schemas.microsoft.com/office/drawing/2014/main" id="{FE858C80-689B-4B8C-BD97-FE1663FC968A}"/>
              </a:ext>
            </a:extLst>
          </p:cNvPr>
          <p:cNvSpPr>
            <a:spLocks noGrp="1"/>
          </p:cNvSpPr>
          <p:nvPr>
            <p:ph idx="1"/>
          </p:nvPr>
        </p:nvSpPr>
        <p:spPr/>
        <p:txBody>
          <a:bodyPr vert="horz" lIns="91440" tIns="45720" rIns="91440" bIns="45720" rtlCol="0" anchor="t">
            <a:normAutofit/>
          </a:bodyPr>
          <a:lstStyle/>
          <a:p>
            <a:pPr algn="l">
              <a:buNone/>
            </a:pPr>
            <a:r>
              <a:rPr lang="en-US">
                <a:latin typeface="Tahoma"/>
                <a:ea typeface="Tahoma"/>
                <a:cs typeface="Tahoma"/>
              </a:rPr>
              <a:t>Characteristics of Fact and Dimension tables:</a:t>
            </a:r>
          </a:p>
          <a:p>
            <a:pPr marL="128270" indent="-128270" algn="l">
              <a:lnSpc>
                <a:spcPct val="90000"/>
              </a:lnSpc>
              <a:spcBef>
                <a:spcPts val="0"/>
              </a:spcBef>
              <a:spcAft>
                <a:spcPts val="600"/>
              </a:spcAft>
              <a:buFont typeface="Symbol"/>
              <a:buChar char="®"/>
            </a:pPr>
            <a:r>
              <a:rPr lang="en-US">
                <a:latin typeface="Tahoma"/>
                <a:ea typeface="Tahoma"/>
                <a:cs typeface="Tahoma"/>
              </a:rPr>
              <a:t>Fact tables contain the quantitative or factual data about a business--the information being queried. </a:t>
            </a:r>
          </a:p>
          <a:p>
            <a:pPr marL="871220" lvl="1" indent="-285750" algn="l">
              <a:lnSpc>
                <a:spcPct val="90000"/>
              </a:lnSpc>
              <a:spcBef>
                <a:spcPts val="0"/>
              </a:spcBef>
              <a:spcAft>
                <a:spcPts val="600"/>
              </a:spcAft>
              <a:buFont typeface="Tahoma"/>
              <a:buChar char="»"/>
            </a:pPr>
            <a:r>
              <a:rPr lang="en-US">
                <a:latin typeface="Tahoma"/>
                <a:ea typeface="Tahoma"/>
                <a:cs typeface="Tahoma"/>
              </a:rPr>
              <a:t>This information is often numerical, additive measurements and can consist of many columns and millions or billions of rows. </a:t>
            </a: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r>
              <a:rPr lang="en-US">
                <a:latin typeface="Tahoma"/>
                <a:ea typeface="Tahoma"/>
                <a:cs typeface="Tahoma"/>
              </a:rPr>
              <a:t>Dimension tables are usually smaller and hold descriptive data that reflects the dimensions, or attributes, of a business. </a:t>
            </a:r>
          </a:p>
          <a:p>
            <a:pPr marL="871220" lvl="1" indent="-285750" algn="l">
              <a:lnSpc>
                <a:spcPct val="90000"/>
              </a:lnSpc>
              <a:spcBef>
                <a:spcPts val="0"/>
              </a:spcBef>
              <a:spcAft>
                <a:spcPts val="600"/>
              </a:spcAft>
              <a:buFont typeface="Tahoma"/>
              <a:buChar char="»"/>
            </a:pPr>
            <a:r>
              <a:rPr lang="en-US">
                <a:latin typeface="Tahoma"/>
                <a:ea typeface="Tahoma"/>
                <a:cs typeface="Tahoma"/>
              </a:rPr>
              <a:t>Synthetic keys</a:t>
            </a:r>
          </a:p>
          <a:p>
            <a:pPr marL="1199515" lvl="2" indent="-285750" algn="l">
              <a:lnSpc>
                <a:spcPct val="90000"/>
              </a:lnSpc>
              <a:spcBef>
                <a:spcPts val="0"/>
              </a:spcBef>
              <a:spcAft>
                <a:spcPts val="600"/>
              </a:spcAft>
              <a:buFont typeface="Arial"/>
              <a:buChar char="•"/>
            </a:pPr>
            <a:r>
              <a:rPr lang="en-US">
                <a:latin typeface="Tahoma"/>
                <a:ea typeface="Tahoma"/>
                <a:cs typeface="Tahoma"/>
              </a:rPr>
              <a:t>Each table assigned a unique primary key, specifically generated for the data warehouse</a:t>
            </a:r>
          </a:p>
          <a:p>
            <a:pPr marL="1199515" lvl="2" indent="-285750" algn="l">
              <a:lnSpc>
                <a:spcPct val="90000"/>
              </a:lnSpc>
              <a:spcBef>
                <a:spcPts val="0"/>
              </a:spcBef>
              <a:spcAft>
                <a:spcPts val="600"/>
              </a:spcAft>
              <a:buFont typeface="Arial"/>
              <a:buChar char="•"/>
            </a:pPr>
            <a:r>
              <a:rPr lang="en-US">
                <a:latin typeface="Tahoma"/>
                <a:ea typeface="Tahoma"/>
                <a:cs typeface="Tahoma"/>
              </a:rPr>
              <a:t>Primary keys from source systems may be present in the dimension, but are not used as primary keys in the star schema</a:t>
            </a:r>
          </a:p>
          <a:p>
            <a:pPr marL="128270" indent="-128270" algn="l">
              <a:lnSpc>
                <a:spcPct val="90000"/>
              </a:lnSpc>
              <a:spcBef>
                <a:spcPts val="0"/>
              </a:spcBef>
              <a:spcAft>
                <a:spcPts val="600"/>
              </a:spcAft>
              <a:buFont typeface="Symbol"/>
              <a:buChar char="®"/>
            </a:pPr>
            <a:endParaRPr lang="en-US">
              <a:latin typeface="Tahoma"/>
              <a:ea typeface="Tahoma"/>
              <a:cs typeface="Tahoma"/>
            </a:endParaRPr>
          </a:p>
          <a:p>
            <a:pPr algn="l">
              <a:buNone/>
            </a:pPr>
            <a:endParaRPr lang="en-US">
              <a:latin typeface="Tahoma"/>
              <a:ea typeface="Tahoma"/>
              <a:cs typeface="Tahoma"/>
            </a:endParaRPr>
          </a:p>
          <a:p>
            <a:pPr marL="0" indent="0">
              <a:buNone/>
            </a:pPr>
            <a:endParaRPr lang="en-US"/>
          </a:p>
        </p:txBody>
      </p:sp>
      <p:pic>
        <p:nvPicPr>
          <p:cNvPr id="4" name="Picture 3">
            <a:extLst>
              <a:ext uri="{FF2B5EF4-FFF2-40B4-BE49-F238E27FC236}">
                <a16:creationId xmlns:a16="http://schemas.microsoft.com/office/drawing/2014/main" id="{41BBF37E-E8F1-4A3E-858D-F00E921268B8}"/>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20698795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150F-8765-43FB-A49D-FF719E25FC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48F680-868B-41BA-873E-CA729EB76BB8}"/>
              </a:ext>
            </a:extLst>
          </p:cNvPr>
          <p:cNvSpPr>
            <a:spLocks noGrp="1"/>
          </p:cNvSpPr>
          <p:nvPr>
            <p:ph idx="1"/>
          </p:nvPr>
        </p:nvSpPr>
        <p:spPr/>
        <p:txBody>
          <a:bodyPr vert="horz" lIns="91440" tIns="45720" rIns="91440" bIns="45720" rtlCol="0" anchor="t">
            <a:normAutofit/>
          </a:bodyPr>
          <a:lstStyle/>
          <a:p>
            <a:pPr marL="128270" indent="-128270">
              <a:buNone/>
            </a:pPr>
            <a:r>
              <a:rPr lang="en-US" b="1" i="1"/>
              <a:t>Fact table characteristics </a:t>
            </a:r>
            <a:endParaRPr lang="en-US"/>
          </a:p>
          <a:p>
            <a:pPr marL="128270" indent="-128270"/>
            <a:r>
              <a:rPr lang="en-US">
                <a:latin typeface="Tahoma"/>
                <a:ea typeface="Tahoma"/>
                <a:cs typeface="Tahoma"/>
              </a:rPr>
              <a:t>The fact table contains numerical values of what you measure. For example, fact value of 20 might mean that 20 widgets have been sold. </a:t>
            </a:r>
            <a:endParaRPr lang="en-US"/>
          </a:p>
          <a:p>
            <a:pPr marL="128270" indent="-128270"/>
            <a:r>
              <a:rPr lang="en-US">
                <a:latin typeface="Tahoma"/>
                <a:ea typeface="Tahoma"/>
                <a:cs typeface="Tahoma"/>
              </a:rPr>
              <a:t>Each fact table contains the keys to associated dimension tables. These are called </a:t>
            </a:r>
            <a:r>
              <a:rPr lang="en-US" i="1">
                <a:latin typeface="Tahoma"/>
                <a:ea typeface="Tahoma"/>
                <a:cs typeface="Tahoma"/>
              </a:rPr>
              <a:t>foreign keys </a:t>
            </a:r>
            <a:r>
              <a:rPr lang="en-US">
                <a:latin typeface="Tahoma"/>
                <a:ea typeface="Tahoma"/>
                <a:cs typeface="Tahoma"/>
              </a:rPr>
              <a:t>in the fact table. </a:t>
            </a:r>
            <a:endParaRPr lang="en-US"/>
          </a:p>
          <a:p>
            <a:pPr marL="128270" indent="-128270">
              <a:buNone/>
            </a:pPr>
            <a:endParaRPr lang="en-US"/>
          </a:p>
          <a:p>
            <a:pPr marL="128270" indent="-128270"/>
            <a:r>
              <a:rPr lang="en-US">
                <a:latin typeface="Tahoma"/>
                <a:ea typeface="Tahoma"/>
                <a:cs typeface="Tahoma"/>
              </a:rPr>
              <a:t>Fact tables typically contain a small number of columns. Compared to dimension tables, fact tables have a large number of rows. </a:t>
            </a:r>
            <a:endParaRPr lang="en-US"/>
          </a:p>
          <a:p>
            <a:pPr marL="128270" indent="-128270"/>
            <a:r>
              <a:rPr lang="en-US">
                <a:latin typeface="Tahoma"/>
                <a:ea typeface="Tahoma"/>
                <a:cs typeface="Tahoma"/>
              </a:rPr>
              <a:t>The information in a fact table has characteristics, such as:  It is numerical and used to generate aggregates and summaries. Data values need to be additive, or semi-additive, to enable </a:t>
            </a:r>
            <a:endParaRPr lang="en-US"/>
          </a:p>
          <a:p>
            <a:pPr marL="128270" indent="-128270">
              <a:buNone/>
            </a:pPr>
            <a:r>
              <a:rPr lang="en-US">
                <a:latin typeface="Tahoma"/>
                <a:ea typeface="Tahoma"/>
                <a:cs typeface="Tahoma"/>
              </a:rPr>
              <a:t>summarization of a large number of values</a:t>
            </a:r>
            <a:endParaRPr lang="en-US"/>
          </a:p>
          <a:p>
            <a:pPr marL="0" indent="0">
              <a:buNone/>
            </a:pPr>
            <a:endParaRPr lang="en-US"/>
          </a:p>
        </p:txBody>
      </p:sp>
      <p:pic>
        <p:nvPicPr>
          <p:cNvPr id="4" name="Picture 3">
            <a:extLst>
              <a:ext uri="{FF2B5EF4-FFF2-40B4-BE49-F238E27FC236}">
                <a16:creationId xmlns:a16="http://schemas.microsoft.com/office/drawing/2014/main" id="{1981B1CA-6F5F-438C-A029-C8574528EB6B}"/>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42159331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6B3F-DDB1-4C54-8F5B-28F461AB91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340E267-CB4B-41C0-90DE-C4AC35DB4228}"/>
              </a:ext>
            </a:extLst>
          </p:cNvPr>
          <p:cNvSpPr>
            <a:spLocks noGrp="1"/>
          </p:cNvSpPr>
          <p:nvPr>
            <p:ph idx="1"/>
          </p:nvPr>
        </p:nvSpPr>
        <p:spPr/>
        <p:txBody>
          <a:bodyPr vert="horz" lIns="91440" tIns="45720" rIns="91440" bIns="45720" rtlCol="0" anchor="t">
            <a:normAutofit lnSpcReduction="10000"/>
          </a:bodyPr>
          <a:lstStyle/>
          <a:p>
            <a:pPr marL="128270" indent="-128270"/>
            <a:r>
              <a:rPr lang="en-US" b="1" i="1">
                <a:latin typeface="Tahoma"/>
                <a:ea typeface="Tahoma"/>
                <a:cs typeface="Tahoma"/>
              </a:rPr>
              <a:t>Dimension table characteristics </a:t>
            </a:r>
            <a:endParaRPr lang="en-US"/>
          </a:p>
          <a:p>
            <a:pPr marL="128270" indent="-128270"/>
            <a:r>
              <a:rPr lang="en-US">
                <a:latin typeface="Tahoma"/>
                <a:ea typeface="Tahoma"/>
                <a:cs typeface="Tahoma"/>
              </a:rPr>
              <a:t> Dimension tables contain the details about the facts. That, as an example, enables the business analysts to better understand the data </a:t>
            </a:r>
            <a:endParaRPr lang="en-US"/>
          </a:p>
          <a:p>
            <a:pPr marL="0" indent="0">
              <a:buNone/>
            </a:pPr>
            <a:r>
              <a:rPr lang="en-US">
                <a:latin typeface="Tahoma"/>
                <a:ea typeface="Tahoma"/>
                <a:cs typeface="Tahoma"/>
              </a:rPr>
              <a:t>and their reports. </a:t>
            </a:r>
            <a:endParaRPr lang="en-US"/>
          </a:p>
          <a:p>
            <a:pPr marL="128270" indent="-128270"/>
            <a:r>
              <a:rPr lang="en-US">
                <a:latin typeface="Tahoma"/>
                <a:ea typeface="Tahoma"/>
                <a:cs typeface="Tahoma"/>
              </a:rPr>
              <a:t>The dimension tables contain descriptive information about the numerical values in the fact table. That is, they contain the attributes of the facts. </a:t>
            </a:r>
            <a:endParaRPr lang="en-US"/>
          </a:p>
          <a:p>
            <a:pPr marL="128270" indent="-128270"/>
            <a:r>
              <a:rPr lang="en-US">
                <a:latin typeface="Tahoma"/>
                <a:ea typeface="Tahoma"/>
                <a:cs typeface="Tahoma"/>
              </a:rPr>
              <a:t>For example, the dimension tables for a marketing analysis application might include attributes such as time period, marketing region, and product type. </a:t>
            </a:r>
            <a:endParaRPr lang="en-US"/>
          </a:p>
          <a:p>
            <a:pPr marL="128270" indent="-128270"/>
            <a:r>
              <a:rPr lang="en-US">
                <a:latin typeface="Tahoma"/>
                <a:ea typeface="Tahoma"/>
                <a:cs typeface="Tahoma"/>
              </a:rPr>
              <a:t>Since the data in a dimension table is denormalized, it typically has a large number of columns.</a:t>
            </a:r>
            <a:endParaRPr lang="en-US"/>
          </a:p>
          <a:p>
            <a:pPr marL="128270" indent="-128270"/>
            <a:r>
              <a:rPr lang="en-US">
                <a:latin typeface="Tahoma"/>
                <a:ea typeface="Tahoma"/>
                <a:cs typeface="Tahoma"/>
              </a:rPr>
              <a:t> The dimension tables typically contain significantly fewer rows of data than the fact table.  </a:t>
            </a:r>
            <a:endParaRPr lang="en-US"/>
          </a:p>
          <a:p>
            <a:pPr marL="128270" indent="-128270"/>
            <a:r>
              <a:rPr lang="en-US">
                <a:latin typeface="Tahoma"/>
                <a:ea typeface="Tahoma"/>
                <a:cs typeface="Tahoma"/>
              </a:rPr>
              <a:t>The attributes in a dimension table are typically used as row and column </a:t>
            </a:r>
            <a:endParaRPr lang="en-US"/>
          </a:p>
          <a:p>
            <a:pPr marL="128270" indent="-128270"/>
            <a:r>
              <a:rPr lang="en-US">
                <a:latin typeface="Tahoma"/>
                <a:ea typeface="Tahoma"/>
                <a:cs typeface="Tahoma"/>
              </a:rPr>
              <a:t>headings in a report or query results display. For example, the textual descriptions on a report come from dimension attributes.</a:t>
            </a:r>
            <a:endParaRPr lang="en-US"/>
          </a:p>
          <a:p>
            <a:pPr marL="128270" indent="-128270"/>
            <a:endParaRPr lang="en-US"/>
          </a:p>
        </p:txBody>
      </p:sp>
      <p:pic>
        <p:nvPicPr>
          <p:cNvPr id="4" name="Picture 3">
            <a:extLst>
              <a:ext uri="{FF2B5EF4-FFF2-40B4-BE49-F238E27FC236}">
                <a16:creationId xmlns:a16="http://schemas.microsoft.com/office/drawing/2014/main" id="{C2B0A4A8-EC80-4C10-9E18-30B1E4479320}"/>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4619712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C970F-29D1-4393-8A54-32AB3C5D7BDE}"/>
              </a:ext>
            </a:extLst>
          </p:cNvPr>
          <p:cNvSpPr>
            <a:spLocks noGrp="1"/>
          </p:cNvSpPr>
          <p:nvPr>
            <p:ph type="title"/>
          </p:nvPr>
        </p:nvSpPr>
        <p:spPr/>
        <p:txBody>
          <a:bodyPr/>
          <a:lstStyle/>
          <a:p>
            <a:r>
              <a:rPr lang="en-US">
                <a:ea typeface="+mj-lt"/>
                <a:cs typeface="+mj-lt"/>
              </a:rPr>
              <a:t>3.12: Star Schema – an Example </a:t>
            </a:r>
            <a:endParaRPr lang="en-US"/>
          </a:p>
        </p:txBody>
      </p:sp>
      <p:pic>
        <p:nvPicPr>
          <p:cNvPr id="4" name="Picture 4" descr="Diagram&#10;&#10;Description automatically generated">
            <a:extLst>
              <a:ext uri="{FF2B5EF4-FFF2-40B4-BE49-F238E27FC236}">
                <a16:creationId xmlns:a16="http://schemas.microsoft.com/office/drawing/2014/main" id="{44753FD5-BCE0-4997-BCC1-A50F60405C9D}"/>
              </a:ext>
            </a:extLst>
          </p:cNvPr>
          <p:cNvPicPr>
            <a:picLocks noGrp="1" noChangeAspect="1"/>
          </p:cNvPicPr>
          <p:nvPr>
            <p:ph idx="1"/>
          </p:nvPr>
        </p:nvPicPr>
        <p:blipFill>
          <a:blip r:embed="rId2"/>
          <a:stretch>
            <a:fillRect/>
          </a:stretch>
        </p:blipFill>
        <p:spPr>
          <a:xfrm>
            <a:off x="676473" y="868136"/>
            <a:ext cx="7448154" cy="3927702"/>
          </a:xfrm>
        </p:spPr>
      </p:pic>
      <p:pic>
        <p:nvPicPr>
          <p:cNvPr id="5" name="Picture 4">
            <a:extLst>
              <a:ext uri="{FF2B5EF4-FFF2-40B4-BE49-F238E27FC236}">
                <a16:creationId xmlns:a16="http://schemas.microsoft.com/office/drawing/2014/main" id="{5E6AD139-DE39-4529-931A-67A63FACB437}"/>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850834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EE4A8-E705-4A1F-B18B-4241E927A5A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2D1942-99C8-4D94-A403-B8F6042FAA8C}"/>
              </a:ext>
            </a:extLst>
          </p:cNvPr>
          <p:cNvSpPr>
            <a:spLocks noGrp="1"/>
          </p:cNvSpPr>
          <p:nvPr>
            <p:ph idx="1"/>
          </p:nvPr>
        </p:nvSpPr>
        <p:spPr/>
        <p:txBody>
          <a:bodyPr/>
          <a:lstStyle/>
          <a:p>
            <a:pPr marL="0" indent="0">
              <a:buNone/>
            </a:pPr>
            <a:r>
              <a:rPr lang="en-US" dirty="0"/>
              <a:t>Introduction: </a:t>
            </a:r>
          </a:p>
          <a:p>
            <a:pPr marL="0" indent="0">
              <a:buNone/>
            </a:pPr>
            <a:r>
              <a:rPr lang="en-US" dirty="0"/>
              <a:t>In order to do any of the above, First, you need to create a model of the requirement. Without a proper model of a requirements, an adequate system cannot be correctly designed and implemented. A good model of high quality forms an essential prerequisite for any successful system.</a:t>
            </a:r>
            <a:endParaRPr lang="en-IN" dirty="0"/>
          </a:p>
        </p:txBody>
      </p:sp>
      <p:sp>
        <p:nvSpPr>
          <p:cNvPr id="4" name="Rectangle 3">
            <a:extLst>
              <a:ext uri="{FF2B5EF4-FFF2-40B4-BE49-F238E27FC236}">
                <a16:creationId xmlns:a16="http://schemas.microsoft.com/office/drawing/2014/main" id="{174FEDE3-254B-4599-A0BD-C3029DDD4DA6}"/>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65617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9653-1F44-4895-81F2-4BD53B144DD9}"/>
              </a:ext>
            </a:extLst>
          </p:cNvPr>
          <p:cNvSpPr>
            <a:spLocks noGrp="1"/>
          </p:cNvSpPr>
          <p:nvPr>
            <p:ph type="title"/>
          </p:nvPr>
        </p:nvSpPr>
        <p:spPr/>
        <p:txBody>
          <a:bodyPr/>
          <a:lstStyle/>
          <a:p>
            <a:r>
              <a:rPr lang="en-US">
                <a:ea typeface="+mj-lt"/>
                <a:cs typeface="+mj-lt"/>
              </a:rPr>
              <a:t>3.12: The Snow Flake Schema </a:t>
            </a:r>
            <a:br>
              <a:rPr lang="en-US">
                <a:ea typeface="+mj-lt"/>
                <a:cs typeface="+mj-lt"/>
              </a:rPr>
            </a:br>
            <a:endParaRPr lang="en-US">
              <a:ea typeface="+mj-lt"/>
              <a:cs typeface="+mj-lt"/>
            </a:endParaRPr>
          </a:p>
        </p:txBody>
      </p:sp>
      <p:sp>
        <p:nvSpPr>
          <p:cNvPr id="3" name="Content Placeholder 2">
            <a:extLst>
              <a:ext uri="{FF2B5EF4-FFF2-40B4-BE49-F238E27FC236}">
                <a16:creationId xmlns:a16="http://schemas.microsoft.com/office/drawing/2014/main" id="{2255DE46-8CA7-47F6-BDF3-C614AD0EF2D0}"/>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A fact table is surrounded by a set of Normalized Dimension tables.</a:t>
            </a:r>
          </a:p>
          <a:p>
            <a:pPr marL="128270" indent="-128270" algn="l">
              <a:lnSpc>
                <a:spcPct val="90000"/>
              </a:lnSpc>
              <a:spcBef>
                <a:spcPts val="0"/>
              </a:spcBef>
              <a:spcAft>
                <a:spcPts val="600"/>
              </a:spcAft>
            </a:pPr>
            <a:r>
              <a:rPr lang="en-US"/>
              <a:t>Dimension tables are broken into hierarchical tables.</a:t>
            </a:r>
          </a:p>
          <a:p>
            <a:pPr marL="128270" indent="-128270" algn="l">
              <a:lnSpc>
                <a:spcPct val="90000"/>
              </a:lnSpc>
              <a:spcBef>
                <a:spcPts val="0"/>
              </a:spcBef>
              <a:spcAft>
                <a:spcPts val="600"/>
              </a:spcAft>
            </a:pPr>
            <a:r>
              <a:rPr lang="en-US"/>
              <a:t>This increases number of Joins.</a:t>
            </a:r>
          </a:p>
          <a:p>
            <a:pPr marL="128270" indent="-128270" algn="l">
              <a:lnSpc>
                <a:spcPct val="90000"/>
              </a:lnSpc>
              <a:spcBef>
                <a:spcPts val="0"/>
              </a:spcBef>
              <a:spcAft>
                <a:spcPts val="600"/>
              </a:spcAft>
            </a:pPr>
            <a:r>
              <a:rPr lang="en-US"/>
              <a:t>The table may become large and unmanageable.</a:t>
            </a:r>
          </a:p>
          <a:p>
            <a:pPr marL="128270" indent="-128270" algn="l">
              <a:lnSpc>
                <a:spcPct val="90000"/>
              </a:lnSpc>
              <a:spcBef>
                <a:spcPts val="0"/>
              </a:spcBef>
              <a:spcAft>
                <a:spcPts val="600"/>
              </a:spcAft>
            </a:pPr>
            <a:endParaRPr lang="en-US"/>
          </a:p>
          <a:p>
            <a:pPr marL="128270" indent="-128270"/>
            <a:r>
              <a:rPr lang="en-US">
                <a:latin typeface="Tahoma"/>
                <a:ea typeface="Tahoma"/>
                <a:cs typeface="Tahoma"/>
              </a:rPr>
              <a:t>                                                                                    </a:t>
            </a:r>
          </a:p>
        </p:txBody>
      </p:sp>
      <p:pic>
        <p:nvPicPr>
          <p:cNvPr id="4" name="Picture 4" descr="Diagram&#10;&#10;Description automatically generated">
            <a:extLst>
              <a:ext uri="{FF2B5EF4-FFF2-40B4-BE49-F238E27FC236}">
                <a16:creationId xmlns:a16="http://schemas.microsoft.com/office/drawing/2014/main" id="{A5FA0FE8-FA84-42D1-B6D2-8A53D8D93948}"/>
              </a:ext>
            </a:extLst>
          </p:cNvPr>
          <p:cNvPicPr>
            <a:picLocks noChangeAspect="1"/>
          </p:cNvPicPr>
          <p:nvPr/>
        </p:nvPicPr>
        <p:blipFill>
          <a:blip r:embed="rId2"/>
          <a:stretch>
            <a:fillRect/>
          </a:stretch>
        </p:blipFill>
        <p:spPr>
          <a:xfrm>
            <a:off x="4275161" y="1745563"/>
            <a:ext cx="2922327" cy="1652375"/>
          </a:xfrm>
          <a:prstGeom prst="rect">
            <a:avLst/>
          </a:prstGeom>
        </p:spPr>
      </p:pic>
      <p:pic>
        <p:nvPicPr>
          <p:cNvPr id="5" name="Picture 4">
            <a:extLst>
              <a:ext uri="{FF2B5EF4-FFF2-40B4-BE49-F238E27FC236}">
                <a16:creationId xmlns:a16="http://schemas.microsoft.com/office/drawing/2014/main" id="{D98A14E7-CE5E-4376-B790-4A9C3F23AE5B}"/>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2859640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0086F-D29A-4634-9102-3D4B14FC78FC}"/>
              </a:ext>
            </a:extLst>
          </p:cNvPr>
          <p:cNvSpPr>
            <a:spLocks noGrp="1"/>
          </p:cNvSpPr>
          <p:nvPr>
            <p:ph type="title"/>
          </p:nvPr>
        </p:nvSpPr>
        <p:spPr/>
        <p:txBody>
          <a:bodyPr/>
          <a:lstStyle/>
          <a:p>
            <a:r>
              <a:rPr lang="en-US">
                <a:ea typeface="+mj-lt"/>
                <a:cs typeface="+mj-lt"/>
              </a:rPr>
              <a:t>3.12: Snow Flake Schema - Example</a:t>
            </a:r>
            <a:endParaRPr lang="en-US"/>
          </a:p>
        </p:txBody>
      </p:sp>
      <p:pic>
        <p:nvPicPr>
          <p:cNvPr id="4" name="Picture 4" descr="Diagram&#10;&#10;Description automatically generated">
            <a:extLst>
              <a:ext uri="{FF2B5EF4-FFF2-40B4-BE49-F238E27FC236}">
                <a16:creationId xmlns:a16="http://schemas.microsoft.com/office/drawing/2014/main" id="{C99B9E5E-0B80-47DB-91E2-F2FED2F55683}"/>
              </a:ext>
            </a:extLst>
          </p:cNvPr>
          <p:cNvPicPr>
            <a:picLocks noGrp="1" noChangeAspect="1"/>
          </p:cNvPicPr>
          <p:nvPr>
            <p:ph idx="1"/>
          </p:nvPr>
        </p:nvPicPr>
        <p:blipFill>
          <a:blip r:embed="rId2"/>
          <a:stretch>
            <a:fillRect/>
          </a:stretch>
        </p:blipFill>
        <p:spPr>
          <a:xfrm>
            <a:off x="2204034" y="868136"/>
            <a:ext cx="4393032" cy="3927702"/>
          </a:xfrm>
        </p:spPr>
      </p:pic>
      <p:pic>
        <p:nvPicPr>
          <p:cNvPr id="5" name="Picture 4">
            <a:extLst>
              <a:ext uri="{FF2B5EF4-FFF2-40B4-BE49-F238E27FC236}">
                <a16:creationId xmlns:a16="http://schemas.microsoft.com/office/drawing/2014/main" id="{53465905-F7E4-474F-AB9D-1DF683A9A662}"/>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6349676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CD4792-6D5E-44EA-8013-5121601A0A0C}"/>
              </a:ext>
            </a:extLst>
          </p:cNvPr>
          <p:cNvSpPr>
            <a:spLocks noGrp="1"/>
          </p:cNvSpPr>
          <p:nvPr>
            <p:ph sz="half" idx="1"/>
          </p:nvPr>
        </p:nvSpPr>
        <p:spPr/>
        <p:txBody>
          <a:bodyPr vert="horz" lIns="91440" tIns="45720" rIns="91440" bIns="45720" rtlCol="0" anchor="t">
            <a:normAutofit/>
          </a:bodyPr>
          <a:lstStyle/>
          <a:p>
            <a:pPr marL="0" indent="0">
              <a:buNone/>
            </a:pPr>
            <a:r>
              <a:rPr lang="en-US"/>
              <a:t>Bill Inmon Vs Ralph Kimball Approach:</a:t>
            </a:r>
            <a:endParaRPr lang="en-US" dirty="0"/>
          </a:p>
          <a:p>
            <a:pPr marL="128270" indent="-128270" algn="l">
              <a:lnSpc>
                <a:spcPct val="90000"/>
              </a:lnSpc>
              <a:spcBef>
                <a:spcPts val="0"/>
              </a:spcBef>
              <a:spcAft>
                <a:spcPts val="600"/>
              </a:spcAft>
              <a:buFont typeface="Symbol,Sans-Serif" panose="05050102010706020507" pitchFamily="18" charset="2"/>
            </a:pPr>
            <a:r>
              <a:rPr lang="en-US"/>
              <a:t>Bill Inmon Approach (Top-Down)</a:t>
            </a:r>
            <a:endParaRPr lang="en-US" dirty="0"/>
          </a:p>
          <a:p>
            <a:pPr marL="871220" lvl="1" indent="-285750" algn="l">
              <a:lnSpc>
                <a:spcPct val="90000"/>
              </a:lnSpc>
              <a:spcBef>
                <a:spcPts val="0"/>
              </a:spcBef>
              <a:spcAft>
                <a:spcPts val="600"/>
              </a:spcAft>
              <a:buFont typeface="Tahoma,Sans-Serif" panose="05050102010706020507" pitchFamily="18" charset="2"/>
              <a:buChar char="»"/>
            </a:pPr>
            <a:r>
              <a:rPr lang="en-US"/>
              <a:t>Setting up enterprise wide architecture first &amp; then going for individual data marts</a:t>
            </a:r>
            <a:endParaRPr lang="en-US" dirty="0"/>
          </a:p>
          <a:p>
            <a:pPr marL="871220" lvl="1" indent="-285750" algn="l">
              <a:lnSpc>
                <a:spcPct val="90000"/>
              </a:lnSpc>
              <a:spcBef>
                <a:spcPts val="0"/>
              </a:spcBef>
              <a:spcAft>
                <a:spcPts val="600"/>
              </a:spcAft>
              <a:buFont typeface="Tahoma,Sans-Serif" panose="05050102010706020507" pitchFamily="18" charset="2"/>
              <a:buChar char="»"/>
            </a:pPr>
            <a:r>
              <a:rPr lang="en-US"/>
              <a:t>Coordinated environment, Single point of control &amp; development </a:t>
            </a:r>
            <a:endParaRPr lang="en-US" dirty="0"/>
          </a:p>
          <a:p>
            <a:pPr marL="871220" lvl="1" indent="-285750" algn="l">
              <a:lnSpc>
                <a:spcPct val="90000"/>
              </a:lnSpc>
              <a:spcBef>
                <a:spcPts val="0"/>
              </a:spcBef>
              <a:spcAft>
                <a:spcPts val="600"/>
              </a:spcAft>
              <a:buFont typeface="Tahoma,Sans-Serif" panose="05050102010706020507" pitchFamily="18" charset="2"/>
              <a:buChar char="»"/>
            </a:pPr>
            <a:r>
              <a:rPr lang="en-US"/>
              <a:t>Very difficult, scope control issues, time consuming, expensive.</a:t>
            </a:r>
            <a:endParaRPr lang="en-US" dirty="0"/>
          </a:p>
          <a:p>
            <a:pPr marL="128270" indent="-128270" algn="l">
              <a:lnSpc>
                <a:spcPct val="90000"/>
              </a:lnSpc>
              <a:spcBef>
                <a:spcPts val="0"/>
              </a:spcBef>
              <a:spcAft>
                <a:spcPts val="600"/>
              </a:spcAft>
              <a:buFont typeface="Symbol,Sans-Serif" panose="05050102010706020507" pitchFamily="18" charset="2"/>
            </a:pPr>
            <a:endParaRPr lang="en-US" dirty="0"/>
          </a:p>
          <a:p>
            <a:pPr marL="128270" indent="-128270"/>
            <a:endParaRPr lang="en-US" dirty="0"/>
          </a:p>
        </p:txBody>
      </p:sp>
      <p:pic>
        <p:nvPicPr>
          <p:cNvPr id="5" name="Picture 5" descr="Diagram&#10;&#10;Description automatically generated">
            <a:extLst>
              <a:ext uri="{FF2B5EF4-FFF2-40B4-BE49-F238E27FC236}">
                <a16:creationId xmlns:a16="http://schemas.microsoft.com/office/drawing/2014/main" id="{E611D0EE-5F96-4E9A-B470-F05E0E7DEF10}"/>
              </a:ext>
            </a:extLst>
          </p:cNvPr>
          <p:cNvPicPr>
            <a:picLocks noGrp="1" noChangeAspect="1"/>
          </p:cNvPicPr>
          <p:nvPr>
            <p:ph sz="half" idx="2"/>
          </p:nvPr>
        </p:nvPicPr>
        <p:blipFill>
          <a:blip r:embed="rId2"/>
          <a:stretch>
            <a:fillRect/>
          </a:stretch>
        </p:blipFill>
        <p:spPr>
          <a:xfrm>
            <a:off x="669765" y="2851668"/>
            <a:ext cx="2514600" cy="1533525"/>
          </a:xfrm>
        </p:spPr>
      </p:pic>
      <p:sp>
        <p:nvSpPr>
          <p:cNvPr id="4" name="Title 3">
            <a:extLst>
              <a:ext uri="{FF2B5EF4-FFF2-40B4-BE49-F238E27FC236}">
                <a16:creationId xmlns:a16="http://schemas.microsoft.com/office/drawing/2014/main" id="{22A45DA7-52BE-4871-A5D8-4C434E0C0669}"/>
              </a:ext>
            </a:extLst>
          </p:cNvPr>
          <p:cNvSpPr>
            <a:spLocks noGrp="1"/>
          </p:cNvSpPr>
          <p:nvPr>
            <p:ph type="title"/>
          </p:nvPr>
        </p:nvSpPr>
        <p:spPr/>
        <p:txBody>
          <a:bodyPr/>
          <a:lstStyle/>
          <a:p>
            <a:r>
              <a:rPr lang="en-US">
                <a:cs typeface="Calibri"/>
              </a:rPr>
              <a:t>3.12: The Implementation Approach </a:t>
            </a:r>
            <a:endParaRPr lang="en-US">
              <a:ea typeface="+mj-lt"/>
              <a:cs typeface="+mj-lt"/>
            </a:endParaRPr>
          </a:p>
          <a:p>
            <a:endParaRPr lang="en-US">
              <a:cs typeface="Calibri"/>
            </a:endParaRPr>
          </a:p>
        </p:txBody>
      </p:sp>
      <p:sp>
        <p:nvSpPr>
          <p:cNvPr id="6" name="TextBox 5">
            <a:extLst>
              <a:ext uri="{FF2B5EF4-FFF2-40B4-BE49-F238E27FC236}">
                <a16:creationId xmlns:a16="http://schemas.microsoft.com/office/drawing/2014/main" id="{DA2FD0F7-114E-4B69-A32F-66C683D05B23}"/>
              </a:ext>
            </a:extLst>
          </p:cNvPr>
          <p:cNvSpPr txBox="1"/>
          <p:nvPr/>
        </p:nvSpPr>
        <p:spPr>
          <a:xfrm>
            <a:off x="4863721" y="841896"/>
            <a:ext cx="2743200" cy="2169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84848"/>
                </a:solidFill>
                <a:latin typeface="Arial"/>
                <a:cs typeface="Arial"/>
              </a:rPr>
              <a:t>Ralph KimballApproach: (Bottom- up))</a:t>
            </a:r>
            <a:r>
              <a:rPr lang="en-US" dirty="0">
                <a:solidFill>
                  <a:srgbClr val="00264A"/>
                </a:solidFill>
                <a:latin typeface="Arial"/>
                <a:cs typeface="Arial"/>
              </a:rPr>
              <a:t>​</a:t>
            </a:r>
            <a:endParaRPr lang="en-US" dirty="0"/>
          </a:p>
          <a:p>
            <a:pPr lvl="1">
              <a:buChar char="•"/>
            </a:pPr>
            <a:r>
              <a:rPr lang="en-US">
                <a:solidFill>
                  <a:srgbClr val="484848"/>
                </a:solidFill>
                <a:latin typeface="Arial"/>
                <a:cs typeface="Arial"/>
              </a:rPr>
              <a:t>Start with highly focused data marts &amp; then combine them for enterprise wide requirements</a:t>
            </a:r>
            <a:r>
              <a:rPr lang="en-US">
                <a:solidFill>
                  <a:srgbClr val="00264A"/>
                </a:solidFill>
                <a:latin typeface="Arial"/>
                <a:cs typeface="Arial"/>
              </a:rPr>
              <a:t>​</a:t>
            </a:r>
          </a:p>
          <a:p>
            <a:pPr lvl="1">
              <a:buChar char="•"/>
            </a:pPr>
            <a:r>
              <a:rPr lang="en-US">
                <a:solidFill>
                  <a:srgbClr val="484848"/>
                </a:solidFill>
                <a:latin typeface="Arial"/>
                <a:cs typeface="Arial"/>
              </a:rPr>
              <a:t>Faster delivery, quick ROI, low risk, focused team.</a:t>
            </a:r>
            <a:r>
              <a:rPr lang="en-US">
                <a:solidFill>
                  <a:srgbClr val="00264A"/>
                </a:solidFill>
                <a:latin typeface="Arial"/>
                <a:cs typeface="Arial"/>
              </a:rPr>
              <a:t>​</a:t>
            </a:r>
          </a:p>
          <a:p>
            <a:pPr lvl="1">
              <a:buChar char="•"/>
            </a:pPr>
            <a:r>
              <a:rPr lang="en-US">
                <a:solidFill>
                  <a:srgbClr val="484848"/>
                </a:solidFill>
                <a:latin typeface="Arial"/>
                <a:cs typeface="Arial"/>
              </a:rPr>
              <a:t>Scalability issues, no common meta data</a:t>
            </a:r>
            <a:r>
              <a:rPr lang="en-US">
                <a:solidFill>
                  <a:srgbClr val="00264A"/>
                </a:solidFill>
                <a:latin typeface="Arial"/>
                <a:cs typeface="Arial"/>
              </a:rPr>
              <a:t>​</a:t>
            </a:r>
          </a:p>
        </p:txBody>
      </p:sp>
      <p:pic>
        <p:nvPicPr>
          <p:cNvPr id="7" name="Picture 7" descr="Chart, diagram&#10;&#10;Description automatically generated">
            <a:extLst>
              <a:ext uri="{FF2B5EF4-FFF2-40B4-BE49-F238E27FC236}">
                <a16:creationId xmlns:a16="http://schemas.microsoft.com/office/drawing/2014/main" id="{797C95D1-C1D4-4814-9AF4-86F104F66DAE}"/>
              </a:ext>
            </a:extLst>
          </p:cNvPr>
          <p:cNvPicPr>
            <a:picLocks noChangeAspect="1"/>
          </p:cNvPicPr>
          <p:nvPr/>
        </p:nvPicPr>
        <p:blipFill>
          <a:blip r:embed="rId3"/>
          <a:stretch>
            <a:fillRect/>
          </a:stretch>
        </p:blipFill>
        <p:spPr>
          <a:xfrm>
            <a:off x="5087559" y="3181634"/>
            <a:ext cx="2295525" cy="1714500"/>
          </a:xfrm>
          <a:prstGeom prst="rect">
            <a:avLst/>
          </a:prstGeom>
        </p:spPr>
      </p:pic>
      <p:pic>
        <p:nvPicPr>
          <p:cNvPr id="8" name="Picture 7">
            <a:extLst>
              <a:ext uri="{FF2B5EF4-FFF2-40B4-BE49-F238E27FC236}">
                <a16:creationId xmlns:a16="http://schemas.microsoft.com/office/drawing/2014/main" id="{359E25FD-715A-40B1-90ED-126AF15C47D7}"/>
              </a:ext>
            </a:extLst>
          </p:cNvPr>
          <p:cNvPicPr>
            <a:picLocks noChangeAspect="1"/>
          </p:cNvPicPr>
          <p:nvPr/>
        </p:nvPicPr>
        <p:blipFill>
          <a:blip r:embed="rId4"/>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6870391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4E159-C0FF-4768-992A-4727954B73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1797C3-19D0-4167-967D-9457522CF8BF}"/>
              </a:ext>
            </a:extLst>
          </p:cNvPr>
          <p:cNvSpPr>
            <a:spLocks noGrp="1"/>
          </p:cNvSpPr>
          <p:nvPr>
            <p:ph idx="1"/>
          </p:nvPr>
        </p:nvSpPr>
        <p:spPr/>
        <p:txBody>
          <a:bodyPr vert="horz" lIns="91440" tIns="45720" rIns="91440" bIns="45720" rtlCol="0" anchor="t">
            <a:normAutofit/>
          </a:bodyPr>
          <a:lstStyle/>
          <a:p>
            <a:pPr marL="128270" indent="-128270">
              <a:buNone/>
            </a:pPr>
            <a:r>
              <a:rPr lang="en-US">
                <a:latin typeface="Tahoma"/>
                <a:ea typeface="Tahoma"/>
                <a:cs typeface="Tahoma"/>
              </a:rPr>
              <a:t>Both experts are of the opinion that the success of the warehouse/marts depends on effectively gathering the business requirements first. These requirements drive the design of the mart which, in turn, drives the data required in the warehouse. Both experts agree that business-user validation of the data mart design ensures that expectations are managed. </a:t>
            </a:r>
            <a:endParaRPr lang="en-US"/>
          </a:p>
          <a:p>
            <a:pPr marL="128270" indent="-128270">
              <a:buNone/>
            </a:pPr>
            <a:r>
              <a:rPr lang="en-US"/>
              <a:t>The initial model is the starting point for the design of the staging area (or </a:t>
            </a:r>
          </a:p>
          <a:p>
            <a:pPr marL="128270" indent="-128270">
              <a:buNone/>
            </a:pPr>
            <a:r>
              <a:rPr lang="en-US"/>
              <a:t>warehouse). This is where the referential integrity rules are applied (via the </a:t>
            </a:r>
          </a:p>
          <a:p>
            <a:pPr marL="128270" indent="-128270">
              <a:buNone/>
            </a:pPr>
            <a:r>
              <a:rPr lang="en-US"/>
              <a:t>DBMS or software validation) and transformation of disparate values is </a:t>
            </a:r>
          </a:p>
          <a:p>
            <a:pPr marL="128270" indent="-128270">
              <a:buNone/>
            </a:pPr>
            <a:r>
              <a:rPr lang="en-US"/>
              <a:t>performed. Kimball calls it the backroom, and Inmon calls it the data </a:t>
            </a:r>
          </a:p>
          <a:p>
            <a:pPr marL="128270" indent="-128270">
              <a:buNone/>
            </a:pPr>
            <a:r>
              <a:rPr lang="en-US"/>
              <a:t>warehouse. </a:t>
            </a:r>
          </a:p>
          <a:p>
            <a:pPr marL="128270" indent="-128270">
              <a:buNone/>
            </a:pPr>
            <a:r>
              <a:rPr lang="en-US"/>
              <a:t>Inmon advocated a “dependent data mart structure” whereas Kimball </a:t>
            </a:r>
          </a:p>
          <a:p>
            <a:pPr marL="128270" indent="-128270">
              <a:buNone/>
            </a:pPr>
            <a:r>
              <a:rPr lang="en-US"/>
              <a:t>advocated the “data warehouse bus structure”.</a:t>
            </a:r>
          </a:p>
          <a:p>
            <a:pPr marL="0" indent="0">
              <a:buNone/>
            </a:pPr>
            <a:endParaRPr lang="en-US"/>
          </a:p>
        </p:txBody>
      </p:sp>
      <p:pic>
        <p:nvPicPr>
          <p:cNvPr id="4" name="Picture 3">
            <a:extLst>
              <a:ext uri="{FF2B5EF4-FFF2-40B4-BE49-F238E27FC236}">
                <a16:creationId xmlns:a16="http://schemas.microsoft.com/office/drawing/2014/main" id="{D1DCF093-1716-407E-A0C3-1F2222F0734D}"/>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048782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9BB74-8DC6-42AF-AC44-F92EE76E4F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7176B7-90E1-4474-8E7D-0F38922691EA}"/>
              </a:ext>
            </a:extLst>
          </p:cNvPr>
          <p:cNvSpPr>
            <a:spLocks noGrp="1"/>
          </p:cNvSpPr>
          <p:nvPr>
            <p:ph idx="1"/>
          </p:nvPr>
        </p:nvSpPr>
        <p:spPr/>
        <p:txBody>
          <a:bodyPr vert="horz" lIns="91440" tIns="45720" rIns="91440" bIns="45720" rtlCol="0" anchor="t">
            <a:normAutofit fontScale="92500" lnSpcReduction="20000"/>
          </a:bodyPr>
          <a:lstStyle/>
          <a:p>
            <a:pPr marL="128270" indent="-128270">
              <a:buNone/>
            </a:pPr>
            <a:r>
              <a:rPr lang="en-US" b="1"/>
              <a:t>Bill Inmon Approach </a:t>
            </a:r>
            <a:endParaRPr lang="en-US"/>
          </a:p>
          <a:p>
            <a:pPr marL="128270" indent="-128270">
              <a:buNone/>
            </a:pPr>
            <a:r>
              <a:rPr lang="en-US"/>
              <a:t>Transfer of data happens from diverse OLTP systems into a centralized </a:t>
            </a:r>
          </a:p>
          <a:p>
            <a:pPr marL="128270" indent="-128270">
              <a:buNone/>
            </a:pPr>
            <a:r>
              <a:rPr lang="en-US"/>
              <a:t>place where the data could be used for analysis. Warehouse needs to be </a:t>
            </a:r>
          </a:p>
          <a:p>
            <a:pPr marL="128270" indent="-128270">
              <a:buNone/>
            </a:pPr>
            <a:r>
              <a:rPr lang="en-US"/>
              <a:t>build first and data should be made accessible at detailed atomic levels by </a:t>
            </a:r>
          </a:p>
          <a:p>
            <a:pPr marL="128270" indent="-128270">
              <a:buNone/>
            </a:pPr>
            <a:r>
              <a:rPr lang="en-US"/>
              <a:t>drilling down or at summarized levels by drilling up. The data marts are </a:t>
            </a:r>
          </a:p>
          <a:p>
            <a:pPr marL="128270" indent="-128270">
              <a:buNone/>
            </a:pPr>
            <a:r>
              <a:rPr lang="en-US"/>
              <a:t>treated as sub sets of the data warehouse. Each data mart is built for an </a:t>
            </a:r>
          </a:p>
          <a:p>
            <a:pPr marL="128270" indent="-128270">
              <a:buNone/>
            </a:pPr>
            <a:r>
              <a:rPr lang="en-US"/>
              <a:t>individual department and is optimized for their analy</a:t>
            </a:r>
          </a:p>
          <a:p>
            <a:pPr marL="128270" indent="-128270">
              <a:buNone/>
            </a:pPr>
            <a:r>
              <a:rPr lang="en-US"/>
              <a:t>This data is loaded into the staging area and validated and consolidated for </a:t>
            </a:r>
          </a:p>
          <a:p>
            <a:pPr marL="128270" indent="-128270">
              <a:buNone/>
            </a:pPr>
            <a:r>
              <a:rPr lang="en-US"/>
              <a:t>ensuring a level of accuracy and then transferred to the </a:t>
            </a:r>
            <a:r>
              <a:rPr lang="en-US" b="1"/>
              <a:t>optional </a:t>
            </a:r>
            <a:endParaRPr lang="en-US"/>
          </a:p>
          <a:p>
            <a:pPr marL="128270" indent="-128270">
              <a:buNone/>
            </a:pPr>
            <a:r>
              <a:rPr lang="en-US"/>
              <a:t>Operational Data Store (ODS). Data is also loaded into the Data </a:t>
            </a:r>
          </a:p>
          <a:p>
            <a:pPr marL="128270" indent="-128270">
              <a:buNone/>
            </a:pPr>
            <a:r>
              <a:rPr lang="en-US"/>
              <a:t>warehouse in a parallel process to avoid extracting it from the ODS. Once </a:t>
            </a:r>
          </a:p>
          <a:p>
            <a:pPr marL="128270" indent="-128270">
              <a:buNone/>
            </a:pPr>
            <a:r>
              <a:rPr lang="en-US"/>
              <a:t>the Data warehouse building processes are complete, the data mart </a:t>
            </a:r>
          </a:p>
          <a:p>
            <a:pPr marL="128270" indent="-128270">
              <a:buNone/>
            </a:pPr>
            <a:r>
              <a:rPr lang="en-US"/>
              <a:t>refresh cycles will extract the data from the Data warehouse into the </a:t>
            </a:r>
          </a:p>
          <a:p>
            <a:pPr marL="128270" indent="-128270">
              <a:buNone/>
            </a:pPr>
            <a:r>
              <a:rPr lang="en-US"/>
              <a:t>staging area and perform a new set of transformations on them. This helps </a:t>
            </a:r>
          </a:p>
          <a:p>
            <a:pPr marL="128270" indent="-128270">
              <a:buNone/>
            </a:pPr>
            <a:r>
              <a:rPr lang="en-US"/>
              <a:t>in organizing the data in particular structures required by data marts</a:t>
            </a:r>
          </a:p>
          <a:p>
            <a:pPr marL="0" indent="0">
              <a:buNone/>
            </a:pPr>
            <a:endParaRPr lang="en-US"/>
          </a:p>
        </p:txBody>
      </p:sp>
      <p:pic>
        <p:nvPicPr>
          <p:cNvPr id="4" name="Picture 3">
            <a:extLst>
              <a:ext uri="{FF2B5EF4-FFF2-40B4-BE49-F238E27FC236}">
                <a16:creationId xmlns:a16="http://schemas.microsoft.com/office/drawing/2014/main" id="{0F3821E0-00B2-4A93-8E0A-22DFC1387D6B}"/>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3546858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57B5-E284-42D1-86B2-30AA20CDD7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4AEAAD-E37F-4288-8380-5C20EB528AA9}"/>
              </a:ext>
            </a:extLst>
          </p:cNvPr>
          <p:cNvSpPr>
            <a:spLocks noGrp="1"/>
          </p:cNvSpPr>
          <p:nvPr>
            <p:ph idx="1"/>
          </p:nvPr>
        </p:nvSpPr>
        <p:spPr/>
        <p:txBody>
          <a:bodyPr vert="horz" lIns="91440" tIns="45720" rIns="91440" bIns="45720" rtlCol="0" anchor="t">
            <a:normAutofit/>
          </a:bodyPr>
          <a:lstStyle/>
          <a:p>
            <a:pPr marL="128270" indent="-128270">
              <a:buNone/>
            </a:pPr>
            <a:r>
              <a:rPr lang="en-US" b="1"/>
              <a:t>Ralph Kimball Approach </a:t>
            </a:r>
            <a:endParaRPr lang="en-US"/>
          </a:p>
          <a:p>
            <a:pPr marL="128270" indent="-128270">
              <a:buNone/>
            </a:pPr>
            <a:r>
              <a:rPr lang="en-US"/>
              <a:t>Ralph Kimball suggested the data warehouse with the data marts </a:t>
            </a:r>
          </a:p>
          <a:p>
            <a:pPr marL="128270" indent="-128270">
              <a:buNone/>
            </a:pPr>
            <a:r>
              <a:rPr lang="en-US"/>
              <a:t>connected to it with a bus structure. The bus structure contained all the </a:t>
            </a:r>
          </a:p>
          <a:p>
            <a:pPr marL="128270" indent="-128270">
              <a:buNone/>
            </a:pPr>
            <a:r>
              <a:rPr lang="en-US"/>
              <a:t>common elements that are used by data marts such as conformed </a:t>
            </a:r>
          </a:p>
          <a:p>
            <a:pPr marL="128270" indent="-128270">
              <a:buNone/>
            </a:pPr>
            <a:r>
              <a:rPr lang="en-US"/>
              <a:t>dimensions, measures etc defined for the enterprise as a whole. According </a:t>
            </a:r>
          </a:p>
          <a:p>
            <a:pPr marL="128270" indent="-128270">
              <a:buNone/>
            </a:pPr>
            <a:r>
              <a:rPr lang="en-US"/>
              <a:t>to him, by using these conformed elements, users can query all data marts </a:t>
            </a:r>
          </a:p>
          <a:p>
            <a:pPr marL="128270" indent="-128270">
              <a:buNone/>
            </a:pPr>
            <a:r>
              <a:rPr lang="en-US"/>
              <a:t>together. This architecture makes the data warehouse more of a virtual </a:t>
            </a:r>
          </a:p>
          <a:p>
            <a:pPr marL="128270" indent="-128270">
              <a:buNone/>
            </a:pPr>
            <a:r>
              <a:rPr lang="en-US"/>
              <a:t>reality than a physical reality. </a:t>
            </a:r>
          </a:p>
          <a:p>
            <a:pPr marL="128270" indent="-128270">
              <a:buNone/>
            </a:pPr>
            <a:r>
              <a:rPr lang="en-US"/>
              <a:t>The bottom-up approach reverses the positions of the Data warehouse and </a:t>
            </a:r>
          </a:p>
          <a:p>
            <a:pPr marL="128270" indent="-128270">
              <a:buNone/>
            </a:pPr>
            <a:r>
              <a:rPr lang="en-US"/>
              <a:t>the Data marts. Data marts are directly loaded with the data from the </a:t>
            </a:r>
          </a:p>
          <a:p>
            <a:pPr marL="128270" indent="-128270">
              <a:buNone/>
            </a:pPr>
            <a:r>
              <a:rPr lang="en-US"/>
              <a:t>operational systems through the staging area.</a:t>
            </a:r>
          </a:p>
          <a:p>
            <a:pPr marL="0" indent="0">
              <a:buNone/>
            </a:pPr>
            <a:endParaRPr lang="en-US"/>
          </a:p>
        </p:txBody>
      </p:sp>
      <p:pic>
        <p:nvPicPr>
          <p:cNvPr id="4" name="Picture 3">
            <a:extLst>
              <a:ext uri="{FF2B5EF4-FFF2-40B4-BE49-F238E27FC236}">
                <a16:creationId xmlns:a16="http://schemas.microsoft.com/office/drawing/2014/main" id="{49D04160-B739-40FE-9984-9735600CC29B}"/>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6728486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1BF2D-C185-4631-B86C-8F6161CA13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D6BBB2-A54B-4EB2-870A-751B34F72359}"/>
              </a:ext>
            </a:extLst>
          </p:cNvPr>
          <p:cNvSpPr>
            <a:spLocks noGrp="1"/>
          </p:cNvSpPr>
          <p:nvPr>
            <p:ph idx="1"/>
          </p:nvPr>
        </p:nvSpPr>
        <p:spPr/>
        <p:txBody>
          <a:bodyPr vert="horz" lIns="91440" tIns="45720" rIns="91440" bIns="45720" rtlCol="0" anchor="t">
            <a:normAutofit/>
          </a:bodyPr>
          <a:lstStyle/>
          <a:p>
            <a:pPr marL="128270" indent="-128270">
              <a:buNone/>
            </a:pPr>
            <a:r>
              <a:rPr lang="en-US" b="1"/>
              <a:t>Hybrid Approach </a:t>
            </a:r>
            <a:endParaRPr lang="en-US"/>
          </a:p>
          <a:p>
            <a:pPr marL="128270" indent="-128270">
              <a:buNone/>
            </a:pPr>
            <a:r>
              <a:rPr lang="en-US"/>
              <a:t>Start with data mart having focus on enterprise wide scope. It aims to </a:t>
            </a:r>
          </a:p>
          <a:p>
            <a:pPr marL="128270" indent="-128270">
              <a:buNone/>
            </a:pPr>
            <a:r>
              <a:rPr lang="en-US"/>
              <a:t>harness the speed and user orientation of the Bottom up approach to the </a:t>
            </a:r>
          </a:p>
          <a:p>
            <a:pPr marL="128270" indent="-128270">
              <a:buNone/>
            </a:pPr>
            <a:r>
              <a:rPr lang="en-US"/>
              <a:t>integration of the top-down approach. The Hybrid approach begins with an </a:t>
            </a:r>
          </a:p>
          <a:p>
            <a:pPr marL="128270" indent="-128270">
              <a:buNone/>
            </a:pPr>
            <a:r>
              <a:rPr lang="en-US"/>
              <a:t>Entity Relationship diagram of the data marts and a gradual extension of </a:t>
            </a:r>
          </a:p>
          <a:p>
            <a:pPr marL="128270" indent="-128270">
              <a:buNone/>
            </a:pPr>
            <a:r>
              <a:rPr lang="en-US"/>
              <a:t>the data marts to extend the enterprise model in a consistent, linear </a:t>
            </a:r>
          </a:p>
          <a:p>
            <a:pPr marL="128270" indent="-128270">
              <a:buNone/>
            </a:pPr>
            <a:r>
              <a:rPr lang="en-US"/>
              <a:t>fashion. The data from the various data marts are then transferred to the </a:t>
            </a:r>
          </a:p>
          <a:p>
            <a:pPr marL="128270" indent="-128270">
              <a:buNone/>
            </a:pPr>
            <a:r>
              <a:rPr lang="en-US"/>
              <a:t>data warehouse and query tools are reprogrammed to request summary </a:t>
            </a:r>
          </a:p>
          <a:p>
            <a:pPr marL="128270" indent="-128270">
              <a:buNone/>
            </a:pPr>
            <a:r>
              <a:rPr lang="en-US">
                <a:latin typeface="Tahoma"/>
                <a:ea typeface="Tahoma"/>
                <a:cs typeface="Tahoma"/>
              </a:rPr>
              <a:t>data from the marts and atomic data from the Dataware house</a:t>
            </a:r>
            <a:endParaRPr lang="en-US"/>
          </a:p>
          <a:p>
            <a:pPr marL="0" indent="0">
              <a:buNone/>
            </a:pPr>
            <a:endParaRPr lang="en-US"/>
          </a:p>
        </p:txBody>
      </p:sp>
      <p:pic>
        <p:nvPicPr>
          <p:cNvPr id="4" name="Picture 3">
            <a:extLst>
              <a:ext uri="{FF2B5EF4-FFF2-40B4-BE49-F238E27FC236}">
                <a16:creationId xmlns:a16="http://schemas.microsoft.com/office/drawing/2014/main" id="{4342B453-BA67-4781-B2FD-A457EF102B94}"/>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87184491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4CA05-F17F-47E2-84A2-5B88E14D65B8}"/>
              </a:ext>
            </a:extLst>
          </p:cNvPr>
          <p:cNvSpPr>
            <a:spLocks noGrp="1"/>
          </p:cNvSpPr>
          <p:nvPr>
            <p:ph type="title"/>
          </p:nvPr>
        </p:nvSpPr>
        <p:spPr/>
        <p:txBody>
          <a:bodyPr/>
          <a:lstStyle/>
          <a:p>
            <a:r>
              <a:rPr lang="en-US">
                <a:ea typeface="+mj-lt"/>
                <a:cs typeface="+mj-lt"/>
              </a:rPr>
              <a:t>3.13: Conceptual Data Design </a:t>
            </a:r>
            <a:endParaRPr lang="en-US"/>
          </a:p>
        </p:txBody>
      </p:sp>
      <p:pic>
        <p:nvPicPr>
          <p:cNvPr id="4" name="Picture 4" descr="Table&#10;&#10;Description automatically generated">
            <a:extLst>
              <a:ext uri="{FF2B5EF4-FFF2-40B4-BE49-F238E27FC236}">
                <a16:creationId xmlns:a16="http://schemas.microsoft.com/office/drawing/2014/main" id="{F735D644-D178-4AB3-A1CC-93C7A47B8EAE}"/>
              </a:ext>
            </a:extLst>
          </p:cNvPr>
          <p:cNvPicPr>
            <a:picLocks noGrp="1" noChangeAspect="1"/>
          </p:cNvPicPr>
          <p:nvPr>
            <p:ph idx="1"/>
          </p:nvPr>
        </p:nvPicPr>
        <p:blipFill>
          <a:blip r:embed="rId2"/>
          <a:stretch>
            <a:fillRect/>
          </a:stretch>
        </p:blipFill>
        <p:spPr>
          <a:xfrm>
            <a:off x="903025" y="868136"/>
            <a:ext cx="6995050" cy="3927702"/>
          </a:xfrm>
        </p:spPr>
      </p:pic>
      <p:pic>
        <p:nvPicPr>
          <p:cNvPr id="5" name="Picture 4">
            <a:extLst>
              <a:ext uri="{FF2B5EF4-FFF2-40B4-BE49-F238E27FC236}">
                <a16:creationId xmlns:a16="http://schemas.microsoft.com/office/drawing/2014/main" id="{09838FC7-80E4-43FF-B7A5-2DF8B6D7496D}"/>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5026114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9FDC4-8B83-4F0B-9C82-64F8EC47C36F}"/>
              </a:ext>
            </a:extLst>
          </p:cNvPr>
          <p:cNvSpPr>
            <a:spLocks noGrp="1"/>
          </p:cNvSpPr>
          <p:nvPr>
            <p:ph type="title"/>
          </p:nvPr>
        </p:nvSpPr>
        <p:spPr/>
        <p:txBody>
          <a:bodyPr/>
          <a:lstStyle/>
          <a:p>
            <a:r>
              <a:rPr lang="en-US">
                <a:ea typeface="+mj-lt"/>
                <a:cs typeface="+mj-lt"/>
              </a:rPr>
              <a:t>Summary</a:t>
            </a:r>
          </a:p>
          <a:p>
            <a:endParaRPr lang="en-US">
              <a:cs typeface="Calibri"/>
            </a:endParaRPr>
          </a:p>
        </p:txBody>
      </p:sp>
      <p:sp>
        <p:nvSpPr>
          <p:cNvPr id="3" name="Content Placeholder 2">
            <a:extLst>
              <a:ext uri="{FF2B5EF4-FFF2-40B4-BE49-F238E27FC236}">
                <a16:creationId xmlns:a16="http://schemas.microsoft.com/office/drawing/2014/main" id="{DA918384-289D-4608-8136-438253C6A3ED}"/>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In this lesson, you have learnt about the following:</a:t>
            </a:r>
          </a:p>
          <a:p>
            <a:pPr marL="585470" lvl="1" indent="-128270" algn="l">
              <a:lnSpc>
                <a:spcPct val="90000"/>
              </a:lnSpc>
              <a:spcBef>
                <a:spcPts val="0"/>
              </a:spcBef>
              <a:spcAft>
                <a:spcPts val="600"/>
              </a:spcAft>
              <a:buFont typeface="Tahoma" panose="05050102010706020507" pitchFamily="18" charset="2"/>
              <a:buChar char="»"/>
            </a:pPr>
            <a:r>
              <a:rPr lang="en-US"/>
              <a:t>Any system is usually developed in response to a problem, an opportunity, or a requirement.</a:t>
            </a:r>
          </a:p>
          <a:p>
            <a:pPr marL="585470" lvl="1" indent="-128270" algn="l">
              <a:lnSpc>
                <a:spcPct val="90000"/>
              </a:lnSpc>
              <a:spcBef>
                <a:spcPts val="0"/>
              </a:spcBef>
              <a:spcAft>
                <a:spcPts val="600"/>
              </a:spcAft>
              <a:buFont typeface="Tahoma" panose="05050102010706020507" pitchFamily="18" charset="2"/>
              <a:buChar char="»"/>
            </a:pPr>
            <a:r>
              <a:rPr lang="en-US"/>
              <a:t>It is important to understand the data life cycle in an application.</a:t>
            </a:r>
          </a:p>
          <a:p>
            <a:pPr marL="585470" lvl="1" indent="-128270" algn="l">
              <a:lnSpc>
                <a:spcPct val="90000"/>
              </a:lnSpc>
              <a:spcBef>
                <a:spcPts val="0"/>
              </a:spcBef>
              <a:spcAft>
                <a:spcPts val="600"/>
              </a:spcAft>
              <a:buFont typeface="Tahoma" panose="05050102010706020507" pitchFamily="18" charset="2"/>
              <a:buChar char="»"/>
            </a:pPr>
            <a:r>
              <a:rPr lang="en-US"/>
              <a:t>A data life cycle help us to state the requirements clearly. </a:t>
            </a:r>
          </a:p>
          <a:p>
            <a:pPr marL="585470" lvl="1" indent="-128270" algn="l">
              <a:lnSpc>
                <a:spcPct val="90000"/>
              </a:lnSpc>
              <a:spcBef>
                <a:spcPts val="0"/>
              </a:spcBef>
              <a:spcAft>
                <a:spcPts val="600"/>
              </a:spcAft>
              <a:buFont typeface="Tahoma" panose="05050102010706020507" pitchFamily="18" charset="2"/>
              <a:buChar char="»"/>
            </a:pPr>
            <a:r>
              <a:rPr lang="en-US"/>
              <a:t>The most important task is to define “statement of requirements” or Business Requirement Specification.</a:t>
            </a:r>
          </a:p>
          <a:p>
            <a:pPr marL="128270" indent="-128270" algn="l">
              <a:lnSpc>
                <a:spcPct val="90000"/>
              </a:lnSpc>
              <a:spcBef>
                <a:spcPts val="0"/>
              </a:spcBef>
              <a:spcAft>
                <a:spcPts val="600"/>
              </a:spcAft>
            </a:pPr>
            <a:endParaRPr lang="en-US"/>
          </a:p>
          <a:p>
            <a:pPr marL="128270" indent="-128270"/>
            <a:endParaRPr lang="en-US"/>
          </a:p>
        </p:txBody>
      </p:sp>
      <p:pic>
        <p:nvPicPr>
          <p:cNvPr id="4" name="Picture 4" descr="Text, icon&#10;&#10;Description automatically generated">
            <a:extLst>
              <a:ext uri="{FF2B5EF4-FFF2-40B4-BE49-F238E27FC236}">
                <a16:creationId xmlns:a16="http://schemas.microsoft.com/office/drawing/2014/main" id="{F59BDA8A-E655-4B88-9C13-8B96B61F57AF}"/>
              </a:ext>
            </a:extLst>
          </p:cNvPr>
          <p:cNvPicPr>
            <a:picLocks noChangeAspect="1"/>
          </p:cNvPicPr>
          <p:nvPr/>
        </p:nvPicPr>
        <p:blipFill>
          <a:blip r:embed="rId2"/>
          <a:stretch>
            <a:fillRect/>
          </a:stretch>
        </p:blipFill>
        <p:spPr>
          <a:xfrm>
            <a:off x="6143412" y="2627194"/>
            <a:ext cx="1514475" cy="1714500"/>
          </a:xfrm>
          <a:prstGeom prst="rect">
            <a:avLst/>
          </a:prstGeom>
        </p:spPr>
      </p:pic>
      <p:pic>
        <p:nvPicPr>
          <p:cNvPr id="5" name="Picture 4">
            <a:extLst>
              <a:ext uri="{FF2B5EF4-FFF2-40B4-BE49-F238E27FC236}">
                <a16:creationId xmlns:a16="http://schemas.microsoft.com/office/drawing/2014/main" id="{8536626A-6C57-41BE-826C-2A0A8534E01D}"/>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62426312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D420-281C-4144-9EF0-D9F3CB54C564}"/>
              </a:ext>
            </a:extLst>
          </p:cNvPr>
          <p:cNvSpPr>
            <a:spLocks noGrp="1"/>
          </p:cNvSpPr>
          <p:nvPr>
            <p:ph type="title"/>
          </p:nvPr>
        </p:nvSpPr>
        <p:spPr/>
        <p:txBody>
          <a:bodyPr/>
          <a:lstStyle/>
          <a:p>
            <a:r>
              <a:rPr lang="en-US">
                <a:ea typeface="+mj-lt"/>
                <a:cs typeface="+mj-lt"/>
              </a:rPr>
              <a:t>Review Question</a:t>
            </a:r>
          </a:p>
          <a:p>
            <a:endParaRPr lang="en-US">
              <a:cs typeface="Calibri"/>
            </a:endParaRPr>
          </a:p>
        </p:txBody>
      </p:sp>
      <p:sp>
        <p:nvSpPr>
          <p:cNvPr id="3" name="Content Placeholder 2">
            <a:extLst>
              <a:ext uri="{FF2B5EF4-FFF2-40B4-BE49-F238E27FC236}">
                <a16:creationId xmlns:a16="http://schemas.microsoft.com/office/drawing/2014/main" id="{F8DBCA58-8666-46C6-B052-5BB35C5BBB4D}"/>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Question 1: In ____ a fact table is surrounded by a set of Normalized Dimension tables.</a:t>
            </a:r>
          </a:p>
          <a:p>
            <a:pPr marL="128270" indent="-128270" algn="l">
              <a:lnSpc>
                <a:spcPct val="90000"/>
              </a:lnSpc>
              <a:spcBef>
                <a:spcPts val="0"/>
              </a:spcBef>
              <a:spcAft>
                <a:spcPts val="600"/>
              </a:spcAft>
            </a:pPr>
            <a:endParaRPr lang="en-US"/>
          </a:p>
          <a:p>
            <a:pPr marL="128270" indent="-128270" algn="l">
              <a:lnSpc>
                <a:spcPct val="90000"/>
              </a:lnSpc>
              <a:spcBef>
                <a:spcPts val="0"/>
              </a:spcBef>
              <a:spcAft>
                <a:spcPts val="600"/>
              </a:spcAft>
            </a:pPr>
            <a:r>
              <a:rPr lang="en-US"/>
              <a:t>Question 2: An association between two things (entities) is called a ____.</a:t>
            </a:r>
          </a:p>
          <a:p>
            <a:pPr marL="128270" indent="-128270" algn="l">
              <a:lnSpc>
                <a:spcPct val="90000"/>
              </a:lnSpc>
              <a:spcBef>
                <a:spcPts val="0"/>
              </a:spcBef>
              <a:spcAft>
                <a:spcPts val="600"/>
              </a:spcAft>
            </a:pPr>
            <a:endParaRPr lang="en-US"/>
          </a:p>
          <a:p>
            <a:pPr marL="128270" indent="-128270"/>
            <a:endParaRPr lang="en-US"/>
          </a:p>
        </p:txBody>
      </p:sp>
      <p:pic>
        <p:nvPicPr>
          <p:cNvPr id="4" name="Picture 4" descr="Text&#10;&#10;Description automatically generated">
            <a:extLst>
              <a:ext uri="{FF2B5EF4-FFF2-40B4-BE49-F238E27FC236}">
                <a16:creationId xmlns:a16="http://schemas.microsoft.com/office/drawing/2014/main" id="{AD72E5A5-0085-4530-854B-4EBD23229850}"/>
              </a:ext>
            </a:extLst>
          </p:cNvPr>
          <p:cNvPicPr>
            <a:picLocks noChangeAspect="1"/>
          </p:cNvPicPr>
          <p:nvPr/>
        </p:nvPicPr>
        <p:blipFill>
          <a:blip r:embed="rId2"/>
          <a:stretch>
            <a:fillRect/>
          </a:stretch>
        </p:blipFill>
        <p:spPr>
          <a:xfrm>
            <a:off x="7164008" y="2141774"/>
            <a:ext cx="1571625" cy="1781175"/>
          </a:xfrm>
          <a:prstGeom prst="rect">
            <a:avLst/>
          </a:prstGeom>
        </p:spPr>
      </p:pic>
      <p:pic>
        <p:nvPicPr>
          <p:cNvPr id="5" name="Picture 4">
            <a:extLst>
              <a:ext uri="{FF2B5EF4-FFF2-40B4-BE49-F238E27FC236}">
                <a16:creationId xmlns:a16="http://schemas.microsoft.com/office/drawing/2014/main" id="{6E803C78-C45D-46E6-8B9C-48533D0E0C5A}"/>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4161494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1895-E014-46C6-9B59-D5AC250775D6}"/>
              </a:ext>
            </a:extLst>
          </p:cNvPr>
          <p:cNvSpPr>
            <a:spLocks noGrp="1"/>
          </p:cNvSpPr>
          <p:nvPr>
            <p:ph type="title"/>
          </p:nvPr>
        </p:nvSpPr>
        <p:spPr/>
        <p:txBody>
          <a:bodyPr/>
          <a:lstStyle/>
          <a:p>
            <a:r>
              <a:rPr lang="en-US" sz="2800" dirty="0"/>
              <a:t>1.1: Introduction to Data Models</a:t>
            </a:r>
            <a:endParaRPr lang="en-IN" dirty="0"/>
          </a:p>
        </p:txBody>
      </p:sp>
      <p:sp>
        <p:nvSpPr>
          <p:cNvPr id="3" name="Content Placeholder 2">
            <a:extLst>
              <a:ext uri="{FF2B5EF4-FFF2-40B4-BE49-F238E27FC236}">
                <a16:creationId xmlns:a16="http://schemas.microsoft.com/office/drawing/2014/main" id="{88E13A58-CDF7-4558-B1AE-9BC8D98487D6}"/>
              </a:ext>
            </a:extLst>
          </p:cNvPr>
          <p:cNvSpPr>
            <a:spLocks noGrp="1"/>
          </p:cNvSpPr>
          <p:nvPr>
            <p:ph idx="1"/>
          </p:nvPr>
        </p:nvSpPr>
        <p:spPr/>
        <p:txBody>
          <a:bodyPr/>
          <a:lstStyle/>
          <a:p>
            <a:pPr marL="0" indent="0">
              <a:buNone/>
            </a:pPr>
            <a:r>
              <a:rPr lang="en-US" dirty="0"/>
              <a:t>Definition of a Model:</a:t>
            </a:r>
          </a:p>
          <a:p>
            <a:endParaRPr lang="en-US" dirty="0"/>
          </a:p>
          <a:p>
            <a:r>
              <a:rPr lang="en-US" dirty="0"/>
              <a:t>Model is a replica or a representation of particular aspects and segments of the real world.</a:t>
            </a:r>
          </a:p>
          <a:p>
            <a:r>
              <a:rPr lang="en-US" dirty="0"/>
              <a:t>Modeling provides effective ways to describe/verify the real-world information requirements to/from the stakeholders in an organization.</a:t>
            </a:r>
          </a:p>
          <a:p>
            <a:r>
              <a:rPr lang="en-US" dirty="0"/>
              <a:t>Modeling is an integral part of the design and development of any system.</a:t>
            </a:r>
          </a:p>
          <a:p>
            <a:r>
              <a:rPr lang="en-US" dirty="0"/>
              <a:t>A correct model is essential.</a:t>
            </a:r>
          </a:p>
          <a:p>
            <a:pPr marL="0" indent="0">
              <a:buNone/>
            </a:pPr>
            <a:endParaRPr lang="en-IN" dirty="0"/>
          </a:p>
        </p:txBody>
      </p:sp>
      <p:sp>
        <p:nvSpPr>
          <p:cNvPr id="4" name="Rectangle 3">
            <a:extLst>
              <a:ext uri="{FF2B5EF4-FFF2-40B4-BE49-F238E27FC236}">
                <a16:creationId xmlns:a16="http://schemas.microsoft.com/office/drawing/2014/main" id="{9D90D31A-A877-4DCB-B0DF-0F8EAF582CA4}"/>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76409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C87D4-40B5-45E0-93DD-9A145D8998B1}"/>
              </a:ext>
            </a:extLst>
          </p:cNvPr>
          <p:cNvSpPr>
            <a:spLocks noGrp="1"/>
          </p:cNvSpPr>
          <p:nvPr>
            <p:ph type="title"/>
          </p:nvPr>
        </p:nvSpPr>
        <p:spPr>
          <a:xfrm>
            <a:off x="1066800" y="1024028"/>
            <a:ext cx="7010400" cy="2904414"/>
          </a:xfrm>
        </p:spPr>
        <p:txBody>
          <a:bodyPr/>
          <a:lstStyle/>
          <a:p>
            <a:endParaRPr lang="en-US"/>
          </a:p>
        </p:txBody>
      </p:sp>
      <p:pic>
        <p:nvPicPr>
          <p:cNvPr id="3" name="Picture 3">
            <a:extLst>
              <a:ext uri="{FF2B5EF4-FFF2-40B4-BE49-F238E27FC236}">
                <a16:creationId xmlns:a16="http://schemas.microsoft.com/office/drawing/2014/main" id="{0DAF6D64-094A-4794-8463-91EA72986AF5}"/>
              </a:ext>
            </a:extLst>
          </p:cNvPr>
          <p:cNvPicPr>
            <a:picLocks noChangeAspect="1"/>
          </p:cNvPicPr>
          <p:nvPr/>
        </p:nvPicPr>
        <p:blipFill>
          <a:blip r:embed="rId2"/>
          <a:stretch>
            <a:fillRect/>
          </a:stretch>
        </p:blipFill>
        <p:spPr>
          <a:xfrm>
            <a:off x="1212945" y="1101020"/>
            <a:ext cx="4730655" cy="2071417"/>
          </a:xfrm>
          <a:prstGeom prst="rect">
            <a:avLst/>
          </a:prstGeom>
        </p:spPr>
      </p:pic>
      <p:pic>
        <p:nvPicPr>
          <p:cNvPr id="4" name="Picture 3">
            <a:extLst>
              <a:ext uri="{FF2B5EF4-FFF2-40B4-BE49-F238E27FC236}">
                <a16:creationId xmlns:a16="http://schemas.microsoft.com/office/drawing/2014/main" id="{B488751E-BF3D-45B9-B883-A414BF84347D}"/>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7582998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FCFE5-CE1B-4DCC-B1DF-0CC3F3919E16}"/>
              </a:ext>
            </a:extLst>
          </p:cNvPr>
          <p:cNvSpPr>
            <a:spLocks noGrp="1"/>
          </p:cNvSpPr>
          <p:nvPr>
            <p:ph type="title"/>
          </p:nvPr>
        </p:nvSpPr>
        <p:spPr/>
        <p:txBody>
          <a:bodyPr/>
          <a:lstStyle/>
          <a:p>
            <a:r>
              <a:rPr lang="en-US">
                <a:ea typeface="+mj-lt"/>
                <a:cs typeface="+mj-lt"/>
              </a:rPr>
              <a:t>Lesson Objectives</a:t>
            </a:r>
          </a:p>
        </p:txBody>
      </p:sp>
      <p:sp>
        <p:nvSpPr>
          <p:cNvPr id="3" name="Content Placeholder 2">
            <a:extLst>
              <a:ext uri="{FF2B5EF4-FFF2-40B4-BE49-F238E27FC236}">
                <a16:creationId xmlns:a16="http://schemas.microsoft.com/office/drawing/2014/main" id="{F1F81400-1A97-4B09-BA78-A058366667FC}"/>
              </a:ext>
            </a:extLst>
          </p:cNvPr>
          <p:cNvSpPr>
            <a:spLocks noGrp="1"/>
          </p:cNvSpPr>
          <p:nvPr>
            <p:ph idx="1"/>
          </p:nvPr>
        </p:nvSpPr>
        <p:spPr/>
        <p:txBody>
          <a:bodyPr vert="horz" lIns="91440" tIns="45720" rIns="91440" bIns="45720" rtlCol="0" anchor="t">
            <a:normAutofit/>
          </a:bodyPr>
          <a:lstStyle/>
          <a:p>
            <a:pPr marL="128270" indent="-128270">
              <a:lnSpc>
                <a:spcPct val="90000"/>
              </a:lnSpc>
              <a:spcBef>
                <a:spcPts val="0"/>
              </a:spcBef>
              <a:spcAft>
                <a:spcPts val="600"/>
              </a:spcAft>
              <a:buFont typeface="Symbol"/>
              <a:buChar char="®"/>
            </a:pPr>
            <a:r>
              <a:rPr lang="en-US">
                <a:latin typeface="Tahoma"/>
                <a:ea typeface="Tahoma"/>
                <a:cs typeface="Tahoma"/>
              </a:rPr>
              <a:t>On completion of this lesson, you will be able to:</a:t>
            </a:r>
          </a:p>
          <a:p>
            <a:pPr marL="871220" lvl="1" indent="-285750">
              <a:lnSpc>
                <a:spcPct val="90000"/>
              </a:lnSpc>
              <a:spcBef>
                <a:spcPts val="0"/>
              </a:spcBef>
              <a:spcAft>
                <a:spcPts val="600"/>
              </a:spcAft>
              <a:buFont typeface="Tahoma"/>
              <a:buChar char="»"/>
            </a:pPr>
            <a:r>
              <a:rPr lang="en-US">
                <a:latin typeface="Tahoma"/>
                <a:ea typeface="Tahoma"/>
                <a:cs typeface="Tahoma"/>
              </a:rPr>
              <a:t>Define logical model</a:t>
            </a:r>
          </a:p>
          <a:p>
            <a:pPr marL="871220" lvl="1" indent="-285750">
              <a:lnSpc>
                <a:spcPct val="90000"/>
              </a:lnSpc>
              <a:spcBef>
                <a:spcPts val="0"/>
              </a:spcBef>
              <a:spcAft>
                <a:spcPts val="600"/>
              </a:spcAft>
              <a:buFont typeface="Tahoma"/>
              <a:buChar char="»"/>
            </a:pPr>
            <a:r>
              <a:rPr lang="en-US">
                <a:latin typeface="Tahoma"/>
                <a:ea typeface="Tahoma"/>
                <a:cs typeface="Tahoma"/>
              </a:rPr>
              <a:t>List features of a logical model</a:t>
            </a:r>
          </a:p>
          <a:p>
            <a:pPr marL="871220" lvl="1" indent="-285750">
              <a:lnSpc>
                <a:spcPct val="90000"/>
              </a:lnSpc>
              <a:spcBef>
                <a:spcPts val="0"/>
              </a:spcBef>
              <a:spcAft>
                <a:spcPts val="600"/>
              </a:spcAft>
              <a:buFont typeface="Tahoma"/>
              <a:buChar char="»"/>
            </a:pPr>
            <a:r>
              <a:rPr lang="en-US">
                <a:latin typeface="Tahoma"/>
                <a:ea typeface="Tahoma"/>
                <a:cs typeface="Tahoma"/>
              </a:rPr>
              <a:t>Name the transformations required to be done while converting a conceptual model into a logical model</a:t>
            </a:r>
          </a:p>
          <a:p>
            <a:pPr marL="871220" lvl="1" indent="-285750">
              <a:lnSpc>
                <a:spcPct val="90000"/>
              </a:lnSpc>
              <a:spcBef>
                <a:spcPts val="0"/>
              </a:spcBef>
              <a:spcAft>
                <a:spcPts val="600"/>
              </a:spcAft>
              <a:buFont typeface="Tahoma"/>
              <a:buChar char="»"/>
            </a:pPr>
            <a:r>
              <a:rPr lang="en-US">
                <a:latin typeface="Tahoma"/>
                <a:ea typeface="Tahoma"/>
                <a:cs typeface="Tahoma"/>
              </a:rPr>
              <a:t>Identify activities involved in those transformations</a:t>
            </a:r>
          </a:p>
          <a:p>
            <a:pPr marL="871220" lvl="1" indent="-285750">
              <a:lnSpc>
                <a:spcPct val="90000"/>
              </a:lnSpc>
              <a:spcBef>
                <a:spcPts val="0"/>
              </a:spcBef>
              <a:spcAft>
                <a:spcPts val="600"/>
              </a:spcAft>
              <a:buFont typeface="Tahoma"/>
              <a:buChar char="»"/>
            </a:pPr>
            <a:r>
              <a:rPr lang="en-US">
                <a:latin typeface="Tahoma"/>
                <a:ea typeface="Tahoma"/>
                <a:cs typeface="Tahoma"/>
              </a:rPr>
              <a:t>Name the types of attributes which do not get converted into a single column in the logical model</a:t>
            </a:r>
          </a:p>
          <a:p>
            <a:pPr marL="871220" lvl="1" indent="-285750">
              <a:lnSpc>
                <a:spcPct val="90000"/>
              </a:lnSpc>
              <a:spcBef>
                <a:spcPts val="0"/>
              </a:spcBef>
              <a:spcAft>
                <a:spcPts val="600"/>
              </a:spcAft>
              <a:buFont typeface="Tahoma"/>
              <a:buChar char="»"/>
            </a:pPr>
            <a:r>
              <a:rPr lang="en-US">
                <a:latin typeface="Tahoma"/>
                <a:ea typeface="Tahoma"/>
                <a:cs typeface="Tahoma"/>
              </a:rPr>
              <a:t>Data modeling tools</a:t>
            </a:r>
            <a:endParaRPr lang="en-US"/>
          </a:p>
        </p:txBody>
      </p:sp>
      <p:pic>
        <p:nvPicPr>
          <p:cNvPr id="4" name="Picture 3">
            <a:extLst>
              <a:ext uri="{FF2B5EF4-FFF2-40B4-BE49-F238E27FC236}">
                <a16:creationId xmlns:a16="http://schemas.microsoft.com/office/drawing/2014/main" id="{5923AF5A-BB01-4B91-9233-A8A6CCEE7D74}"/>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41909266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8F4EF-C243-4DB1-9EE0-EDB50E93A5BD}"/>
              </a:ext>
            </a:extLst>
          </p:cNvPr>
          <p:cNvSpPr>
            <a:spLocks noGrp="1"/>
          </p:cNvSpPr>
          <p:nvPr>
            <p:ph type="title"/>
          </p:nvPr>
        </p:nvSpPr>
        <p:spPr/>
        <p:txBody>
          <a:bodyPr/>
          <a:lstStyle/>
          <a:p>
            <a:r>
              <a:rPr lang="en-US">
                <a:ea typeface="+mj-lt"/>
                <a:cs typeface="+mj-lt"/>
              </a:rPr>
              <a:t>4.1: Introduction</a:t>
            </a:r>
            <a:endParaRPr lang="en-US"/>
          </a:p>
        </p:txBody>
      </p:sp>
      <p:sp>
        <p:nvSpPr>
          <p:cNvPr id="3" name="Content Placeholder 2">
            <a:extLst>
              <a:ext uri="{FF2B5EF4-FFF2-40B4-BE49-F238E27FC236}">
                <a16:creationId xmlns:a16="http://schemas.microsoft.com/office/drawing/2014/main" id="{8BE26AA3-2F82-46C1-8EFB-3283701CFA19}"/>
              </a:ext>
            </a:extLst>
          </p:cNvPr>
          <p:cNvSpPr>
            <a:spLocks noGrp="1"/>
          </p:cNvSpPr>
          <p:nvPr>
            <p:ph idx="1"/>
          </p:nvPr>
        </p:nvSpPr>
        <p:spPr/>
        <p:txBody>
          <a:bodyPr vert="horz" lIns="91440" tIns="45720" rIns="91440" bIns="45720" rtlCol="0" anchor="t">
            <a:normAutofit/>
          </a:bodyPr>
          <a:lstStyle/>
          <a:p>
            <a:pPr marL="0" indent="0">
              <a:buNone/>
            </a:pPr>
            <a:r>
              <a:rPr lang="en-US">
                <a:latin typeface="Tahoma"/>
                <a:ea typeface="Tahoma"/>
                <a:cs typeface="Tahoma"/>
              </a:rPr>
              <a:t>Introduction to Logical Model:</a:t>
            </a:r>
            <a:endParaRPr lang="en-US"/>
          </a:p>
          <a:p>
            <a:pPr marL="128270" indent="-128270" algn="l">
              <a:lnSpc>
                <a:spcPct val="90000"/>
              </a:lnSpc>
              <a:spcBef>
                <a:spcPts val="0"/>
              </a:spcBef>
              <a:spcAft>
                <a:spcPts val="600"/>
              </a:spcAft>
              <a:buFont typeface="Symbol"/>
              <a:buChar char="®"/>
            </a:pPr>
            <a:r>
              <a:rPr lang="en-US"/>
              <a:t>A logical model is produced from a set of well-defined transformations of the conceptual data model.</a:t>
            </a:r>
            <a:endParaRPr lang="en-US" dirty="0"/>
          </a:p>
          <a:p>
            <a:pPr marL="128270" indent="-128270" algn="l">
              <a:lnSpc>
                <a:spcPct val="90000"/>
              </a:lnSpc>
              <a:spcBef>
                <a:spcPts val="0"/>
              </a:spcBef>
              <a:spcAft>
                <a:spcPts val="600"/>
              </a:spcAft>
              <a:buFont typeface="Symbol"/>
              <a:buChar char="®"/>
            </a:pPr>
            <a:r>
              <a:rPr lang="en-US"/>
              <a:t>The logical data model reflects business information requirements without considering performance.</a:t>
            </a:r>
            <a:endParaRPr lang="en-US" dirty="0"/>
          </a:p>
          <a:p>
            <a:pPr marL="128270" indent="-128270" algn="l">
              <a:lnSpc>
                <a:spcPct val="90000"/>
              </a:lnSpc>
              <a:spcBef>
                <a:spcPts val="0"/>
              </a:spcBef>
              <a:spcAft>
                <a:spcPts val="600"/>
              </a:spcAft>
              <a:buFont typeface="Symbol"/>
              <a:buChar char="®"/>
            </a:pPr>
            <a:r>
              <a:rPr lang="en-US"/>
              <a:t>If the database is ported to another DBMS supporting a similar structure, the logical data model can still be used as a baseline for the new physical data model.</a:t>
            </a:r>
            <a:endParaRPr lang="en-US" dirty="0"/>
          </a:p>
          <a:p>
            <a:pPr marL="128270" indent="-128270" algn="l">
              <a:lnSpc>
                <a:spcPct val="90000"/>
              </a:lnSpc>
              <a:spcBef>
                <a:spcPts val="0"/>
              </a:spcBef>
              <a:spcAft>
                <a:spcPts val="600"/>
              </a:spcAft>
              <a:buFont typeface="Symbol"/>
              <a:buChar char="®"/>
            </a:pPr>
            <a:endParaRPr lang="en-US" dirty="0"/>
          </a:p>
          <a:p>
            <a:pPr marL="0" indent="0">
              <a:buNone/>
            </a:pPr>
            <a:endParaRPr lang="en-US" dirty="0"/>
          </a:p>
        </p:txBody>
      </p:sp>
      <p:pic>
        <p:nvPicPr>
          <p:cNvPr id="4" name="Picture 3">
            <a:extLst>
              <a:ext uri="{FF2B5EF4-FFF2-40B4-BE49-F238E27FC236}">
                <a16:creationId xmlns:a16="http://schemas.microsoft.com/office/drawing/2014/main" id="{54BE2C52-9D5D-45AC-9965-C745EAC836E2}"/>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86428871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AF37-65A2-4406-98C9-F50CD4703DF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E63453-8E32-475F-9ECB-B66EAEFBEE51}"/>
              </a:ext>
            </a:extLst>
          </p:cNvPr>
          <p:cNvSpPr>
            <a:spLocks noGrp="1"/>
          </p:cNvSpPr>
          <p:nvPr>
            <p:ph idx="1"/>
          </p:nvPr>
        </p:nvSpPr>
        <p:spPr/>
        <p:txBody>
          <a:bodyPr vert="horz" lIns="91440" tIns="45720" rIns="91440" bIns="45720" rtlCol="0" anchor="t">
            <a:normAutofit fontScale="92500"/>
          </a:bodyPr>
          <a:lstStyle/>
          <a:p>
            <a:pPr marL="128270" indent="-128270">
              <a:buNone/>
            </a:pPr>
            <a:r>
              <a:rPr lang="en-US">
                <a:latin typeface="Tahoma"/>
                <a:ea typeface="Tahoma"/>
                <a:cs typeface="Tahoma"/>
              </a:rPr>
              <a:t>The primary purpose of logical data modeling is to document the business information structures, processes, rules, and relationships by a single view. </a:t>
            </a:r>
            <a:endParaRPr lang="en-US"/>
          </a:p>
          <a:p>
            <a:pPr marL="128270" indent="-128270">
              <a:buNone/>
            </a:pPr>
            <a:r>
              <a:rPr lang="en-US"/>
              <a:t>The logical data model helps to address the following: </a:t>
            </a:r>
          </a:p>
          <a:p>
            <a:pPr marL="128270" indent="-128270">
              <a:buNone/>
            </a:pPr>
            <a:r>
              <a:rPr lang="en-US"/>
              <a:t>1) Validation of the functional application model against business </a:t>
            </a:r>
          </a:p>
          <a:p>
            <a:pPr marL="128270" indent="-128270">
              <a:buNone/>
            </a:pPr>
            <a:r>
              <a:rPr lang="en-US"/>
              <a:t>requirements </a:t>
            </a:r>
          </a:p>
          <a:p>
            <a:pPr marL="128270" indent="-128270">
              <a:buNone/>
            </a:pPr>
            <a:r>
              <a:rPr lang="en-US"/>
              <a:t>2) The product and implementation independent requirements for the </a:t>
            </a:r>
          </a:p>
          <a:p>
            <a:pPr marL="128270" indent="-128270">
              <a:buNone/>
            </a:pPr>
            <a:r>
              <a:rPr lang="en-US"/>
              <a:t>physical database design (Physical Data Modeling) </a:t>
            </a:r>
          </a:p>
          <a:p>
            <a:pPr marL="128270" indent="-128270">
              <a:buNone/>
            </a:pPr>
            <a:r>
              <a:rPr lang="en-US"/>
              <a:t>3) Clear and unique identification of all business entities in the system along </a:t>
            </a:r>
          </a:p>
          <a:p>
            <a:pPr marL="128270" indent="-128270">
              <a:buNone/>
            </a:pPr>
            <a:r>
              <a:rPr lang="en-US"/>
              <a:t>with their relations. </a:t>
            </a:r>
          </a:p>
          <a:p>
            <a:pPr marL="128270" indent="-128270">
              <a:buNone/>
            </a:pPr>
            <a:r>
              <a:rPr lang="en-US" b="1"/>
              <a:t>Note: </a:t>
            </a:r>
            <a:endParaRPr lang="en-US"/>
          </a:p>
          <a:p>
            <a:pPr marL="128270" indent="-128270">
              <a:buNone/>
            </a:pPr>
            <a:r>
              <a:rPr lang="en-US">
                <a:latin typeface="Tahoma"/>
                <a:ea typeface="Tahoma"/>
                <a:cs typeface="Tahoma"/>
              </a:rPr>
              <a:t>Without the logical data model, the stored business information is described by a functional model or conceptual model.Without the logical data model,there is no single view of all data, and data normalization is impossible. In this case, the physical data model has to be designed from a functional model. This will potentially cause performance problems, and data inconsistency and redundancies, which can result in an inefficient physical design.</a:t>
            </a:r>
          </a:p>
          <a:p>
            <a:pPr marL="0" indent="0">
              <a:buNone/>
            </a:pPr>
            <a:endParaRPr lang="en-US"/>
          </a:p>
        </p:txBody>
      </p:sp>
      <p:pic>
        <p:nvPicPr>
          <p:cNvPr id="4" name="Picture 3">
            <a:extLst>
              <a:ext uri="{FF2B5EF4-FFF2-40B4-BE49-F238E27FC236}">
                <a16:creationId xmlns:a16="http://schemas.microsoft.com/office/drawing/2014/main" id="{88C43AEC-6276-4D6E-9282-3ED085A3B250}"/>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5293794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EF496-8C3C-4D04-A469-1DC7C9F0FF78}"/>
              </a:ext>
            </a:extLst>
          </p:cNvPr>
          <p:cNvSpPr>
            <a:spLocks noGrp="1"/>
          </p:cNvSpPr>
          <p:nvPr>
            <p:ph type="title"/>
          </p:nvPr>
        </p:nvSpPr>
        <p:spPr/>
        <p:txBody>
          <a:bodyPr/>
          <a:lstStyle/>
          <a:p>
            <a:r>
              <a:rPr lang="en-US">
                <a:ea typeface="+mj-lt"/>
                <a:cs typeface="+mj-lt"/>
              </a:rPr>
              <a:t>4.2: Features of a Logical Model</a:t>
            </a:r>
            <a:endParaRPr lang="en-US"/>
          </a:p>
        </p:txBody>
      </p:sp>
      <p:sp>
        <p:nvSpPr>
          <p:cNvPr id="3" name="Content Placeholder 2">
            <a:extLst>
              <a:ext uri="{FF2B5EF4-FFF2-40B4-BE49-F238E27FC236}">
                <a16:creationId xmlns:a16="http://schemas.microsoft.com/office/drawing/2014/main" id="{DD20B3E7-8CA3-49FC-9EDB-D6B4476155AF}"/>
              </a:ext>
            </a:extLst>
          </p:cNvPr>
          <p:cNvSpPr>
            <a:spLocks noGrp="1"/>
          </p:cNvSpPr>
          <p:nvPr>
            <p:ph idx="1"/>
          </p:nvPr>
        </p:nvSpPr>
        <p:spPr/>
        <p:txBody>
          <a:bodyPr vert="horz" lIns="91440" tIns="45720" rIns="91440" bIns="45720" rtlCol="0" anchor="t">
            <a:normAutofit/>
          </a:bodyPr>
          <a:lstStyle/>
          <a:p>
            <a:pPr marL="0" indent="0">
              <a:buNone/>
            </a:pPr>
            <a:r>
              <a:rPr lang="en-US">
                <a:latin typeface="Tahoma"/>
                <a:ea typeface="Tahoma"/>
                <a:cs typeface="Tahoma"/>
              </a:rPr>
              <a:t>Characteristics of a Logical Model:</a:t>
            </a:r>
            <a:endParaRPr lang="en-US"/>
          </a:p>
          <a:p>
            <a:pPr marL="128270" indent="-128270" algn="l">
              <a:lnSpc>
                <a:spcPct val="90000"/>
              </a:lnSpc>
              <a:spcBef>
                <a:spcPts val="0"/>
              </a:spcBef>
              <a:spcAft>
                <a:spcPts val="600"/>
              </a:spcAft>
              <a:buFont typeface="Symbol"/>
              <a:buChar char="®"/>
            </a:pPr>
            <a:r>
              <a:rPr lang="en-US"/>
              <a:t>Logical model works in an iterative manner.</a:t>
            </a:r>
          </a:p>
          <a:p>
            <a:pPr marL="128270" indent="-128270" algn="l">
              <a:lnSpc>
                <a:spcPct val="90000"/>
              </a:lnSpc>
              <a:spcBef>
                <a:spcPts val="0"/>
              </a:spcBef>
              <a:spcAft>
                <a:spcPts val="600"/>
              </a:spcAft>
              <a:buFont typeface="Symbol"/>
              <a:buChar char="®"/>
            </a:pPr>
            <a:r>
              <a:rPr lang="en-US"/>
              <a:t>Its design is independent of database. </a:t>
            </a:r>
          </a:p>
          <a:p>
            <a:pPr marL="128270" indent="-128270" algn="l">
              <a:lnSpc>
                <a:spcPct val="90000"/>
              </a:lnSpc>
              <a:spcBef>
                <a:spcPts val="0"/>
              </a:spcBef>
              <a:spcAft>
                <a:spcPts val="600"/>
              </a:spcAft>
              <a:buFont typeface="Symbol"/>
              <a:buChar char="®"/>
            </a:pPr>
            <a:r>
              <a:rPr lang="en-US"/>
              <a:t>It includes all entities and relationships among them.</a:t>
            </a:r>
          </a:p>
          <a:p>
            <a:pPr marL="128270" indent="-128270" algn="l">
              <a:lnSpc>
                <a:spcPct val="90000"/>
              </a:lnSpc>
              <a:spcBef>
                <a:spcPts val="0"/>
              </a:spcBef>
              <a:spcAft>
                <a:spcPts val="600"/>
              </a:spcAft>
              <a:buFont typeface="Symbol"/>
              <a:buChar char="®"/>
            </a:pPr>
            <a:r>
              <a:rPr lang="en-US"/>
              <a:t>All attributes for each entity are specified.</a:t>
            </a:r>
          </a:p>
          <a:p>
            <a:pPr marL="128270" indent="-128270" algn="l">
              <a:lnSpc>
                <a:spcPct val="90000"/>
              </a:lnSpc>
              <a:spcBef>
                <a:spcPts val="0"/>
              </a:spcBef>
              <a:spcAft>
                <a:spcPts val="600"/>
              </a:spcAft>
              <a:buFont typeface="Symbol"/>
              <a:buChar char="®"/>
            </a:pPr>
            <a:r>
              <a:rPr lang="en-US"/>
              <a:t>The primary key for each entity is specified.</a:t>
            </a:r>
          </a:p>
          <a:p>
            <a:pPr marL="128270" indent="-128270" algn="l">
              <a:lnSpc>
                <a:spcPct val="90000"/>
              </a:lnSpc>
              <a:spcBef>
                <a:spcPts val="0"/>
              </a:spcBef>
              <a:spcAft>
                <a:spcPts val="600"/>
              </a:spcAft>
              <a:buFont typeface="Symbol"/>
              <a:buChar char="®"/>
            </a:pPr>
            <a:r>
              <a:rPr lang="en-US"/>
              <a:t>Foreign keys (keys identifying the relationship between different entities) are specified.</a:t>
            </a:r>
          </a:p>
          <a:p>
            <a:pPr marL="128270" indent="-128270"/>
            <a:endParaRPr lang="en-US"/>
          </a:p>
        </p:txBody>
      </p:sp>
      <p:pic>
        <p:nvPicPr>
          <p:cNvPr id="4" name="Picture 3">
            <a:extLst>
              <a:ext uri="{FF2B5EF4-FFF2-40B4-BE49-F238E27FC236}">
                <a16:creationId xmlns:a16="http://schemas.microsoft.com/office/drawing/2014/main" id="{88295E8D-FB36-4841-A84D-F0D6E738A248}"/>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1148744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F515A-E0AD-4BB9-8B46-B6FCE0B76CF7}"/>
              </a:ext>
            </a:extLst>
          </p:cNvPr>
          <p:cNvSpPr>
            <a:spLocks noGrp="1"/>
          </p:cNvSpPr>
          <p:nvPr>
            <p:ph type="title"/>
          </p:nvPr>
        </p:nvSpPr>
        <p:spPr/>
        <p:txBody>
          <a:bodyPr/>
          <a:lstStyle/>
          <a:p>
            <a:r>
              <a:rPr lang="en-US">
                <a:ea typeface="+mj-lt"/>
                <a:cs typeface="+mj-lt"/>
              </a:rPr>
              <a:t>4.3: Requisite Transformations </a:t>
            </a:r>
            <a:endParaRPr lang="en-US"/>
          </a:p>
        </p:txBody>
      </p:sp>
      <p:sp>
        <p:nvSpPr>
          <p:cNvPr id="3" name="Content Placeholder 2">
            <a:extLst>
              <a:ext uri="{FF2B5EF4-FFF2-40B4-BE49-F238E27FC236}">
                <a16:creationId xmlns:a16="http://schemas.microsoft.com/office/drawing/2014/main" id="{A6AF6B29-7AD3-4C19-B300-BC86C8C9BC00}"/>
              </a:ext>
            </a:extLst>
          </p:cNvPr>
          <p:cNvSpPr>
            <a:spLocks noGrp="1"/>
          </p:cNvSpPr>
          <p:nvPr>
            <p:ph idx="1"/>
          </p:nvPr>
        </p:nvSpPr>
        <p:spPr/>
        <p:txBody>
          <a:bodyPr vert="horz" lIns="91440" tIns="45720" rIns="91440" bIns="45720" rtlCol="0" anchor="t">
            <a:normAutofit/>
          </a:bodyPr>
          <a:lstStyle/>
          <a:p>
            <a:pPr marL="0" indent="0">
              <a:buNone/>
            </a:pPr>
            <a:r>
              <a:rPr lang="en-US">
                <a:latin typeface="Tahoma"/>
                <a:ea typeface="Tahoma"/>
                <a:cs typeface="Tahoma"/>
              </a:rPr>
              <a:t>Transformation Required:</a:t>
            </a:r>
          </a:p>
          <a:p>
            <a:pPr marL="347345" indent="-347345" algn="l">
              <a:lnSpc>
                <a:spcPct val="90000"/>
              </a:lnSpc>
              <a:spcBef>
                <a:spcPts val="0"/>
              </a:spcBef>
              <a:spcAft>
                <a:spcPts val="600"/>
              </a:spcAft>
              <a:buFont typeface="Symbol"/>
              <a:buChar char="®"/>
            </a:pPr>
            <a:r>
              <a:rPr lang="en-US">
                <a:latin typeface="Tahoma"/>
                <a:ea typeface="Tahoma"/>
                <a:cs typeface="Tahoma"/>
              </a:rPr>
              <a:t>While converting a conceptual model into a logical model, following transformations are required to be performed:</a:t>
            </a:r>
          </a:p>
          <a:p>
            <a:pPr marL="0" indent="0">
              <a:buNone/>
            </a:pPr>
            <a:endParaRPr lang="en-US">
              <a:latin typeface="Tahoma"/>
              <a:ea typeface="Tahoma"/>
              <a:cs typeface="Tahoma"/>
            </a:endParaRPr>
          </a:p>
        </p:txBody>
      </p:sp>
      <p:grpSp>
        <p:nvGrpSpPr>
          <p:cNvPr id="4" name="Content Placeholder 249868">
            <a:extLst>
              <a:ext uri="{FF2B5EF4-FFF2-40B4-BE49-F238E27FC236}">
                <a16:creationId xmlns:a16="http://schemas.microsoft.com/office/drawing/2014/main" id="{E0814815-C2C4-4480-8D67-EAD187735069}"/>
              </a:ext>
            </a:extLst>
          </p:cNvPr>
          <p:cNvGrpSpPr>
            <a:grpSpLocks/>
          </p:cNvGrpSpPr>
          <p:nvPr/>
        </p:nvGrpSpPr>
        <p:grpSpPr bwMode="auto">
          <a:xfrm>
            <a:off x="625385" y="1727830"/>
            <a:ext cx="7329490" cy="3065580"/>
            <a:chOff x="838200" y="2743200"/>
            <a:chExt cx="3888" cy="772"/>
          </a:xfrm>
        </p:grpSpPr>
        <p:cxnSp>
          <p:nvCxnSpPr>
            <p:cNvPr id="5" name="_s4100">
              <a:extLst>
                <a:ext uri="{FF2B5EF4-FFF2-40B4-BE49-F238E27FC236}">
                  <a16:creationId xmlns:a16="http://schemas.microsoft.com/office/drawing/2014/main" id="{AF325C0C-2479-49F1-BC3A-A0799D445273}"/>
                </a:ext>
              </a:extLst>
            </p:cNvPr>
            <p:cNvCxnSpPr>
              <a:cxnSpLocks noChangeShapeType="1"/>
              <a:stCxn id="7" idx="0"/>
              <a:endCxn id="3" idx="2"/>
            </p:cNvCxnSpPr>
            <p:nvPr/>
          </p:nvCxnSpPr>
          <p:spPr bwMode="auto">
            <a:xfrm rot="5400000" flipH="1">
              <a:off x="840829" y="2742803"/>
              <a:ext cx="144" cy="1513"/>
            </a:xfrm>
            <a:prstGeom prst="bentConnector3">
              <a:avLst>
                <a:gd name="adj1" fmla="val 12287"/>
              </a:avLst>
            </a:prstGeom>
            <a:noFill/>
            <a:ln w="28575">
              <a:solidFill>
                <a:schemeClr val="tx2"/>
              </a:solidFill>
              <a:miter lim="800000"/>
              <a:headEnd/>
              <a:tailEnd/>
            </a:ln>
            <a:extLst>
              <a:ext uri="{909E8E84-426E-40DD-AFC4-6F175D3DCCD1}">
                <a14:hiddenFill xmlns:a14="http://schemas.microsoft.com/office/drawing/2010/main">
                  <a:noFill/>
                </a14:hiddenFill>
              </a:ext>
            </a:extLst>
          </p:spPr>
        </p:cxnSp>
        <p:cxnSp>
          <p:nvCxnSpPr>
            <p:cNvPr id="6" name="_s4101">
              <a:extLst>
                <a:ext uri="{FF2B5EF4-FFF2-40B4-BE49-F238E27FC236}">
                  <a16:creationId xmlns:a16="http://schemas.microsoft.com/office/drawing/2014/main" id="{0C9159B2-730A-448F-812B-10A658D33E0D}"/>
                </a:ext>
              </a:extLst>
            </p:cNvPr>
            <p:cNvCxnSpPr>
              <a:cxnSpLocks noChangeShapeType="1"/>
              <a:stCxn id="6" idx="0"/>
              <a:endCxn id="3" idx="2"/>
            </p:cNvCxnSpPr>
            <p:nvPr/>
          </p:nvCxnSpPr>
          <p:spPr bwMode="auto">
            <a:xfrm rot="5400000" flipH="1">
              <a:off x="840324" y="2743308"/>
              <a:ext cx="144" cy="504"/>
            </a:xfrm>
            <a:prstGeom prst="bentConnector3">
              <a:avLst>
                <a:gd name="adj1" fmla="val 12287"/>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7" name="_s4102">
              <a:extLst>
                <a:ext uri="{FF2B5EF4-FFF2-40B4-BE49-F238E27FC236}">
                  <a16:creationId xmlns:a16="http://schemas.microsoft.com/office/drawing/2014/main" id="{1B8D3DF0-C4E6-4D6B-A136-F431A94FB009}"/>
                </a:ext>
              </a:extLst>
            </p:cNvPr>
            <p:cNvCxnSpPr>
              <a:cxnSpLocks noChangeShapeType="1"/>
              <a:stCxn id="5" idx="0"/>
              <a:endCxn id="3" idx="2"/>
            </p:cNvCxnSpPr>
            <p:nvPr/>
          </p:nvCxnSpPr>
          <p:spPr bwMode="auto">
            <a:xfrm rot="16200000">
              <a:off x="839821" y="2743308"/>
              <a:ext cx="144" cy="503"/>
            </a:xfrm>
            <a:prstGeom prst="bentConnector3">
              <a:avLst>
                <a:gd name="adj1" fmla="val 12287"/>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8" name="_s4103">
              <a:extLst>
                <a:ext uri="{FF2B5EF4-FFF2-40B4-BE49-F238E27FC236}">
                  <a16:creationId xmlns:a16="http://schemas.microsoft.com/office/drawing/2014/main" id="{4FD38647-FE83-41C7-A71B-41ADD69B3F28}"/>
                </a:ext>
              </a:extLst>
            </p:cNvPr>
            <p:cNvCxnSpPr>
              <a:cxnSpLocks noChangeShapeType="1"/>
              <a:stCxn id="4" idx="0"/>
              <a:endCxn id="3" idx="2"/>
            </p:cNvCxnSpPr>
            <p:nvPr/>
          </p:nvCxnSpPr>
          <p:spPr bwMode="auto">
            <a:xfrm>
              <a:off x="838634" y="2743631"/>
              <a:ext cx="1569" cy="341"/>
            </a:xfrm>
            <a:prstGeom prst="bentConnector4">
              <a:avLst>
                <a:gd name="adj1" fmla="val 241042"/>
                <a:gd name="adj2" fmla="val 116869"/>
              </a:avLst>
            </a:prstGeom>
            <a:noFill/>
            <a:ln w="28575">
              <a:solidFill>
                <a:srgbClr val="800080"/>
              </a:solidFill>
              <a:miter lim="800000"/>
              <a:headEnd/>
              <a:tailEnd/>
            </a:ln>
            <a:extLst>
              <a:ext uri="{909E8E84-426E-40DD-AFC4-6F175D3DCCD1}">
                <a14:hiddenFill xmlns:a14="http://schemas.microsoft.com/office/drawing/2010/main">
                  <a:noFill/>
                </a14:hiddenFill>
              </a:ext>
            </a:extLst>
          </p:spPr>
        </p:cxnSp>
        <p:sp>
          <p:nvSpPr>
            <p:cNvPr id="9" name="_s4104">
              <a:extLst>
                <a:ext uri="{FF2B5EF4-FFF2-40B4-BE49-F238E27FC236}">
                  <a16:creationId xmlns:a16="http://schemas.microsoft.com/office/drawing/2014/main" id="{8ACA0074-5407-45B0-AFA6-E3FC1DC72867}"/>
                </a:ext>
              </a:extLst>
            </p:cNvPr>
            <p:cNvSpPr>
              <a:spLocks noChangeArrowheads="1"/>
            </p:cNvSpPr>
            <p:nvPr/>
          </p:nvSpPr>
          <p:spPr bwMode="auto">
            <a:xfrm>
              <a:off x="839712" y="2743200"/>
              <a:ext cx="864" cy="288"/>
            </a:xfrm>
            <a:prstGeom prst="roundRect">
              <a:avLst>
                <a:gd name="adj" fmla="val 16667"/>
              </a:avLst>
            </a:prstGeom>
            <a:gradFill rotWithShape="1">
              <a:gsLst>
                <a:gs pos="0">
                  <a:srgbClr val="FF81C0"/>
                </a:gs>
                <a:gs pos="50000">
                  <a:srgbClr val="FFEBFA"/>
                </a:gs>
                <a:gs pos="100000">
                  <a:srgbClr val="FF81C0"/>
                </a:gs>
              </a:gsLst>
              <a:lin ang="5400000" scaled="1"/>
            </a:gradFill>
            <a:ln w="9525">
              <a:solidFill>
                <a:schemeClr val="tx2"/>
              </a:solidFill>
              <a:round/>
              <a:headEnd/>
              <a:tailEnd/>
            </a:ln>
          </p:spPr>
          <p:txBody>
            <a:bodyPr vert="horz" wrap="none" lIns="0" tIns="0" rIns="0" bIns="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effectLst/>
                  <a:latin typeface="+mj-lt"/>
                </a:rPr>
                <a:t>Transformations</a:t>
              </a:r>
            </a:p>
          </p:txBody>
        </p:sp>
        <p:sp>
          <p:nvSpPr>
            <p:cNvPr id="10" name="_s4105">
              <a:extLst>
                <a:ext uri="{FF2B5EF4-FFF2-40B4-BE49-F238E27FC236}">
                  <a16:creationId xmlns:a16="http://schemas.microsoft.com/office/drawing/2014/main" id="{6F460111-EE19-421F-B38D-5096F459F615}"/>
                </a:ext>
              </a:extLst>
            </p:cNvPr>
            <p:cNvSpPr>
              <a:spLocks noChangeArrowheads="1"/>
            </p:cNvSpPr>
            <p:nvPr/>
          </p:nvSpPr>
          <p:spPr bwMode="auto">
            <a:xfrm>
              <a:off x="838200" y="2743632"/>
              <a:ext cx="864" cy="288"/>
            </a:xfrm>
            <a:prstGeom prst="roundRect">
              <a:avLst>
                <a:gd name="adj" fmla="val 16667"/>
              </a:avLst>
            </a:prstGeom>
            <a:gradFill rotWithShape="1">
              <a:gsLst>
                <a:gs pos="0">
                  <a:srgbClr val="F8B049">
                    <a:alpha val="50999"/>
                  </a:srgbClr>
                </a:gs>
                <a:gs pos="8999">
                  <a:srgbClr val="B43E85">
                    <a:alpha val="59819"/>
                  </a:srgbClr>
                </a:gs>
                <a:gs pos="15500">
                  <a:srgbClr val="C50849">
                    <a:alpha val="66190"/>
                  </a:srgbClr>
                </a:gs>
                <a:gs pos="16500">
                  <a:srgbClr val="F952A0">
                    <a:alpha val="67170"/>
                  </a:srgbClr>
                </a:gs>
                <a:gs pos="18500">
                  <a:srgbClr val="FEE7F2">
                    <a:alpha val="69130"/>
                  </a:srgbClr>
                </a:gs>
                <a:gs pos="39500">
                  <a:srgbClr val="F8B049">
                    <a:alpha val="89709"/>
                  </a:srgbClr>
                </a:gs>
                <a:gs pos="43500">
                  <a:srgbClr val="F8B049">
                    <a:alpha val="93630"/>
                  </a:srgbClr>
                </a:gs>
                <a:gs pos="50000">
                  <a:srgbClr val="FC9FCB"/>
                </a:gs>
                <a:gs pos="56500">
                  <a:srgbClr val="F8B049">
                    <a:alpha val="93630"/>
                  </a:srgbClr>
                </a:gs>
                <a:gs pos="60501">
                  <a:srgbClr val="F8B049">
                    <a:alpha val="89709"/>
                  </a:srgbClr>
                </a:gs>
                <a:gs pos="81500">
                  <a:srgbClr val="FEE7F2">
                    <a:alpha val="69130"/>
                  </a:srgbClr>
                </a:gs>
                <a:gs pos="83500">
                  <a:srgbClr val="F952A0">
                    <a:alpha val="67170"/>
                  </a:srgbClr>
                </a:gs>
                <a:gs pos="84500">
                  <a:srgbClr val="C50849">
                    <a:alpha val="66190"/>
                  </a:srgbClr>
                </a:gs>
                <a:gs pos="91001">
                  <a:srgbClr val="B43E85">
                    <a:alpha val="59819"/>
                  </a:srgbClr>
                </a:gs>
                <a:gs pos="100000">
                  <a:srgbClr val="F8B049">
                    <a:alpha val="50999"/>
                  </a:srgbClr>
                </a:gs>
              </a:gsLst>
              <a:lin ang="5400000" scaled="1"/>
            </a:gradFill>
            <a:ln w="9525">
              <a:solidFill>
                <a:schemeClr val="tx2"/>
              </a:solidFill>
              <a:round/>
              <a:headEnd/>
              <a:tailEnd/>
            </a:ln>
          </p:spPr>
          <p:txBody>
            <a:bodyPr vert="horz" wrap="none" lIns="0" tIns="0" rIns="0" bIns="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effectLst/>
                  <a:latin typeface="+mj-lt"/>
                </a:rPr>
                <a:t>Table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effectLst/>
                  <a:latin typeface="+mj-lt"/>
                </a:rPr>
                <a:t>Specification</a:t>
              </a:r>
            </a:p>
          </p:txBody>
        </p:sp>
        <p:sp>
          <p:nvSpPr>
            <p:cNvPr id="11" name="_s4106">
              <a:extLst>
                <a:ext uri="{FF2B5EF4-FFF2-40B4-BE49-F238E27FC236}">
                  <a16:creationId xmlns:a16="http://schemas.microsoft.com/office/drawing/2014/main" id="{E082C6D1-E8C5-4770-8766-53C3AB30B00A}"/>
                </a:ext>
              </a:extLst>
            </p:cNvPr>
            <p:cNvSpPr>
              <a:spLocks noChangeArrowheads="1"/>
            </p:cNvSpPr>
            <p:nvPr/>
          </p:nvSpPr>
          <p:spPr bwMode="auto">
            <a:xfrm>
              <a:off x="839208" y="2743632"/>
              <a:ext cx="864" cy="288"/>
            </a:xfrm>
            <a:prstGeom prst="roundRect">
              <a:avLst>
                <a:gd name="adj" fmla="val 16667"/>
              </a:avLst>
            </a:prstGeom>
            <a:gradFill rotWithShape="1">
              <a:gsLst>
                <a:gs pos="0">
                  <a:srgbClr val="F8B049">
                    <a:alpha val="50999"/>
                  </a:srgbClr>
                </a:gs>
                <a:gs pos="8999">
                  <a:srgbClr val="B43E85">
                    <a:alpha val="59819"/>
                  </a:srgbClr>
                </a:gs>
                <a:gs pos="15500">
                  <a:srgbClr val="C50849">
                    <a:alpha val="66190"/>
                  </a:srgbClr>
                </a:gs>
                <a:gs pos="16500">
                  <a:srgbClr val="F952A0">
                    <a:alpha val="67170"/>
                  </a:srgbClr>
                </a:gs>
                <a:gs pos="18500">
                  <a:srgbClr val="FEE7F2">
                    <a:alpha val="69130"/>
                  </a:srgbClr>
                </a:gs>
                <a:gs pos="39500">
                  <a:srgbClr val="F8B049">
                    <a:alpha val="89709"/>
                  </a:srgbClr>
                </a:gs>
                <a:gs pos="43500">
                  <a:srgbClr val="F8B049">
                    <a:alpha val="93630"/>
                  </a:srgbClr>
                </a:gs>
                <a:gs pos="50000">
                  <a:srgbClr val="FC9FCB"/>
                </a:gs>
                <a:gs pos="56500">
                  <a:srgbClr val="F8B049">
                    <a:alpha val="93630"/>
                  </a:srgbClr>
                </a:gs>
                <a:gs pos="60501">
                  <a:srgbClr val="F8B049">
                    <a:alpha val="89709"/>
                  </a:srgbClr>
                </a:gs>
                <a:gs pos="81500">
                  <a:srgbClr val="FEE7F2">
                    <a:alpha val="69130"/>
                  </a:srgbClr>
                </a:gs>
                <a:gs pos="83500">
                  <a:srgbClr val="F952A0">
                    <a:alpha val="67170"/>
                  </a:srgbClr>
                </a:gs>
                <a:gs pos="84500">
                  <a:srgbClr val="C50849">
                    <a:alpha val="66190"/>
                  </a:srgbClr>
                </a:gs>
                <a:gs pos="91001">
                  <a:srgbClr val="B43E85">
                    <a:alpha val="59819"/>
                  </a:srgbClr>
                </a:gs>
                <a:gs pos="100000">
                  <a:srgbClr val="F8B049">
                    <a:alpha val="50999"/>
                  </a:srgbClr>
                </a:gs>
              </a:gsLst>
              <a:lin ang="5400000" scaled="1"/>
            </a:gradFill>
            <a:ln w="9525">
              <a:solidFill>
                <a:schemeClr val="tx2"/>
              </a:solidFill>
              <a:round/>
              <a:headEnd/>
              <a:tailEnd/>
            </a:ln>
          </p:spPr>
          <p:txBody>
            <a:bodyPr vert="horz" wrap="none" lIns="0" tIns="0" rIns="0" bIns="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effectLst/>
                  <a:latin typeface="+mj-lt"/>
                </a:rPr>
                <a:t>Column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effectLst/>
                  <a:latin typeface="+mj-lt"/>
                </a:rPr>
                <a:t> Specification</a:t>
              </a:r>
            </a:p>
          </p:txBody>
        </p:sp>
        <p:sp>
          <p:nvSpPr>
            <p:cNvPr id="12" name="_s4107">
              <a:extLst>
                <a:ext uri="{FF2B5EF4-FFF2-40B4-BE49-F238E27FC236}">
                  <a16:creationId xmlns:a16="http://schemas.microsoft.com/office/drawing/2014/main" id="{13BE4581-D12B-4D15-A93B-540DEEFB3A16}"/>
                </a:ext>
              </a:extLst>
            </p:cNvPr>
            <p:cNvSpPr>
              <a:spLocks noChangeArrowheads="1"/>
            </p:cNvSpPr>
            <p:nvPr/>
          </p:nvSpPr>
          <p:spPr bwMode="auto">
            <a:xfrm>
              <a:off x="840216" y="2743632"/>
              <a:ext cx="864" cy="288"/>
            </a:xfrm>
            <a:prstGeom prst="roundRect">
              <a:avLst>
                <a:gd name="adj" fmla="val 16667"/>
              </a:avLst>
            </a:prstGeom>
            <a:gradFill rotWithShape="1">
              <a:gsLst>
                <a:gs pos="0">
                  <a:srgbClr val="F8B049">
                    <a:alpha val="48000"/>
                  </a:srgbClr>
                </a:gs>
                <a:gs pos="8999">
                  <a:srgbClr val="B43E85">
                    <a:alpha val="57359"/>
                  </a:srgbClr>
                </a:gs>
                <a:gs pos="15500">
                  <a:srgbClr val="C50849">
                    <a:alpha val="64120"/>
                  </a:srgbClr>
                </a:gs>
                <a:gs pos="16500">
                  <a:srgbClr val="F952A0">
                    <a:alpha val="65160"/>
                  </a:srgbClr>
                </a:gs>
                <a:gs pos="18500">
                  <a:srgbClr val="FEE7F2">
                    <a:alpha val="67240"/>
                  </a:srgbClr>
                </a:gs>
                <a:gs pos="39500">
                  <a:srgbClr val="F8B049">
                    <a:alpha val="89079"/>
                  </a:srgbClr>
                </a:gs>
                <a:gs pos="43500">
                  <a:srgbClr val="F8B049">
                    <a:alpha val="93240"/>
                  </a:srgbClr>
                </a:gs>
                <a:gs pos="50000">
                  <a:srgbClr val="FC9FCB"/>
                </a:gs>
                <a:gs pos="56500">
                  <a:srgbClr val="F8B049">
                    <a:alpha val="93240"/>
                  </a:srgbClr>
                </a:gs>
                <a:gs pos="60501">
                  <a:srgbClr val="F8B049">
                    <a:alpha val="89079"/>
                  </a:srgbClr>
                </a:gs>
                <a:gs pos="81500">
                  <a:srgbClr val="FEE7F2">
                    <a:alpha val="67240"/>
                  </a:srgbClr>
                </a:gs>
                <a:gs pos="83500">
                  <a:srgbClr val="F952A0">
                    <a:alpha val="65160"/>
                  </a:srgbClr>
                </a:gs>
                <a:gs pos="84500">
                  <a:srgbClr val="C50849">
                    <a:alpha val="64120"/>
                  </a:srgbClr>
                </a:gs>
                <a:gs pos="91001">
                  <a:srgbClr val="B43E85">
                    <a:alpha val="57359"/>
                  </a:srgbClr>
                </a:gs>
                <a:gs pos="100000">
                  <a:srgbClr val="F8B049">
                    <a:alpha val="48000"/>
                  </a:srgbClr>
                </a:gs>
              </a:gsLst>
              <a:lin ang="5400000" scaled="1"/>
            </a:gradFill>
            <a:ln w="9525">
              <a:solidFill>
                <a:schemeClr val="tx2"/>
              </a:solidFill>
              <a:round/>
              <a:headEnd/>
              <a:tailEnd/>
            </a:ln>
          </p:spPr>
          <p:txBody>
            <a:bodyPr vert="horz" wrap="none" lIns="0" tIns="0" rIns="0" bIns="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effectLst/>
                  <a:latin typeface="+mj-lt"/>
                </a:rPr>
                <a:t>Primary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effectLst/>
                  <a:latin typeface="+mj-lt"/>
                </a:rPr>
                <a:t> Key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effectLst/>
                  <a:latin typeface="+mj-lt"/>
                </a:rPr>
                <a:t>Specification</a:t>
              </a:r>
            </a:p>
          </p:txBody>
        </p:sp>
        <p:sp>
          <p:nvSpPr>
            <p:cNvPr id="13" name="_s4108">
              <a:extLst>
                <a:ext uri="{FF2B5EF4-FFF2-40B4-BE49-F238E27FC236}">
                  <a16:creationId xmlns:a16="http://schemas.microsoft.com/office/drawing/2014/main" id="{A1EF0C31-F612-428E-AB1D-A4C43890A7FA}"/>
                </a:ext>
              </a:extLst>
            </p:cNvPr>
            <p:cNvSpPr>
              <a:spLocks noChangeArrowheads="1"/>
            </p:cNvSpPr>
            <p:nvPr/>
          </p:nvSpPr>
          <p:spPr bwMode="auto">
            <a:xfrm>
              <a:off x="841224" y="2743632"/>
              <a:ext cx="864" cy="288"/>
            </a:xfrm>
            <a:prstGeom prst="roundRect">
              <a:avLst>
                <a:gd name="adj" fmla="val 16667"/>
              </a:avLst>
            </a:prstGeom>
            <a:gradFill rotWithShape="1">
              <a:gsLst>
                <a:gs pos="0">
                  <a:srgbClr val="F8B049">
                    <a:alpha val="50000"/>
                  </a:srgbClr>
                </a:gs>
                <a:gs pos="8999">
                  <a:srgbClr val="B43E85">
                    <a:alpha val="59000"/>
                  </a:srgbClr>
                </a:gs>
                <a:gs pos="15500">
                  <a:srgbClr val="C50849">
                    <a:alpha val="65500"/>
                  </a:srgbClr>
                </a:gs>
                <a:gs pos="16500">
                  <a:srgbClr val="F952A0">
                    <a:alpha val="66500"/>
                  </a:srgbClr>
                </a:gs>
                <a:gs pos="18500">
                  <a:srgbClr val="FEE7F2">
                    <a:alpha val="68500"/>
                  </a:srgbClr>
                </a:gs>
                <a:gs pos="39500">
                  <a:srgbClr val="F8B049">
                    <a:alpha val="89499"/>
                  </a:srgbClr>
                </a:gs>
                <a:gs pos="43500">
                  <a:srgbClr val="F8B049">
                    <a:alpha val="93500"/>
                  </a:srgbClr>
                </a:gs>
                <a:gs pos="50000">
                  <a:srgbClr val="FC9FCB"/>
                </a:gs>
                <a:gs pos="56500">
                  <a:srgbClr val="F8B049">
                    <a:alpha val="93500"/>
                  </a:srgbClr>
                </a:gs>
                <a:gs pos="60501">
                  <a:srgbClr val="F8B049">
                    <a:alpha val="89499"/>
                  </a:srgbClr>
                </a:gs>
                <a:gs pos="81500">
                  <a:srgbClr val="FEE7F2">
                    <a:alpha val="68500"/>
                  </a:srgbClr>
                </a:gs>
                <a:gs pos="83500">
                  <a:srgbClr val="F952A0">
                    <a:alpha val="66500"/>
                  </a:srgbClr>
                </a:gs>
                <a:gs pos="84500">
                  <a:srgbClr val="C50849">
                    <a:alpha val="65500"/>
                  </a:srgbClr>
                </a:gs>
                <a:gs pos="91001">
                  <a:srgbClr val="B43E85">
                    <a:alpha val="59000"/>
                  </a:srgbClr>
                </a:gs>
                <a:gs pos="100000">
                  <a:srgbClr val="F8B049">
                    <a:alpha val="50000"/>
                  </a:srgbClr>
                </a:gs>
              </a:gsLst>
              <a:lin ang="5400000" scaled="1"/>
            </a:gradFill>
            <a:ln w="9525">
              <a:solidFill>
                <a:schemeClr val="tx2"/>
              </a:solidFill>
              <a:round/>
              <a:headEnd/>
              <a:tailEnd/>
            </a:ln>
          </p:spPr>
          <p:txBody>
            <a:bodyPr vert="horz" wrap="none" lIns="0" tIns="0" rIns="0" bIns="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effectLst/>
                  <a:latin typeface="+mj-lt"/>
                </a:rPr>
                <a:t>Foreign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effectLst/>
                  <a:latin typeface="+mj-lt"/>
                </a:rPr>
                <a:t>Key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effectLst/>
                  <a:latin typeface="+mj-lt"/>
                </a:rPr>
                <a:t>Specification</a:t>
              </a:r>
            </a:p>
          </p:txBody>
        </p:sp>
      </p:grpSp>
      <p:pic>
        <p:nvPicPr>
          <p:cNvPr id="14" name="Picture 13">
            <a:extLst>
              <a:ext uri="{FF2B5EF4-FFF2-40B4-BE49-F238E27FC236}">
                <a16:creationId xmlns:a16="http://schemas.microsoft.com/office/drawing/2014/main" id="{B92678DA-C4F1-4DED-BF6D-B05525D22895}"/>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4201876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C2FA3-F269-417E-8A2F-CFA57788CA05}"/>
              </a:ext>
            </a:extLst>
          </p:cNvPr>
          <p:cNvSpPr>
            <a:spLocks noGrp="1"/>
          </p:cNvSpPr>
          <p:nvPr>
            <p:ph type="title"/>
          </p:nvPr>
        </p:nvSpPr>
        <p:spPr/>
        <p:txBody>
          <a:bodyPr/>
          <a:lstStyle/>
          <a:p>
            <a:r>
              <a:rPr lang="en-US">
                <a:ea typeface="+mj-lt"/>
                <a:cs typeface="+mj-lt"/>
              </a:rPr>
              <a:t>4.3:  Table Specification </a:t>
            </a:r>
            <a:endParaRPr lang="en-US"/>
          </a:p>
        </p:txBody>
      </p:sp>
      <p:sp>
        <p:nvSpPr>
          <p:cNvPr id="3" name="Content Placeholder 2">
            <a:extLst>
              <a:ext uri="{FF2B5EF4-FFF2-40B4-BE49-F238E27FC236}">
                <a16:creationId xmlns:a16="http://schemas.microsoft.com/office/drawing/2014/main" id="{F0E04AF6-2597-4A54-ABD2-B240CFFA4E73}"/>
              </a:ext>
            </a:extLst>
          </p:cNvPr>
          <p:cNvSpPr>
            <a:spLocks noGrp="1"/>
          </p:cNvSpPr>
          <p:nvPr>
            <p:ph idx="1"/>
          </p:nvPr>
        </p:nvSpPr>
        <p:spPr/>
        <p:txBody>
          <a:bodyPr vert="horz" lIns="91440" tIns="45720" rIns="91440" bIns="45720" rtlCol="0" anchor="t">
            <a:normAutofit/>
          </a:bodyPr>
          <a:lstStyle/>
          <a:p>
            <a:pPr marL="0" indent="0">
              <a:buNone/>
            </a:pPr>
            <a:r>
              <a:rPr lang="en-US">
                <a:latin typeface="Tahoma"/>
                <a:ea typeface="Tahoma"/>
                <a:cs typeface="Tahoma"/>
              </a:rPr>
              <a:t>Activities in Table Specification:</a:t>
            </a:r>
          </a:p>
          <a:p>
            <a:pPr marL="128270" indent="-128270">
              <a:lnSpc>
                <a:spcPct val="90000"/>
              </a:lnSpc>
              <a:spcBef>
                <a:spcPts val="0"/>
              </a:spcBef>
              <a:spcAft>
                <a:spcPts val="600"/>
              </a:spcAft>
              <a:buFont typeface="Symbol"/>
              <a:buChar char="®"/>
            </a:pPr>
            <a:r>
              <a:rPr lang="en-US">
                <a:latin typeface="Tahoma"/>
                <a:ea typeface="Tahoma"/>
                <a:cs typeface="Tahoma"/>
              </a:rPr>
              <a:t>In general, each entity class in the conceptual data model becomes a table in the logical data model and is given a name that corresponds to that of the source entity class</a:t>
            </a:r>
          </a:p>
          <a:p>
            <a:pPr marL="0" indent="0">
              <a:buNone/>
            </a:pPr>
            <a:endParaRPr lang="en-US">
              <a:latin typeface="Tahoma"/>
              <a:ea typeface="Tahoma"/>
              <a:cs typeface="Tahoma"/>
            </a:endParaRPr>
          </a:p>
        </p:txBody>
      </p:sp>
      <p:pic>
        <p:nvPicPr>
          <p:cNvPr id="4" name="Picture 3">
            <a:extLst>
              <a:ext uri="{FF2B5EF4-FFF2-40B4-BE49-F238E27FC236}">
                <a16:creationId xmlns:a16="http://schemas.microsoft.com/office/drawing/2014/main" id="{77353B8F-9E75-4E44-B31A-0DC8F5DCC026}"/>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56892951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EEC8B-0622-4A2B-AD10-F97689FCEEE1}"/>
              </a:ext>
            </a:extLst>
          </p:cNvPr>
          <p:cNvSpPr>
            <a:spLocks noGrp="1"/>
          </p:cNvSpPr>
          <p:nvPr>
            <p:ph type="title"/>
          </p:nvPr>
        </p:nvSpPr>
        <p:spPr/>
        <p:txBody>
          <a:bodyPr/>
          <a:lstStyle/>
          <a:p>
            <a:r>
              <a:rPr lang="en-US">
                <a:ea typeface="+mj-lt"/>
                <a:cs typeface="+mj-lt"/>
              </a:rPr>
              <a:t>4.3:  Column Specification  </a:t>
            </a:r>
            <a:br>
              <a:rPr lang="en-US">
                <a:ea typeface="+mj-lt"/>
                <a:cs typeface="+mj-lt"/>
              </a:rPr>
            </a:br>
            <a:endParaRPr lang="en-US">
              <a:ea typeface="+mj-lt"/>
              <a:cs typeface="+mj-lt"/>
            </a:endParaRPr>
          </a:p>
        </p:txBody>
      </p:sp>
      <p:sp>
        <p:nvSpPr>
          <p:cNvPr id="3" name="Content Placeholder 2">
            <a:extLst>
              <a:ext uri="{FF2B5EF4-FFF2-40B4-BE49-F238E27FC236}">
                <a16:creationId xmlns:a16="http://schemas.microsoft.com/office/drawing/2014/main" id="{F029F1D3-6324-4495-82B2-ABBBE9B465C6}"/>
              </a:ext>
            </a:extLst>
          </p:cNvPr>
          <p:cNvSpPr>
            <a:spLocks noGrp="1"/>
          </p:cNvSpPr>
          <p:nvPr>
            <p:ph idx="1"/>
          </p:nvPr>
        </p:nvSpPr>
        <p:spPr/>
        <p:txBody>
          <a:bodyPr vert="horz" lIns="91440" tIns="45720" rIns="91440" bIns="45720" rtlCol="0" anchor="t">
            <a:normAutofit/>
          </a:bodyPr>
          <a:lstStyle/>
          <a:p>
            <a:pPr marL="0" indent="0">
              <a:buNone/>
            </a:pPr>
            <a:r>
              <a:rPr lang="en-US">
                <a:latin typeface="Tahoma"/>
                <a:ea typeface="Tahoma"/>
                <a:cs typeface="Tahoma"/>
              </a:rPr>
              <a:t>Activities in Column Specification:</a:t>
            </a:r>
            <a:endParaRPr lang="en-US"/>
          </a:p>
          <a:p>
            <a:pPr marL="0" indent="0">
              <a:buNone/>
            </a:pPr>
            <a:endParaRPr lang="en-US"/>
          </a:p>
          <a:p>
            <a:pPr marL="128270" indent="-128270">
              <a:lnSpc>
                <a:spcPct val="90000"/>
              </a:lnSpc>
              <a:spcBef>
                <a:spcPts val="0"/>
              </a:spcBef>
              <a:spcAft>
                <a:spcPts val="600"/>
              </a:spcAft>
            </a:pPr>
            <a:r>
              <a:rPr lang="en-US"/>
              <a:t>In general, each attribute in the conceptual data model becomes a column in the logical data model and should be given a name that corresponds to that of the corresponding attribute.</a:t>
            </a:r>
          </a:p>
          <a:p>
            <a:pPr marL="128270" indent="-128270">
              <a:lnSpc>
                <a:spcPct val="90000"/>
              </a:lnSpc>
              <a:spcBef>
                <a:spcPts val="0"/>
              </a:spcBef>
              <a:spcAft>
                <a:spcPts val="600"/>
              </a:spcAft>
            </a:pPr>
            <a:endParaRPr lang="en-US"/>
          </a:p>
          <a:p>
            <a:pPr marL="128270" indent="-128270"/>
            <a:endParaRPr lang="en-US"/>
          </a:p>
        </p:txBody>
      </p:sp>
      <p:pic>
        <p:nvPicPr>
          <p:cNvPr id="4" name="Picture 3">
            <a:extLst>
              <a:ext uri="{FF2B5EF4-FFF2-40B4-BE49-F238E27FC236}">
                <a16:creationId xmlns:a16="http://schemas.microsoft.com/office/drawing/2014/main" id="{AF75E0E1-70C1-4315-B7AD-8374AADFAEB2}"/>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601663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3CDB-8603-453A-95C5-53233366A74D}"/>
              </a:ext>
            </a:extLst>
          </p:cNvPr>
          <p:cNvSpPr>
            <a:spLocks noGrp="1"/>
          </p:cNvSpPr>
          <p:nvPr>
            <p:ph type="title"/>
          </p:nvPr>
        </p:nvSpPr>
        <p:spPr/>
        <p:txBody>
          <a:bodyPr/>
          <a:lstStyle/>
          <a:p>
            <a:r>
              <a:rPr lang="en-US">
                <a:ea typeface="+mj-lt"/>
                <a:cs typeface="+mj-lt"/>
              </a:rPr>
              <a:t>4.3:  Primary Key Specification </a:t>
            </a:r>
            <a:endParaRPr lang="en-US"/>
          </a:p>
        </p:txBody>
      </p:sp>
      <p:sp>
        <p:nvSpPr>
          <p:cNvPr id="3" name="Content Placeholder 2">
            <a:extLst>
              <a:ext uri="{FF2B5EF4-FFF2-40B4-BE49-F238E27FC236}">
                <a16:creationId xmlns:a16="http://schemas.microsoft.com/office/drawing/2014/main" id="{47EC681C-77F7-4BE7-AEA6-25AAB047B099}"/>
              </a:ext>
            </a:extLst>
          </p:cNvPr>
          <p:cNvSpPr>
            <a:spLocks noGrp="1"/>
          </p:cNvSpPr>
          <p:nvPr>
            <p:ph idx="1"/>
          </p:nvPr>
        </p:nvSpPr>
        <p:spPr/>
        <p:txBody>
          <a:bodyPr vert="horz" lIns="91440" tIns="45720" rIns="91440" bIns="45720" rtlCol="0" anchor="t">
            <a:normAutofit/>
          </a:bodyPr>
          <a:lstStyle/>
          <a:p>
            <a:pPr lvl="0" algn="just" rtl="0">
              <a:buChar char="•"/>
            </a:pPr>
            <a:r>
              <a:rPr lang="en-US">
                <a:solidFill>
                  <a:srgbClr val="484848"/>
                </a:solidFill>
                <a:latin typeface="Arial"/>
                <a:ea typeface="Arial"/>
                <a:cs typeface="Arial"/>
              </a:rPr>
              <a:t>Primary Key Specification</a:t>
            </a:r>
            <a:r>
              <a:rPr lang="en-US">
                <a:solidFill>
                  <a:srgbClr val="00264A"/>
                </a:solidFill>
                <a:latin typeface="Arial"/>
                <a:ea typeface="Arial"/>
                <a:cs typeface="Arial"/>
              </a:rPr>
              <a:t>​</a:t>
            </a:r>
          </a:p>
          <a:p>
            <a:pPr algn="just" rtl="0"/>
            <a:r>
              <a:rPr lang="en-US">
                <a:solidFill>
                  <a:srgbClr val="484848"/>
                </a:solidFill>
                <a:latin typeface="Arial"/>
                <a:ea typeface="Arial"/>
                <a:cs typeface="Arial"/>
              </a:rPr>
              <a:t>     Perform the following activities::</a:t>
            </a:r>
            <a:r>
              <a:rPr lang="en-US">
                <a:solidFill>
                  <a:srgbClr val="00264A"/>
                </a:solidFill>
                <a:latin typeface="Arial"/>
                <a:ea typeface="Arial"/>
                <a:cs typeface="Arial"/>
              </a:rPr>
              <a:t>​</a:t>
            </a:r>
          </a:p>
          <a:p>
            <a:pPr lvl="1" algn="just" rtl="0">
              <a:buChar char="•"/>
            </a:pPr>
            <a:r>
              <a:rPr lang="en-US">
                <a:solidFill>
                  <a:srgbClr val="484848"/>
                </a:solidFill>
                <a:latin typeface="Arial"/>
                <a:ea typeface="Arial"/>
                <a:cs typeface="Arial"/>
              </a:rPr>
              <a:t>Identify the primary key and unique key.</a:t>
            </a:r>
            <a:r>
              <a:rPr lang="en-US">
                <a:solidFill>
                  <a:srgbClr val="00264A"/>
                </a:solidFill>
                <a:latin typeface="Arial"/>
                <a:ea typeface="Arial"/>
                <a:cs typeface="Arial"/>
              </a:rPr>
              <a:t>​</a:t>
            </a:r>
          </a:p>
          <a:p>
            <a:pPr lvl="1" algn="just" rtl="0">
              <a:buChar char="•"/>
            </a:pPr>
            <a:r>
              <a:rPr lang="en-US">
                <a:solidFill>
                  <a:srgbClr val="484848"/>
                </a:solidFill>
                <a:latin typeface="Arial"/>
                <a:ea typeface="Arial"/>
                <a:cs typeface="Arial"/>
              </a:rPr>
              <a:t>Remove derivable objects.</a:t>
            </a:r>
            <a:r>
              <a:rPr lang="en-US">
                <a:solidFill>
                  <a:srgbClr val="00264A"/>
                </a:solidFill>
                <a:latin typeface="Arial"/>
                <a:ea typeface="Arial"/>
                <a:cs typeface="Arial"/>
              </a:rPr>
              <a:t>​</a:t>
            </a:r>
          </a:p>
          <a:p>
            <a:pPr lvl="1" algn="just" rtl="0">
              <a:buChar char="•"/>
            </a:pPr>
            <a:r>
              <a:rPr lang="en-US">
                <a:solidFill>
                  <a:srgbClr val="484848"/>
                </a:solidFill>
                <a:latin typeface="Arial"/>
                <a:ea typeface="Arial"/>
                <a:cs typeface="Arial"/>
              </a:rPr>
              <a:t>Create primary keys.</a:t>
            </a:r>
            <a:r>
              <a:rPr lang="en-US">
                <a:solidFill>
                  <a:srgbClr val="00264A"/>
                </a:solidFill>
                <a:latin typeface="Arial"/>
                <a:ea typeface="Arial"/>
                <a:cs typeface="Arial"/>
              </a:rPr>
              <a:t>​</a:t>
            </a:r>
          </a:p>
          <a:p>
            <a:pPr lvl="1" algn="just" rtl="0">
              <a:buChar char="•"/>
            </a:pPr>
            <a:r>
              <a:rPr lang="en-US">
                <a:solidFill>
                  <a:srgbClr val="484848"/>
                </a:solidFill>
                <a:latin typeface="Arial"/>
                <a:ea typeface="Arial"/>
                <a:cs typeface="Arial"/>
              </a:rPr>
              <a:t>Test them as foreign keys for related tables.</a:t>
            </a:r>
            <a:r>
              <a:rPr lang="en-US">
                <a:solidFill>
                  <a:srgbClr val="00264A"/>
                </a:solidFill>
                <a:latin typeface="Arial"/>
                <a:ea typeface="Arial"/>
                <a:cs typeface="Arial"/>
              </a:rPr>
              <a:t>​</a:t>
            </a:r>
          </a:p>
          <a:p>
            <a:pPr lvl="1" algn="just" rtl="0">
              <a:buChar char="•"/>
            </a:pPr>
            <a:r>
              <a:rPr lang="en-US">
                <a:solidFill>
                  <a:srgbClr val="484848"/>
                </a:solidFill>
                <a:latin typeface="Arial"/>
                <a:ea typeface="Arial"/>
                <a:cs typeface="Arial"/>
              </a:rPr>
              <a:t>Introduce a surrogate key, if needed.</a:t>
            </a:r>
            <a:r>
              <a:rPr lang="en-US">
                <a:solidFill>
                  <a:srgbClr val="00264A"/>
                </a:solidFill>
                <a:latin typeface="Arial"/>
                <a:ea typeface="Arial"/>
                <a:cs typeface="Arial"/>
              </a:rPr>
              <a:t>​</a:t>
            </a:r>
          </a:p>
          <a:p>
            <a:pPr lvl="1" algn="just" rtl="0">
              <a:buChar char="•"/>
            </a:pPr>
            <a:r>
              <a:rPr lang="en-US">
                <a:solidFill>
                  <a:srgbClr val="484848"/>
                </a:solidFill>
                <a:latin typeface="Arial"/>
                <a:ea typeface="Arial"/>
                <a:cs typeface="Arial"/>
              </a:rPr>
              <a:t>Establish the relationship as one-one or one-to-many.</a:t>
            </a:r>
            <a:r>
              <a:rPr lang="en-US">
                <a:solidFill>
                  <a:srgbClr val="00264A"/>
                </a:solidFill>
                <a:latin typeface="Arial"/>
                <a:ea typeface="Arial"/>
                <a:cs typeface="Arial"/>
              </a:rPr>
              <a:t>​</a:t>
            </a:r>
          </a:p>
          <a:p>
            <a:pPr lvl="0" algn="just" rtl="0">
              <a:buChar char="•"/>
            </a:pPr>
            <a:r>
              <a:rPr lang="en-US">
                <a:solidFill>
                  <a:srgbClr val="00264A"/>
                </a:solidFill>
                <a:latin typeface="Arial"/>
                <a:ea typeface="Arial"/>
                <a:cs typeface="Arial"/>
              </a:rPr>
              <a:t>​</a:t>
            </a:r>
            <a:endParaRPr lang="en-US"/>
          </a:p>
        </p:txBody>
      </p:sp>
      <p:pic>
        <p:nvPicPr>
          <p:cNvPr id="4" name="Picture 3">
            <a:extLst>
              <a:ext uri="{FF2B5EF4-FFF2-40B4-BE49-F238E27FC236}">
                <a16:creationId xmlns:a16="http://schemas.microsoft.com/office/drawing/2014/main" id="{0FD20B90-D5A6-4CC4-8B39-D95994C2FBB0}"/>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15258661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7827-EB47-4534-8689-D1AA53664AA6}"/>
              </a:ext>
            </a:extLst>
          </p:cNvPr>
          <p:cNvSpPr>
            <a:spLocks noGrp="1"/>
          </p:cNvSpPr>
          <p:nvPr>
            <p:ph type="title"/>
          </p:nvPr>
        </p:nvSpPr>
        <p:spPr/>
        <p:txBody>
          <a:bodyPr/>
          <a:lstStyle/>
          <a:p>
            <a:r>
              <a:rPr lang="en-US">
                <a:ea typeface="+mj-lt"/>
                <a:cs typeface="+mj-lt"/>
              </a:rPr>
              <a:t>4.3:  Foreign Key Specification </a:t>
            </a:r>
          </a:p>
        </p:txBody>
      </p:sp>
      <p:sp>
        <p:nvSpPr>
          <p:cNvPr id="3" name="Content Placeholder 2">
            <a:extLst>
              <a:ext uri="{FF2B5EF4-FFF2-40B4-BE49-F238E27FC236}">
                <a16:creationId xmlns:a16="http://schemas.microsoft.com/office/drawing/2014/main" id="{25E79060-1BB2-4680-A625-5BDD65BF2670}"/>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Foreign Key Specification:</a:t>
            </a:r>
          </a:p>
          <a:p>
            <a:pPr marL="128270" indent="-128270" algn="l">
              <a:lnSpc>
                <a:spcPct val="90000"/>
              </a:lnSpc>
              <a:spcBef>
                <a:spcPts val="0"/>
              </a:spcBef>
              <a:spcAft>
                <a:spcPts val="600"/>
              </a:spcAft>
            </a:pPr>
            <a:r>
              <a:rPr lang="en-US"/>
              <a:t>     Perform the following activities:</a:t>
            </a:r>
          </a:p>
          <a:p>
            <a:pPr marL="585470" lvl="1" indent="-128270" algn="l">
              <a:lnSpc>
                <a:spcPct val="90000"/>
              </a:lnSpc>
              <a:spcBef>
                <a:spcPts val="0"/>
              </a:spcBef>
              <a:spcAft>
                <a:spcPts val="600"/>
              </a:spcAft>
              <a:buFont typeface="Tahoma" panose="05050102010706020507" pitchFamily="18" charset="2"/>
              <a:buChar char="»"/>
            </a:pPr>
            <a:r>
              <a:rPr lang="en-US">
                <a:latin typeface="Tahoma"/>
                <a:ea typeface="Tahoma"/>
                <a:cs typeface="Tahoma"/>
              </a:rPr>
              <a:t>Identify the foreign key and establish relationships.</a:t>
            </a:r>
          </a:p>
          <a:p>
            <a:pPr marL="585470" lvl="1" indent="-128270" algn="l">
              <a:lnSpc>
                <a:spcPct val="90000"/>
              </a:lnSpc>
              <a:spcBef>
                <a:spcPts val="0"/>
              </a:spcBef>
              <a:spcAft>
                <a:spcPts val="600"/>
              </a:spcAft>
              <a:buFont typeface="Tahoma" panose="05050102010706020507" pitchFamily="18" charset="2"/>
              <a:buChar char="»"/>
            </a:pPr>
            <a:r>
              <a:rPr lang="en-US">
                <a:latin typeface="Tahoma"/>
                <a:ea typeface="Tahoma"/>
                <a:cs typeface="Tahoma"/>
              </a:rPr>
              <a:t>Specify the types of relationships</a:t>
            </a:r>
            <a:r>
              <a:rPr lang="en-US" b="1">
                <a:solidFill>
                  <a:srgbClr val="990000"/>
                </a:solidFill>
                <a:latin typeface="Tahoma"/>
                <a:ea typeface="Tahoma"/>
                <a:cs typeface="Tahoma"/>
              </a:rPr>
              <a:t> </a:t>
            </a:r>
            <a:endParaRPr lang="en-US">
              <a:latin typeface="Tahoma"/>
              <a:ea typeface="Tahoma"/>
              <a:cs typeface="Tahoma"/>
            </a:endParaRPr>
          </a:p>
          <a:p>
            <a:pPr marL="1199515" lvl="2" indent="-285750" algn="l">
              <a:lnSpc>
                <a:spcPct val="90000"/>
              </a:lnSpc>
              <a:spcBef>
                <a:spcPts val="0"/>
              </a:spcBef>
              <a:spcAft>
                <a:spcPts val="600"/>
              </a:spcAft>
              <a:buFont typeface="Arial" panose="05050102010706020507" pitchFamily="18" charset="2"/>
              <a:buChar char="•"/>
            </a:pPr>
            <a:r>
              <a:rPr lang="en-US"/>
              <a:t>One to Many</a:t>
            </a:r>
          </a:p>
          <a:p>
            <a:pPr marL="1199515" lvl="2" indent="-285750" algn="l">
              <a:lnSpc>
                <a:spcPct val="90000"/>
              </a:lnSpc>
              <a:spcBef>
                <a:spcPts val="0"/>
              </a:spcBef>
              <a:spcAft>
                <a:spcPts val="600"/>
              </a:spcAft>
              <a:buFont typeface="Arial" panose="05050102010706020507" pitchFamily="18" charset="2"/>
              <a:buChar char="•"/>
            </a:pPr>
            <a:r>
              <a:rPr lang="en-US"/>
              <a:t>One to One</a:t>
            </a:r>
          </a:p>
          <a:p>
            <a:pPr marL="1199515" lvl="2" indent="-285750" algn="l">
              <a:lnSpc>
                <a:spcPct val="90000"/>
              </a:lnSpc>
              <a:spcBef>
                <a:spcPts val="0"/>
              </a:spcBef>
              <a:spcAft>
                <a:spcPts val="600"/>
              </a:spcAft>
              <a:buFont typeface="Arial" panose="05050102010706020507" pitchFamily="18" charset="2"/>
              <a:buChar char="•"/>
            </a:pPr>
            <a:r>
              <a:rPr lang="en-US"/>
              <a:t>Many to Many</a:t>
            </a:r>
          </a:p>
          <a:p>
            <a:pPr marL="585470" lvl="1" indent="-128270" algn="l">
              <a:lnSpc>
                <a:spcPct val="90000"/>
              </a:lnSpc>
              <a:spcBef>
                <a:spcPts val="0"/>
              </a:spcBef>
              <a:spcAft>
                <a:spcPts val="600"/>
              </a:spcAft>
              <a:buFont typeface="Tahoma" panose="05050102010706020507" pitchFamily="18" charset="2"/>
              <a:buChar char="»"/>
            </a:pPr>
            <a:endParaRPr lang="en-US"/>
          </a:p>
          <a:p>
            <a:pPr marL="128270" indent="-128270" algn="l">
              <a:lnSpc>
                <a:spcPct val="90000"/>
              </a:lnSpc>
              <a:spcBef>
                <a:spcPts val="0"/>
              </a:spcBef>
              <a:spcAft>
                <a:spcPts val="600"/>
              </a:spcAft>
              <a:buFont typeface="Arial,Sans-Serif" panose="05050102010706020507" pitchFamily="18" charset="2"/>
              <a:buChar char="–"/>
            </a:pPr>
            <a:endParaRPr lang="en-US"/>
          </a:p>
          <a:p>
            <a:pPr marL="128270" indent="-128270"/>
            <a:endParaRPr lang="en-US"/>
          </a:p>
        </p:txBody>
      </p:sp>
      <p:pic>
        <p:nvPicPr>
          <p:cNvPr id="4" name="Picture 3">
            <a:extLst>
              <a:ext uri="{FF2B5EF4-FFF2-40B4-BE49-F238E27FC236}">
                <a16:creationId xmlns:a16="http://schemas.microsoft.com/office/drawing/2014/main" id="{3EAEB340-C6F9-4795-BF5B-52C885AAAD2D}"/>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205913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DE68-CAAF-4A14-8CFC-D67ACA27133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5EB9428-A246-4BB0-ACE7-3B6BDDF5DCF7}"/>
              </a:ext>
            </a:extLst>
          </p:cNvPr>
          <p:cNvSpPr>
            <a:spLocks noGrp="1"/>
          </p:cNvSpPr>
          <p:nvPr>
            <p:ph idx="1"/>
          </p:nvPr>
        </p:nvSpPr>
        <p:spPr/>
        <p:txBody>
          <a:bodyPr/>
          <a:lstStyle/>
          <a:p>
            <a:pPr marL="0" indent="0">
              <a:buNone/>
            </a:pPr>
            <a:r>
              <a:rPr lang="en-US" dirty="0"/>
              <a:t>What is a model? </a:t>
            </a:r>
          </a:p>
          <a:p>
            <a:pPr marL="0" indent="0">
              <a:buNone/>
            </a:pPr>
            <a:r>
              <a:rPr lang="en-US" dirty="0"/>
              <a:t>A model serves two primary purposes:</a:t>
            </a:r>
          </a:p>
          <a:p>
            <a:pPr marL="0" indent="0">
              <a:buNone/>
            </a:pPr>
            <a:r>
              <a:rPr lang="en-US" dirty="0"/>
              <a:t> 1) As a true representation of some aspects of the real world, a model enables clearer communication about those aspects.</a:t>
            </a:r>
          </a:p>
          <a:p>
            <a:pPr marL="0" indent="0">
              <a:buNone/>
            </a:pPr>
            <a:r>
              <a:rPr lang="en-US" dirty="0"/>
              <a:t> 2) A model serves as a blueprint to shape and construct the proposed structures in the real world. So, what is a data model?</a:t>
            </a:r>
          </a:p>
          <a:p>
            <a:pPr marL="0" indent="0">
              <a:buNone/>
            </a:pPr>
            <a:r>
              <a:rPr lang="en-US" dirty="0"/>
              <a:t> A data model is an instrument that is useful in the following ways: </a:t>
            </a:r>
          </a:p>
          <a:p>
            <a:pPr marL="228600" indent="-228600">
              <a:buAutoNum type="arabicParenR"/>
            </a:pPr>
            <a:r>
              <a:rPr lang="en-US" dirty="0"/>
              <a:t>A model helps the users or stakeholders clearly understand the database system that is being implemented. It helps them understand the system with reference to the information requirements of an organization.</a:t>
            </a:r>
          </a:p>
          <a:p>
            <a:pPr marL="228600" indent="-228600">
              <a:buAutoNum type="arabicParenR"/>
            </a:pPr>
            <a:r>
              <a:rPr lang="en-US" dirty="0"/>
              <a:t> 2) It enables the database practitioners to implement the database system exactly conforming to the information requirements</a:t>
            </a:r>
            <a:endParaRPr lang="en-IN" dirty="0"/>
          </a:p>
        </p:txBody>
      </p:sp>
      <p:sp>
        <p:nvSpPr>
          <p:cNvPr id="4" name="Rectangle 3">
            <a:extLst>
              <a:ext uri="{FF2B5EF4-FFF2-40B4-BE49-F238E27FC236}">
                <a16:creationId xmlns:a16="http://schemas.microsoft.com/office/drawing/2014/main" id="{F3232564-A434-4272-A6C9-EB9A181BB880}"/>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9681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AFC7F-9177-481B-BF4F-B240B04CADF7}"/>
              </a:ext>
            </a:extLst>
          </p:cNvPr>
          <p:cNvSpPr>
            <a:spLocks noGrp="1"/>
          </p:cNvSpPr>
          <p:nvPr>
            <p:ph type="title"/>
          </p:nvPr>
        </p:nvSpPr>
        <p:spPr/>
        <p:txBody>
          <a:bodyPr/>
          <a:lstStyle/>
          <a:p>
            <a:r>
              <a:rPr lang="en-US">
                <a:ea typeface="+mj-lt"/>
                <a:cs typeface="+mj-lt"/>
              </a:rPr>
              <a:t>4.4:  Types of Relationships</a:t>
            </a:r>
            <a:endParaRPr lang="en-US"/>
          </a:p>
        </p:txBody>
      </p:sp>
      <p:sp>
        <p:nvSpPr>
          <p:cNvPr id="3" name="Content Placeholder 2">
            <a:extLst>
              <a:ext uri="{FF2B5EF4-FFF2-40B4-BE49-F238E27FC236}">
                <a16:creationId xmlns:a16="http://schemas.microsoft.com/office/drawing/2014/main" id="{BB924B6B-B93B-4C68-83AA-6D0D7EA60363}"/>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buFont typeface="Symbol"/>
            </a:pPr>
            <a:r>
              <a:rPr lang="en-US">
                <a:latin typeface="Tahoma"/>
                <a:ea typeface="Tahoma"/>
                <a:cs typeface="Tahoma"/>
              </a:rPr>
              <a:t>An Employee works only for one dept</a:t>
            </a:r>
          </a:p>
          <a:p>
            <a:pPr marL="128270" indent="-128270" algn="l">
              <a:lnSpc>
                <a:spcPct val="90000"/>
              </a:lnSpc>
              <a:spcBef>
                <a:spcPts val="0"/>
              </a:spcBef>
              <a:spcAft>
                <a:spcPts val="600"/>
              </a:spcAft>
              <a:buFont typeface="Symbol"/>
            </a:pPr>
            <a:r>
              <a:rPr lang="en-US">
                <a:latin typeface="Tahoma"/>
                <a:ea typeface="Tahoma"/>
                <a:cs typeface="Tahoma"/>
              </a:rPr>
              <a:t>A Dept has many employees</a:t>
            </a:r>
          </a:p>
          <a:p>
            <a:pPr marL="0" indent="0">
              <a:buNone/>
            </a:pPr>
            <a:endParaRPr lang="en-US"/>
          </a:p>
        </p:txBody>
      </p:sp>
      <p:pic>
        <p:nvPicPr>
          <p:cNvPr id="4" name="Picture 4" descr="Table&#10;&#10;Description automatically generated">
            <a:extLst>
              <a:ext uri="{FF2B5EF4-FFF2-40B4-BE49-F238E27FC236}">
                <a16:creationId xmlns:a16="http://schemas.microsoft.com/office/drawing/2014/main" id="{B170A9D1-05A5-42A6-A208-B12129B2EBB8}"/>
              </a:ext>
            </a:extLst>
          </p:cNvPr>
          <p:cNvPicPr>
            <a:picLocks noChangeAspect="1"/>
          </p:cNvPicPr>
          <p:nvPr/>
        </p:nvPicPr>
        <p:blipFill>
          <a:blip r:embed="rId2"/>
          <a:stretch>
            <a:fillRect/>
          </a:stretch>
        </p:blipFill>
        <p:spPr>
          <a:xfrm>
            <a:off x="453789" y="1399777"/>
            <a:ext cx="5455692" cy="2872797"/>
          </a:xfrm>
          <a:prstGeom prst="rect">
            <a:avLst/>
          </a:prstGeom>
        </p:spPr>
      </p:pic>
      <p:pic>
        <p:nvPicPr>
          <p:cNvPr id="5" name="Picture 4">
            <a:extLst>
              <a:ext uri="{FF2B5EF4-FFF2-40B4-BE49-F238E27FC236}">
                <a16:creationId xmlns:a16="http://schemas.microsoft.com/office/drawing/2014/main" id="{18DA1D67-7989-4E6D-ABC6-8B2438E64E35}"/>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3211018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A1459-3899-4405-9ECE-0E7E74BD16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357D92-C965-4720-ABF9-F13CD6B205FA}"/>
              </a:ext>
            </a:extLst>
          </p:cNvPr>
          <p:cNvSpPr>
            <a:spLocks noGrp="1"/>
          </p:cNvSpPr>
          <p:nvPr>
            <p:ph idx="1"/>
          </p:nvPr>
        </p:nvSpPr>
        <p:spPr/>
        <p:txBody>
          <a:bodyPr vert="horz" lIns="91440" tIns="45720" rIns="91440" bIns="45720" rtlCol="0" anchor="t">
            <a:normAutofit/>
          </a:bodyPr>
          <a:lstStyle/>
          <a:p>
            <a:pPr marL="128270" indent="-128270"/>
            <a:r>
              <a:rPr lang="en-US">
                <a:latin typeface="Tahoma"/>
                <a:ea typeface="Tahoma"/>
                <a:cs typeface="Tahoma"/>
              </a:rPr>
              <a:t>An employee can work in only one department; this relationship is singlevalued for employees. On the other hand, one department can have many employees; this relationship is multi-valued for departments. The relationship between employees (single-valued) and departments (multivalued) is a one-to-many relationship. </a:t>
            </a:r>
            <a:endParaRPr lang="en-US"/>
          </a:p>
          <a:p>
            <a:pPr marL="128270" indent="-128270"/>
            <a:r>
              <a:rPr lang="en-US">
                <a:latin typeface="Tahoma"/>
                <a:ea typeface="Tahoma"/>
                <a:cs typeface="Tahoma"/>
              </a:rPr>
              <a:t>To define tables for each one-to-many and each many-to-one relationship: </a:t>
            </a:r>
            <a:endParaRPr lang="en-US"/>
          </a:p>
          <a:p>
            <a:pPr marL="128270" indent="-128270"/>
            <a:r>
              <a:rPr lang="en-US">
                <a:latin typeface="Tahoma"/>
                <a:ea typeface="Tahoma"/>
                <a:cs typeface="Tahoma"/>
              </a:rPr>
              <a:t>Group all the relationships for which the "many" side of the relationship is the same entity. </a:t>
            </a:r>
            <a:endParaRPr lang="en-US"/>
          </a:p>
          <a:p>
            <a:pPr marL="128270" indent="-128270"/>
            <a:r>
              <a:rPr lang="en-US">
                <a:latin typeface="Tahoma"/>
                <a:ea typeface="Tahoma"/>
                <a:cs typeface="Tahoma"/>
              </a:rPr>
              <a:t>Define a single table for all the relationships in the group</a:t>
            </a:r>
          </a:p>
          <a:p>
            <a:pPr marL="128270" indent="-128270"/>
            <a:endParaRPr lang="en-US"/>
          </a:p>
        </p:txBody>
      </p:sp>
      <p:pic>
        <p:nvPicPr>
          <p:cNvPr id="4" name="Picture 3">
            <a:extLst>
              <a:ext uri="{FF2B5EF4-FFF2-40B4-BE49-F238E27FC236}">
                <a16:creationId xmlns:a16="http://schemas.microsoft.com/office/drawing/2014/main" id="{15483632-F22D-495D-887B-0528A31A9E26}"/>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0671167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78033-7BE6-45F5-9EA5-0022589799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AB0882-73EB-46D6-89F0-6972FD497C55}"/>
              </a:ext>
            </a:extLst>
          </p:cNvPr>
          <p:cNvSpPr>
            <a:spLocks noGrp="1"/>
          </p:cNvSpPr>
          <p:nvPr>
            <p:ph idx="1"/>
          </p:nvPr>
        </p:nvSpPr>
        <p:spPr/>
        <p:txBody>
          <a:bodyPr vert="horz" lIns="91440" tIns="45720" rIns="91440" bIns="45720" rtlCol="0" anchor="t">
            <a:normAutofit/>
          </a:bodyPr>
          <a:lstStyle/>
          <a:p>
            <a:pPr marL="128270" indent="-128270"/>
            <a:r>
              <a:rPr lang="en-US" b="1">
                <a:latin typeface="Tahoma"/>
                <a:ea typeface="Tahoma"/>
                <a:cs typeface="Tahoma"/>
              </a:rPr>
              <a:t>One-to-Many Relationship Implementation </a:t>
            </a:r>
            <a:endParaRPr lang="en-US"/>
          </a:p>
          <a:p>
            <a:pPr marL="128270" indent="-128270"/>
            <a:r>
              <a:rPr lang="en-US">
                <a:latin typeface="Tahoma"/>
                <a:ea typeface="Tahoma"/>
                <a:cs typeface="Tahoma"/>
              </a:rPr>
              <a:t>When moving from a conceptual to a logical data model, however, we work from a diagram to tables and apply the following rule </a:t>
            </a:r>
            <a:endParaRPr lang="en-US"/>
          </a:p>
          <a:p>
            <a:pPr marL="128270" indent="-128270"/>
            <a:r>
              <a:rPr lang="en-US" i="1">
                <a:latin typeface="Tahoma"/>
                <a:ea typeface="Tahoma"/>
                <a:cs typeface="Tahoma"/>
              </a:rPr>
              <a:t>A one-to-many relationship is supported in a relational database by holding the primary key of the table representing the entity class at the </a:t>
            </a:r>
            <a:endParaRPr lang="en-US"/>
          </a:p>
          <a:p>
            <a:pPr marL="128270" indent="-128270"/>
            <a:r>
              <a:rPr lang="en-US" i="1">
                <a:latin typeface="Tahoma"/>
                <a:ea typeface="Tahoma"/>
                <a:cs typeface="Tahoma"/>
              </a:rPr>
              <a:t>“one” end of the relationship as a foreign key in the table representing the entity class at the “many” end of the relationship. </a:t>
            </a:r>
            <a:endParaRPr lang="en-US"/>
          </a:p>
          <a:p>
            <a:pPr marL="128270" indent="-128270"/>
            <a:r>
              <a:rPr lang="en-US">
                <a:latin typeface="Tahoma"/>
                <a:ea typeface="Tahoma"/>
                <a:cs typeface="Tahoma"/>
              </a:rPr>
              <a:t>In the logical data model, therefore, we create, in the table representing the entity class at the “many” end of the relationship, a copy of the primary key of the entity class at the “one” end of the relationship.</a:t>
            </a:r>
          </a:p>
          <a:p>
            <a:pPr marL="128270" indent="-128270"/>
            <a:endParaRPr lang="en-US"/>
          </a:p>
        </p:txBody>
      </p:sp>
      <p:pic>
        <p:nvPicPr>
          <p:cNvPr id="4" name="Picture 3">
            <a:extLst>
              <a:ext uri="{FF2B5EF4-FFF2-40B4-BE49-F238E27FC236}">
                <a16:creationId xmlns:a16="http://schemas.microsoft.com/office/drawing/2014/main" id="{4701A827-07F4-48BA-ADD5-AF7CA24DF52F}"/>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79937455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4069-B0FF-422C-A759-A5CA3C1BD4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05B16A-2E53-4DCF-95FC-60B96DFBF04A}"/>
              </a:ext>
            </a:extLst>
          </p:cNvPr>
          <p:cNvSpPr>
            <a:spLocks noGrp="1"/>
          </p:cNvSpPr>
          <p:nvPr>
            <p:ph idx="1"/>
          </p:nvPr>
        </p:nvSpPr>
        <p:spPr/>
        <p:txBody>
          <a:bodyPr vert="horz" lIns="91440" tIns="45720" rIns="91440" bIns="45720" rtlCol="0" anchor="t">
            <a:normAutofit/>
          </a:bodyPr>
          <a:lstStyle/>
          <a:p>
            <a:pPr marL="128270" indent="-128270"/>
            <a:r>
              <a:rPr lang="en-US">
                <a:latin typeface="Tahoma"/>
                <a:ea typeface="Tahoma"/>
                <a:cs typeface="Tahoma"/>
              </a:rPr>
              <a:t>One-to-one relationships are single-valued in both directions. A manager manages one department; a department has only one manager. The questions, "Who is the manager of Department C01?", and "What department does Sally Kwan manage?" both have single answers. The relationship can be assigned to either the DEPARTMENT table or the EMPLOYEE table. Because all departments have managers, but not all employees are managers, it is most logical to add the manager to the DEPARTMENT table, as shown in the following example</a:t>
            </a:r>
          </a:p>
          <a:p>
            <a:pPr marL="128270" indent="-128270"/>
            <a:endParaRPr lang="en-US"/>
          </a:p>
        </p:txBody>
      </p:sp>
      <p:pic>
        <p:nvPicPr>
          <p:cNvPr id="4" name="Picture 3">
            <a:extLst>
              <a:ext uri="{FF2B5EF4-FFF2-40B4-BE49-F238E27FC236}">
                <a16:creationId xmlns:a16="http://schemas.microsoft.com/office/drawing/2014/main" id="{C92691A4-4AD6-48E0-9784-F2183BD63A88}"/>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2216454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C592D-1378-4179-A5D2-DA4CA4CACF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FEB959-742B-460C-9600-335D5D1117F2}"/>
              </a:ext>
            </a:extLst>
          </p:cNvPr>
          <p:cNvSpPr>
            <a:spLocks noGrp="1"/>
          </p:cNvSpPr>
          <p:nvPr>
            <p:ph idx="1"/>
          </p:nvPr>
        </p:nvSpPr>
        <p:spPr/>
        <p:txBody>
          <a:bodyPr vert="horz" lIns="91440" tIns="45720" rIns="91440" bIns="45720" rtlCol="0" anchor="t">
            <a:normAutofit/>
          </a:bodyPr>
          <a:lstStyle/>
          <a:p>
            <a:pPr marL="128270" indent="-128270"/>
            <a:r>
              <a:rPr lang="en-US">
                <a:latin typeface="Tahoma"/>
                <a:ea typeface="Tahoma"/>
                <a:cs typeface="Tahoma"/>
              </a:rPr>
              <a:t>The above table shows the representation of a one-to-one relationship. You can have more than one table describing the attributes of the same set of entities. For example, the EMPLOYEE table shows the number of the department to which an employee is assigned, and the DEPARTMENT table shows which manager is assigned to each department number. To retrieve both sets of attributes simultaneously, you can join the two tables on the matching columns, as shown in the following example. The values in WORKDEPT and DEPTNO represent the same entity, and represent a </a:t>
            </a:r>
            <a:r>
              <a:rPr lang="en-US" i="1">
                <a:latin typeface="Tahoma"/>
                <a:ea typeface="Tahoma"/>
                <a:cs typeface="Tahoma"/>
              </a:rPr>
              <a:t>join path </a:t>
            </a:r>
            <a:r>
              <a:rPr lang="en-US">
                <a:latin typeface="Tahoma"/>
                <a:ea typeface="Tahoma"/>
                <a:cs typeface="Tahoma"/>
              </a:rPr>
              <a:t>between the DEPARTMENT and EMPLOYEE tables. When you retrieve information about an entity from more than one table, ensure that equal values represent the same entity. The connecting columns can have different names (like WORKDEPT and DEPTNO in the previous example), or they can have the same name (like the columns called DEPTNO in the department and project tables).</a:t>
            </a:r>
          </a:p>
          <a:p>
            <a:pPr marL="128270" indent="-128270"/>
            <a:endParaRPr lang="en-US"/>
          </a:p>
        </p:txBody>
      </p:sp>
      <p:pic>
        <p:nvPicPr>
          <p:cNvPr id="4" name="Picture 3">
            <a:extLst>
              <a:ext uri="{FF2B5EF4-FFF2-40B4-BE49-F238E27FC236}">
                <a16:creationId xmlns:a16="http://schemas.microsoft.com/office/drawing/2014/main" id="{790A3112-1099-4188-8789-62F7DE25237C}"/>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41706399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AF2B-D52B-4394-9F72-E212EF00117F}"/>
              </a:ext>
            </a:extLst>
          </p:cNvPr>
          <p:cNvSpPr>
            <a:spLocks noGrp="1"/>
          </p:cNvSpPr>
          <p:nvPr>
            <p:ph type="title"/>
          </p:nvPr>
        </p:nvSpPr>
        <p:spPr/>
        <p:txBody>
          <a:bodyPr/>
          <a:lstStyle/>
          <a:p>
            <a:r>
              <a:rPr lang="en-US">
                <a:ea typeface="+mj-lt"/>
                <a:cs typeface="+mj-lt"/>
              </a:rPr>
              <a:t>4.4:  Types of Relationships</a:t>
            </a:r>
            <a:endParaRPr lang="en-US"/>
          </a:p>
        </p:txBody>
      </p:sp>
      <p:sp>
        <p:nvSpPr>
          <p:cNvPr id="3" name="Content Placeholder 2">
            <a:extLst>
              <a:ext uri="{FF2B5EF4-FFF2-40B4-BE49-F238E27FC236}">
                <a16:creationId xmlns:a16="http://schemas.microsoft.com/office/drawing/2014/main" id="{7D351A70-6BA9-43E2-B1CD-62F62D5AF84C}"/>
              </a:ext>
            </a:extLst>
          </p:cNvPr>
          <p:cNvSpPr>
            <a:spLocks noGrp="1"/>
          </p:cNvSpPr>
          <p:nvPr>
            <p:ph idx="1"/>
          </p:nvPr>
        </p:nvSpPr>
        <p:spPr/>
        <p:txBody>
          <a:bodyPr vert="horz" lIns="91440" tIns="45720" rIns="91440" bIns="45720" rtlCol="0" anchor="t">
            <a:normAutofit/>
          </a:bodyPr>
          <a:lstStyle/>
          <a:p>
            <a:pPr marL="128270" indent="-128270" algn="l">
              <a:buNone/>
            </a:pPr>
            <a:r>
              <a:rPr lang="en-US">
                <a:latin typeface="Tahoma"/>
                <a:ea typeface="Tahoma"/>
                <a:cs typeface="Tahoma"/>
              </a:rPr>
              <a:t>One-to-One Relationship Implementation:</a:t>
            </a:r>
          </a:p>
          <a:p>
            <a:pPr marL="128270" indent="-128270" algn="l">
              <a:lnSpc>
                <a:spcPct val="90000"/>
              </a:lnSpc>
              <a:spcBef>
                <a:spcPts val="0"/>
              </a:spcBef>
              <a:spcAft>
                <a:spcPts val="600"/>
              </a:spcAft>
              <a:buFont typeface="Symbol"/>
              <a:buChar char="®"/>
            </a:pPr>
            <a:r>
              <a:rPr lang="en-US">
                <a:latin typeface="Tahoma"/>
                <a:ea typeface="Tahoma"/>
                <a:cs typeface="Tahoma"/>
              </a:rPr>
              <a:t>A one-to-one relationship can be supported in a relational database by implementing both entity classes as tables, then using the same primary key for both.</a:t>
            </a:r>
          </a:p>
          <a:p>
            <a:pPr marL="871220" lvl="1" indent="-285750" algn="l">
              <a:lnSpc>
                <a:spcPct val="90000"/>
              </a:lnSpc>
              <a:spcBef>
                <a:spcPts val="0"/>
              </a:spcBef>
              <a:spcAft>
                <a:spcPts val="600"/>
              </a:spcAft>
              <a:buFont typeface="Tahoma"/>
              <a:buChar char="»"/>
            </a:pPr>
            <a:endParaRPr lang="en-US">
              <a:latin typeface="Tahoma"/>
              <a:ea typeface="Tahoma"/>
              <a:cs typeface="Tahoma"/>
            </a:endParaRPr>
          </a:p>
          <a:p>
            <a:pPr marL="128270" indent="-128270" algn="l">
              <a:buNone/>
            </a:pPr>
            <a:endParaRPr lang="en-US">
              <a:latin typeface="Tahoma"/>
              <a:ea typeface="Tahoma"/>
              <a:cs typeface="Tahoma"/>
            </a:endParaRPr>
          </a:p>
        </p:txBody>
      </p:sp>
      <p:pic>
        <p:nvPicPr>
          <p:cNvPr id="4" name="Picture 4" descr="Table&#10;&#10;Description automatically generated">
            <a:extLst>
              <a:ext uri="{FF2B5EF4-FFF2-40B4-BE49-F238E27FC236}">
                <a16:creationId xmlns:a16="http://schemas.microsoft.com/office/drawing/2014/main" id="{06B75D6C-5A5F-40D1-AE86-580504505256}"/>
              </a:ext>
            </a:extLst>
          </p:cNvPr>
          <p:cNvPicPr>
            <a:picLocks noChangeAspect="1"/>
          </p:cNvPicPr>
          <p:nvPr/>
        </p:nvPicPr>
        <p:blipFill>
          <a:blip r:embed="rId2"/>
          <a:stretch>
            <a:fillRect/>
          </a:stretch>
        </p:blipFill>
        <p:spPr>
          <a:xfrm>
            <a:off x="1554139" y="1786839"/>
            <a:ext cx="5549520" cy="2806651"/>
          </a:xfrm>
          <a:prstGeom prst="rect">
            <a:avLst/>
          </a:prstGeom>
        </p:spPr>
      </p:pic>
      <p:pic>
        <p:nvPicPr>
          <p:cNvPr id="5" name="Picture 4">
            <a:extLst>
              <a:ext uri="{FF2B5EF4-FFF2-40B4-BE49-F238E27FC236}">
                <a16:creationId xmlns:a16="http://schemas.microsoft.com/office/drawing/2014/main" id="{1DE6C40A-CDC2-4EF0-94CF-611BCFD3AB22}"/>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8592417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6D4BD-49B9-40F9-9BF9-38E80A41D10F}"/>
              </a:ext>
            </a:extLst>
          </p:cNvPr>
          <p:cNvSpPr>
            <a:spLocks noGrp="1"/>
          </p:cNvSpPr>
          <p:nvPr>
            <p:ph type="title"/>
          </p:nvPr>
        </p:nvSpPr>
        <p:spPr/>
        <p:txBody>
          <a:bodyPr/>
          <a:lstStyle/>
          <a:p>
            <a:pPr algn="just"/>
            <a:r>
              <a:rPr lang="en-US">
                <a:latin typeface="Tahoma"/>
                <a:ea typeface="Tahoma"/>
                <a:cs typeface="Tahoma"/>
              </a:rPr>
              <a:t>Many-to-Many Relationship</a:t>
            </a:r>
            <a:endParaRPr lang="en-US">
              <a:ea typeface="+mj-lt"/>
              <a:cs typeface="+mj-lt"/>
            </a:endParaRPr>
          </a:p>
          <a:p>
            <a:endParaRPr lang="en-US">
              <a:cs typeface="Calibri"/>
            </a:endParaRPr>
          </a:p>
        </p:txBody>
      </p:sp>
      <p:sp>
        <p:nvSpPr>
          <p:cNvPr id="3" name="Content Placeholder 2">
            <a:extLst>
              <a:ext uri="{FF2B5EF4-FFF2-40B4-BE49-F238E27FC236}">
                <a16:creationId xmlns:a16="http://schemas.microsoft.com/office/drawing/2014/main" id="{5089EEBB-2A38-4416-9305-A4A34C0B469C}"/>
              </a:ext>
            </a:extLst>
          </p:cNvPr>
          <p:cNvSpPr>
            <a:spLocks noGrp="1"/>
          </p:cNvSpPr>
          <p:nvPr>
            <p:ph idx="1"/>
          </p:nvPr>
        </p:nvSpPr>
        <p:spPr/>
        <p:txBody>
          <a:bodyPr vert="horz" lIns="91440" tIns="45720" rIns="91440" bIns="45720" rtlCol="0" anchor="t">
            <a:normAutofit/>
          </a:bodyPr>
          <a:lstStyle/>
          <a:p>
            <a:pPr marL="0" indent="0">
              <a:buNone/>
            </a:pPr>
            <a:r>
              <a:rPr lang="en-US">
                <a:latin typeface="Tahoma"/>
                <a:ea typeface="Tahoma"/>
                <a:cs typeface="Tahoma"/>
              </a:rPr>
              <a:t>Many-to-Many Relationship:</a:t>
            </a:r>
            <a:endParaRPr lang="en-US"/>
          </a:p>
          <a:p>
            <a:pPr marL="128270" indent="-128270" algn="l">
              <a:lnSpc>
                <a:spcPct val="90000"/>
              </a:lnSpc>
              <a:spcBef>
                <a:spcPts val="0"/>
              </a:spcBef>
              <a:spcAft>
                <a:spcPts val="600"/>
              </a:spcAft>
              <a:buFont typeface="Symbol"/>
              <a:buChar char="®"/>
            </a:pPr>
            <a:r>
              <a:rPr lang="en-US"/>
              <a:t>An Employee works in Multiple projects</a:t>
            </a:r>
          </a:p>
          <a:p>
            <a:pPr marL="128270" indent="-128270" algn="l">
              <a:lnSpc>
                <a:spcPct val="90000"/>
              </a:lnSpc>
              <a:spcBef>
                <a:spcPts val="0"/>
              </a:spcBef>
              <a:spcAft>
                <a:spcPts val="600"/>
              </a:spcAft>
              <a:buFont typeface="Symbol"/>
              <a:buChar char="®"/>
            </a:pPr>
            <a:r>
              <a:rPr lang="en-US"/>
              <a:t>A project has multiple employees</a:t>
            </a:r>
          </a:p>
          <a:p>
            <a:pPr marL="128270" indent="-128270" algn="l">
              <a:lnSpc>
                <a:spcPct val="90000"/>
              </a:lnSpc>
              <a:spcBef>
                <a:spcPts val="0"/>
              </a:spcBef>
              <a:spcAft>
                <a:spcPts val="600"/>
              </a:spcAft>
              <a:buFont typeface="Symbol"/>
              <a:buChar char="®"/>
            </a:pPr>
            <a:endParaRPr lang="en-US"/>
          </a:p>
          <a:p>
            <a:pPr marL="871220" lvl="1" indent="-285750" algn="l">
              <a:lnSpc>
                <a:spcPct val="90000"/>
              </a:lnSpc>
              <a:spcBef>
                <a:spcPts val="0"/>
              </a:spcBef>
              <a:spcAft>
                <a:spcPts val="600"/>
              </a:spcAft>
              <a:buFont typeface="Tahoma"/>
              <a:buChar char="»"/>
            </a:pPr>
            <a:endParaRPr lang="en-US"/>
          </a:p>
          <a:p>
            <a:pPr marL="0" indent="0">
              <a:buNone/>
            </a:pPr>
            <a:endParaRPr lang="en-US"/>
          </a:p>
        </p:txBody>
      </p:sp>
      <p:pic>
        <p:nvPicPr>
          <p:cNvPr id="4" name="Picture 4" descr="A picture containing text&#10;&#10;Description automatically generated">
            <a:extLst>
              <a:ext uri="{FF2B5EF4-FFF2-40B4-BE49-F238E27FC236}">
                <a16:creationId xmlns:a16="http://schemas.microsoft.com/office/drawing/2014/main" id="{EA742B5E-9E19-4EE3-92B1-A50BC4CF7535}"/>
              </a:ext>
            </a:extLst>
          </p:cNvPr>
          <p:cNvPicPr>
            <a:picLocks noChangeAspect="1"/>
          </p:cNvPicPr>
          <p:nvPr/>
        </p:nvPicPr>
        <p:blipFill>
          <a:blip r:embed="rId2"/>
          <a:stretch>
            <a:fillRect/>
          </a:stretch>
        </p:blipFill>
        <p:spPr>
          <a:xfrm>
            <a:off x="718214" y="2214616"/>
            <a:ext cx="5225386" cy="2505535"/>
          </a:xfrm>
          <a:prstGeom prst="rect">
            <a:avLst/>
          </a:prstGeom>
        </p:spPr>
      </p:pic>
      <p:pic>
        <p:nvPicPr>
          <p:cNvPr id="5" name="Picture 4">
            <a:extLst>
              <a:ext uri="{FF2B5EF4-FFF2-40B4-BE49-F238E27FC236}">
                <a16:creationId xmlns:a16="http://schemas.microsoft.com/office/drawing/2014/main" id="{96B02A68-7896-4017-8C10-20448E6BE324}"/>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40013388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E7CB-8DE1-4569-9226-FEF7229947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184090-6630-45DB-AC6D-1CA399A2C528}"/>
              </a:ext>
            </a:extLst>
          </p:cNvPr>
          <p:cNvSpPr>
            <a:spLocks noGrp="1"/>
          </p:cNvSpPr>
          <p:nvPr>
            <p:ph idx="1"/>
          </p:nvPr>
        </p:nvSpPr>
        <p:spPr/>
        <p:txBody>
          <a:bodyPr vert="horz" lIns="91440" tIns="45720" rIns="91440" bIns="45720" rtlCol="0" anchor="t">
            <a:normAutofit/>
          </a:bodyPr>
          <a:lstStyle/>
          <a:p>
            <a:pPr marL="128270" indent="-128270"/>
            <a:r>
              <a:rPr lang="en-US">
                <a:latin typeface="Tahoma"/>
                <a:ea typeface="Tahoma"/>
                <a:cs typeface="Tahoma"/>
              </a:rPr>
              <a:t>A relationship that is multi-valued in both directions is a many-to-many relationship. An employee can work on more than one project, and a project can have more than one employee. The questions "What does Dolores Quintana work on?", and "Who works on project IF1000?" both yield multiple answers. A many-to-many relationship can be expressed in a table with a column for each entity ("employees" and "projects").</a:t>
            </a:r>
          </a:p>
          <a:p>
            <a:pPr marL="128270" indent="-128270"/>
            <a:endParaRPr lang="en-US"/>
          </a:p>
        </p:txBody>
      </p:sp>
      <p:pic>
        <p:nvPicPr>
          <p:cNvPr id="4" name="Picture 3">
            <a:extLst>
              <a:ext uri="{FF2B5EF4-FFF2-40B4-BE49-F238E27FC236}">
                <a16:creationId xmlns:a16="http://schemas.microsoft.com/office/drawing/2014/main" id="{B596EB19-A064-4C8D-A6A5-40E3B1FA1E03}"/>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8321680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F50F-5086-4B81-B114-8E959FFB7ECE}"/>
              </a:ext>
            </a:extLst>
          </p:cNvPr>
          <p:cNvSpPr>
            <a:spLocks noGrp="1"/>
          </p:cNvSpPr>
          <p:nvPr>
            <p:ph type="title"/>
          </p:nvPr>
        </p:nvSpPr>
        <p:spPr/>
        <p:txBody>
          <a:bodyPr/>
          <a:lstStyle/>
          <a:p>
            <a:r>
              <a:rPr lang="en-US">
                <a:ea typeface="+mj-lt"/>
                <a:cs typeface="+mj-lt"/>
              </a:rPr>
              <a:t>Resolving Many-to-Many Relationship</a:t>
            </a:r>
          </a:p>
          <a:p>
            <a:endParaRPr lang="en-US">
              <a:cs typeface="Calibri"/>
            </a:endParaRPr>
          </a:p>
        </p:txBody>
      </p:sp>
      <p:sp>
        <p:nvSpPr>
          <p:cNvPr id="3" name="Content Placeholder 2">
            <a:extLst>
              <a:ext uri="{FF2B5EF4-FFF2-40B4-BE49-F238E27FC236}">
                <a16:creationId xmlns:a16="http://schemas.microsoft.com/office/drawing/2014/main" id="{C64634CE-1EF0-48EB-BCCC-ECB55C1DD4CA}"/>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endParaRPr lang="en-US">
              <a:latin typeface="Tahoma"/>
              <a:ea typeface="Tahoma"/>
              <a:cs typeface="Tahoma"/>
            </a:endParaRPr>
          </a:p>
          <a:p>
            <a:pPr marL="128270" indent="-128270" algn="l">
              <a:lnSpc>
                <a:spcPct val="90000"/>
              </a:lnSpc>
              <a:spcBef>
                <a:spcPts val="0"/>
              </a:spcBef>
              <a:spcAft>
                <a:spcPts val="600"/>
              </a:spcAft>
              <a:buFont typeface="Symbol"/>
              <a:buChar char="®"/>
            </a:pPr>
            <a:r>
              <a:rPr lang="en-US">
                <a:latin typeface="Tahoma"/>
                <a:ea typeface="Tahoma"/>
                <a:cs typeface="Tahoma"/>
              </a:rPr>
              <a:t>Resolved Many-To-Many Relationship</a:t>
            </a:r>
            <a:endParaRPr lang="en-US"/>
          </a:p>
          <a:p>
            <a:pPr marL="128270" indent="-128270" algn="l">
              <a:lnSpc>
                <a:spcPct val="90000"/>
              </a:lnSpc>
              <a:spcBef>
                <a:spcPts val="0"/>
              </a:spcBef>
              <a:spcAft>
                <a:spcPts val="600"/>
              </a:spcAft>
              <a:buFont typeface="Symbol"/>
              <a:buChar char="®"/>
            </a:pPr>
            <a:endParaRPr lang="en-US"/>
          </a:p>
          <a:p>
            <a:pPr marL="128270" indent="-128270" algn="l">
              <a:lnSpc>
                <a:spcPct val="90000"/>
              </a:lnSpc>
              <a:spcBef>
                <a:spcPts val="0"/>
              </a:spcBef>
              <a:spcAft>
                <a:spcPts val="600"/>
              </a:spcAft>
              <a:buFont typeface="Symbol"/>
              <a:buChar char="®"/>
            </a:pPr>
            <a:endParaRPr lang="en-US"/>
          </a:p>
          <a:p>
            <a:pPr marL="0" indent="0" algn="l">
              <a:lnSpc>
                <a:spcPct val="90000"/>
              </a:lnSpc>
              <a:spcBef>
                <a:spcPts val="0"/>
              </a:spcBef>
              <a:spcAft>
                <a:spcPts val="600"/>
              </a:spcAft>
              <a:buNone/>
            </a:pPr>
            <a:endParaRPr lang="en-US"/>
          </a:p>
          <a:p>
            <a:pPr marL="128270" indent="-128270" algn="l">
              <a:lnSpc>
                <a:spcPct val="90000"/>
              </a:lnSpc>
              <a:spcBef>
                <a:spcPts val="0"/>
              </a:spcBef>
              <a:spcAft>
                <a:spcPts val="600"/>
              </a:spcAft>
            </a:pPr>
            <a:endParaRPr lang="en-US"/>
          </a:p>
          <a:p>
            <a:pPr marL="128270" indent="-128270" algn="l">
              <a:lnSpc>
                <a:spcPct val="90000"/>
              </a:lnSpc>
              <a:spcBef>
                <a:spcPts val="0"/>
              </a:spcBef>
              <a:spcAft>
                <a:spcPts val="600"/>
              </a:spcAft>
              <a:buFont typeface="Symbol"/>
              <a:buChar char="®"/>
            </a:pPr>
            <a:r>
              <a:rPr lang="en-US"/>
              <a:t>Data model should not contain an unresolved many-to-many relationship</a:t>
            </a:r>
          </a:p>
          <a:p>
            <a:pPr marL="0" indent="0">
              <a:buNone/>
            </a:pPr>
            <a:endParaRPr lang="en-US"/>
          </a:p>
        </p:txBody>
      </p:sp>
      <p:sp>
        <p:nvSpPr>
          <p:cNvPr id="30" name="TextBox 29">
            <a:extLst>
              <a:ext uri="{FF2B5EF4-FFF2-40B4-BE49-F238E27FC236}">
                <a16:creationId xmlns:a16="http://schemas.microsoft.com/office/drawing/2014/main" id="{68BF1530-3D1B-4DD3-ADCE-EA1F7E1BBB1D}"/>
              </a:ext>
            </a:extLst>
          </p:cNvPr>
          <p:cNvSpPr txBox="1"/>
          <p:nvPr/>
        </p:nvSpPr>
        <p:spPr>
          <a:xfrm>
            <a:off x="3200400" y="2343150"/>
            <a:ext cx="2743200"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rgbClr val="484848"/>
              </a:solidFill>
              <a:latin typeface="Arial"/>
              <a:cs typeface="Arial"/>
            </a:endParaRPr>
          </a:p>
          <a:p>
            <a:pPr>
              <a:buChar char="•"/>
            </a:pPr>
            <a:r>
              <a:rPr lang="en-US" dirty="0">
                <a:solidFill>
                  <a:srgbClr val="00264A"/>
                </a:solidFill>
                <a:latin typeface="Arial"/>
                <a:cs typeface="Arial"/>
              </a:rPr>
              <a:t>​</a:t>
            </a:r>
          </a:p>
        </p:txBody>
      </p:sp>
      <p:grpSp>
        <p:nvGrpSpPr>
          <p:cNvPr id="31" name="Group 30">
            <a:extLst>
              <a:ext uri="{FF2B5EF4-FFF2-40B4-BE49-F238E27FC236}">
                <a16:creationId xmlns:a16="http://schemas.microsoft.com/office/drawing/2014/main" id="{23FE7025-3310-42A0-A2D9-920DBC7B234A}"/>
              </a:ext>
            </a:extLst>
          </p:cNvPr>
          <p:cNvGrpSpPr>
            <a:grpSpLocks/>
          </p:cNvGrpSpPr>
          <p:nvPr/>
        </p:nvGrpSpPr>
        <p:grpSpPr bwMode="auto">
          <a:xfrm>
            <a:off x="1752600" y="1676400"/>
            <a:ext cx="4914900" cy="800100"/>
            <a:chOff x="1752600" y="1676400"/>
            <a:chExt cx="3096" cy="504"/>
          </a:xfrm>
        </p:grpSpPr>
        <p:sp>
          <p:nvSpPr>
            <p:cNvPr id="32" name="Text Box 6">
              <a:extLst>
                <a:ext uri="{FF2B5EF4-FFF2-40B4-BE49-F238E27FC236}">
                  <a16:creationId xmlns:a16="http://schemas.microsoft.com/office/drawing/2014/main" id="{1DEFD711-2335-410B-8C6E-9E79B4611D36}"/>
                </a:ext>
              </a:extLst>
            </p:cNvPr>
            <p:cNvSpPr txBox="1">
              <a:spLocks noChangeArrowheads="1"/>
            </p:cNvSpPr>
            <p:nvPr/>
          </p:nvSpPr>
          <p:spPr bwMode="auto">
            <a:xfrm>
              <a:off x="1752600" y="1676400"/>
              <a:ext cx="1064" cy="504"/>
            </a:xfrm>
            <a:prstGeom prst="rect">
              <a:avLst/>
            </a:prstGeom>
            <a:solidFill>
              <a:srgbClr val="FFFFFF"/>
            </a:solidFill>
            <a:ln w="9525">
              <a:solidFill>
                <a:schemeClr val="tx2"/>
              </a:solidFill>
              <a:miter lim="800000"/>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sz="1200">
                  <a:latin typeface="+mj-lt"/>
                </a:rPr>
                <a:t>EMPLOYEE						                                       </a:t>
              </a:r>
              <a:endParaRPr lang="en-US">
                <a:latin typeface="+mj-lt"/>
              </a:endParaRPr>
            </a:p>
          </p:txBody>
        </p:sp>
        <p:sp>
          <p:nvSpPr>
            <p:cNvPr id="33" name="Text Box 7">
              <a:extLst>
                <a:ext uri="{FF2B5EF4-FFF2-40B4-BE49-F238E27FC236}">
                  <a16:creationId xmlns:a16="http://schemas.microsoft.com/office/drawing/2014/main" id="{23BACB16-FE6E-4B2C-9F73-B58D49046A46}"/>
                </a:ext>
              </a:extLst>
            </p:cNvPr>
            <p:cNvSpPr txBox="1">
              <a:spLocks noChangeArrowheads="1"/>
            </p:cNvSpPr>
            <p:nvPr/>
          </p:nvSpPr>
          <p:spPr bwMode="auto">
            <a:xfrm>
              <a:off x="1754535" y="1676400"/>
              <a:ext cx="1161" cy="504"/>
            </a:xfrm>
            <a:prstGeom prst="rect">
              <a:avLst/>
            </a:prstGeom>
            <a:solidFill>
              <a:srgbClr val="FFFFFF"/>
            </a:solidFill>
            <a:ln w="9525">
              <a:solidFill>
                <a:schemeClr val="tx2"/>
              </a:solidFill>
              <a:miter lim="800000"/>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sz="1200">
                  <a:latin typeface="+mj-lt"/>
                </a:rPr>
                <a:t>PROJECT</a:t>
              </a:r>
              <a:endParaRPr lang="en-US">
                <a:latin typeface="+mj-lt"/>
              </a:endParaRPr>
            </a:p>
          </p:txBody>
        </p:sp>
        <p:sp>
          <p:nvSpPr>
            <p:cNvPr id="34" name="Line 8">
              <a:extLst>
                <a:ext uri="{FF2B5EF4-FFF2-40B4-BE49-F238E27FC236}">
                  <a16:creationId xmlns:a16="http://schemas.microsoft.com/office/drawing/2014/main" id="{5608EDCC-D90E-41BA-9DC1-5D14963577EA}"/>
                </a:ext>
              </a:extLst>
            </p:cNvPr>
            <p:cNvSpPr>
              <a:spLocks noChangeShapeType="1"/>
            </p:cNvSpPr>
            <p:nvPr/>
          </p:nvSpPr>
          <p:spPr bwMode="auto">
            <a:xfrm>
              <a:off x="1752600" y="1676544"/>
              <a:ext cx="1064"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j-lt"/>
              </a:endParaRPr>
            </a:p>
          </p:txBody>
        </p:sp>
        <p:sp>
          <p:nvSpPr>
            <p:cNvPr id="35" name="Line 9">
              <a:extLst>
                <a:ext uri="{FF2B5EF4-FFF2-40B4-BE49-F238E27FC236}">
                  <a16:creationId xmlns:a16="http://schemas.microsoft.com/office/drawing/2014/main" id="{DB7A0E5A-C3AF-49F0-AE2C-E09DC02B7CD1}"/>
                </a:ext>
              </a:extLst>
            </p:cNvPr>
            <p:cNvSpPr>
              <a:spLocks noChangeShapeType="1"/>
            </p:cNvSpPr>
            <p:nvPr/>
          </p:nvSpPr>
          <p:spPr bwMode="auto">
            <a:xfrm>
              <a:off x="1754535" y="1676544"/>
              <a:ext cx="1161"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j-lt"/>
              </a:endParaRPr>
            </a:p>
          </p:txBody>
        </p:sp>
        <p:sp>
          <p:nvSpPr>
            <p:cNvPr id="36" name="Line 10">
              <a:extLst>
                <a:ext uri="{FF2B5EF4-FFF2-40B4-BE49-F238E27FC236}">
                  <a16:creationId xmlns:a16="http://schemas.microsoft.com/office/drawing/2014/main" id="{AABDD278-C7A9-4B54-B859-61AA3EE96E71}"/>
                </a:ext>
              </a:extLst>
            </p:cNvPr>
            <p:cNvSpPr>
              <a:spLocks noChangeShapeType="1"/>
            </p:cNvSpPr>
            <p:nvPr/>
          </p:nvSpPr>
          <p:spPr bwMode="auto">
            <a:xfrm>
              <a:off x="1753664" y="1676688"/>
              <a:ext cx="712"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j-lt"/>
              </a:endParaRPr>
            </a:p>
          </p:txBody>
        </p:sp>
        <p:sp>
          <p:nvSpPr>
            <p:cNvPr id="37" name="Line 11">
              <a:extLst>
                <a:ext uri="{FF2B5EF4-FFF2-40B4-BE49-F238E27FC236}">
                  <a16:creationId xmlns:a16="http://schemas.microsoft.com/office/drawing/2014/main" id="{FC7702DF-0F49-400B-B760-147F7A00D8D5}"/>
                </a:ext>
              </a:extLst>
            </p:cNvPr>
            <p:cNvSpPr>
              <a:spLocks noChangeShapeType="1"/>
            </p:cNvSpPr>
            <p:nvPr/>
          </p:nvSpPr>
          <p:spPr bwMode="auto">
            <a:xfrm>
              <a:off x="1754438" y="1676688"/>
              <a:ext cx="97"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j-lt"/>
              </a:endParaRPr>
            </a:p>
          </p:txBody>
        </p:sp>
        <p:sp>
          <p:nvSpPr>
            <p:cNvPr id="38" name="Line 12">
              <a:extLst>
                <a:ext uri="{FF2B5EF4-FFF2-40B4-BE49-F238E27FC236}">
                  <a16:creationId xmlns:a16="http://schemas.microsoft.com/office/drawing/2014/main" id="{DD62F926-1819-4DC1-90CE-E286D942CA31}"/>
                </a:ext>
              </a:extLst>
            </p:cNvPr>
            <p:cNvSpPr>
              <a:spLocks noChangeShapeType="1"/>
            </p:cNvSpPr>
            <p:nvPr/>
          </p:nvSpPr>
          <p:spPr bwMode="auto">
            <a:xfrm>
              <a:off x="1753800" y="1676544"/>
              <a:ext cx="0" cy="28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j-lt"/>
              </a:endParaRPr>
            </a:p>
          </p:txBody>
        </p:sp>
        <p:sp>
          <p:nvSpPr>
            <p:cNvPr id="39" name="Line 13">
              <a:extLst>
                <a:ext uri="{FF2B5EF4-FFF2-40B4-BE49-F238E27FC236}">
                  <a16:creationId xmlns:a16="http://schemas.microsoft.com/office/drawing/2014/main" id="{C221F434-E9FD-4184-B01D-1670C8A0B958}"/>
                </a:ext>
              </a:extLst>
            </p:cNvPr>
            <p:cNvSpPr>
              <a:spLocks noChangeShapeType="1"/>
            </p:cNvSpPr>
            <p:nvPr/>
          </p:nvSpPr>
          <p:spPr bwMode="auto">
            <a:xfrm flipH="1" flipV="1">
              <a:off x="1753656" y="1676592"/>
              <a:ext cx="144" cy="96"/>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j-lt"/>
              </a:endParaRPr>
            </a:p>
          </p:txBody>
        </p:sp>
        <p:sp>
          <p:nvSpPr>
            <p:cNvPr id="40" name="Line 14">
              <a:extLst>
                <a:ext uri="{FF2B5EF4-FFF2-40B4-BE49-F238E27FC236}">
                  <a16:creationId xmlns:a16="http://schemas.microsoft.com/office/drawing/2014/main" id="{98A0670A-CB83-4AB8-B82D-B55D06CAB0C2}"/>
                </a:ext>
              </a:extLst>
            </p:cNvPr>
            <p:cNvSpPr>
              <a:spLocks noChangeShapeType="1"/>
            </p:cNvSpPr>
            <p:nvPr/>
          </p:nvSpPr>
          <p:spPr bwMode="auto">
            <a:xfrm flipV="1">
              <a:off x="1753656" y="1676688"/>
              <a:ext cx="144" cy="96"/>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j-lt"/>
              </a:endParaRPr>
            </a:p>
          </p:txBody>
        </p:sp>
        <p:sp>
          <p:nvSpPr>
            <p:cNvPr id="41" name="Oval 40">
              <a:extLst>
                <a:ext uri="{FF2B5EF4-FFF2-40B4-BE49-F238E27FC236}">
                  <a16:creationId xmlns:a16="http://schemas.microsoft.com/office/drawing/2014/main" id="{DDC37020-00F3-408E-9160-13C6694610B2}"/>
                </a:ext>
              </a:extLst>
            </p:cNvPr>
            <p:cNvSpPr>
              <a:spLocks noChangeArrowheads="1"/>
            </p:cNvSpPr>
            <p:nvPr/>
          </p:nvSpPr>
          <p:spPr bwMode="auto">
            <a:xfrm>
              <a:off x="1754376" y="1676544"/>
              <a:ext cx="48" cy="288"/>
            </a:xfrm>
            <a:prstGeom prst="ellipse">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j-lt"/>
              </a:endParaRPr>
            </a:p>
          </p:txBody>
        </p:sp>
        <p:sp>
          <p:nvSpPr>
            <p:cNvPr id="42" name="Line 16">
              <a:extLst>
                <a:ext uri="{FF2B5EF4-FFF2-40B4-BE49-F238E27FC236}">
                  <a16:creationId xmlns:a16="http://schemas.microsoft.com/office/drawing/2014/main" id="{55B6E8A0-5295-466F-8B3E-139A4F49B34A}"/>
                </a:ext>
              </a:extLst>
            </p:cNvPr>
            <p:cNvSpPr>
              <a:spLocks noChangeShapeType="1"/>
            </p:cNvSpPr>
            <p:nvPr/>
          </p:nvSpPr>
          <p:spPr bwMode="auto">
            <a:xfrm flipV="1">
              <a:off x="1754424" y="1676592"/>
              <a:ext cx="96" cy="96"/>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j-lt"/>
              </a:endParaRPr>
            </a:p>
          </p:txBody>
        </p:sp>
        <p:sp>
          <p:nvSpPr>
            <p:cNvPr id="43" name="Line 17">
              <a:extLst>
                <a:ext uri="{FF2B5EF4-FFF2-40B4-BE49-F238E27FC236}">
                  <a16:creationId xmlns:a16="http://schemas.microsoft.com/office/drawing/2014/main" id="{1C21756A-0DE5-4D73-90A3-0D36B2144AAF}"/>
                </a:ext>
              </a:extLst>
            </p:cNvPr>
            <p:cNvSpPr>
              <a:spLocks noChangeShapeType="1"/>
            </p:cNvSpPr>
            <p:nvPr/>
          </p:nvSpPr>
          <p:spPr bwMode="auto">
            <a:xfrm>
              <a:off x="1754424" y="1676688"/>
              <a:ext cx="96" cy="96"/>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j-lt"/>
              </a:endParaRPr>
            </a:p>
          </p:txBody>
        </p:sp>
      </p:grpSp>
      <p:grpSp>
        <p:nvGrpSpPr>
          <p:cNvPr id="44" name="Group 43">
            <a:extLst>
              <a:ext uri="{FF2B5EF4-FFF2-40B4-BE49-F238E27FC236}">
                <a16:creationId xmlns:a16="http://schemas.microsoft.com/office/drawing/2014/main" id="{29B89EF3-8A2D-45FF-8149-D29CFED87F28}"/>
              </a:ext>
            </a:extLst>
          </p:cNvPr>
          <p:cNvGrpSpPr>
            <a:grpSpLocks/>
          </p:cNvGrpSpPr>
          <p:nvPr/>
        </p:nvGrpSpPr>
        <p:grpSpPr bwMode="auto">
          <a:xfrm>
            <a:off x="1368188" y="3096336"/>
            <a:ext cx="5372100" cy="946150"/>
            <a:chOff x="1828800" y="3429000"/>
            <a:chExt cx="3384" cy="596"/>
          </a:xfrm>
        </p:grpSpPr>
        <p:grpSp>
          <p:nvGrpSpPr>
            <p:cNvPr id="45" name="Group 44">
              <a:extLst>
                <a:ext uri="{FF2B5EF4-FFF2-40B4-BE49-F238E27FC236}">
                  <a16:creationId xmlns:a16="http://schemas.microsoft.com/office/drawing/2014/main" id="{26358479-A328-4336-8D1C-EA65E05E338F}"/>
                </a:ext>
              </a:extLst>
            </p:cNvPr>
            <p:cNvGrpSpPr>
              <a:grpSpLocks/>
            </p:cNvGrpSpPr>
            <p:nvPr/>
          </p:nvGrpSpPr>
          <p:grpSpPr bwMode="auto">
            <a:xfrm>
              <a:off x="1828800" y="3429048"/>
              <a:ext cx="768" cy="504"/>
              <a:chOff x="1828800" y="3429048"/>
              <a:chExt cx="2160" cy="1260"/>
            </a:xfrm>
          </p:grpSpPr>
          <p:sp>
            <p:nvSpPr>
              <p:cNvPr id="61" name="Text Box 40">
                <a:extLst>
                  <a:ext uri="{FF2B5EF4-FFF2-40B4-BE49-F238E27FC236}">
                    <a16:creationId xmlns:a16="http://schemas.microsoft.com/office/drawing/2014/main" id="{1ED77F7E-AAE7-4A82-9AA9-BD066FD2699C}"/>
                  </a:ext>
                </a:extLst>
              </p:cNvPr>
              <p:cNvSpPr txBox="1">
                <a:spLocks noChangeArrowheads="1"/>
              </p:cNvSpPr>
              <p:nvPr/>
            </p:nvSpPr>
            <p:spPr bwMode="auto">
              <a:xfrm>
                <a:off x="1828800" y="3429048"/>
                <a:ext cx="2160" cy="1260"/>
              </a:xfrm>
              <a:prstGeom prst="rect">
                <a:avLst/>
              </a:prstGeom>
              <a:solidFill>
                <a:srgbClr val="FFFFFF"/>
              </a:solidFill>
              <a:ln w="9525">
                <a:solidFill>
                  <a:srgbClr val="000000"/>
                </a:solidFill>
                <a:miter lim="800000"/>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sz="1200">
                    <a:latin typeface="+mj-lt"/>
                  </a:rPr>
                  <a:t>EMPLOYEE						                                       </a:t>
                </a:r>
                <a:endParaRPr lang="en-US">
                  <a:latin typeface="+mj-lt"/>
                </a:endParaRPr>
              </a:p>
            </p:txBody>
          </p:sp>
          <p:sp>
            <p:nvSpPr>
              <p:cNvPr id="62" name="Line 41">
                <a:extLst>
                  <a:ext uri="{FF2B5EF4-FFF2-40B4-BE49-F238E27FC236}">
                    <a16:creationId xmlns:a16="http://schemas.microsoft.com/office/drawing/2014/main" id="{F36DC32B-7A89-43ED-83D2-F47EA665401E}"/>
                  </a:ext>
                </a:extLst>
              </p:cNvPr>
              <p:cNvSpPr>
                <a:spLocks noChangeShapeType="1"/>
              </p:cNvSpPr>
              <p:nvPr/>
            </p:nvSpPr>
            <p:spPr bwMode="auto">
              <a:xfrm>
                <a:off x="1828800" y="3429388"/>
                <a:ext cx="21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j-lt"/>
                </a:endParaRPr>
              </a:p>
            </p:txBody>
          </p:sp>
        </p:grpSp>
        <p:grpSp>
          <p:nvGrpSpPr>
            <p:cNvPr id="46" name="Group 45">
              <a:extLst>
                <a:ext uri="{FF2B5EF4-FFF2-40B4-BE49-F238E27FC236}">
                  <a16:creationId xmlns:a16="http://schemas.microsoft.com/office/drawing/2014/main" id="{ABCA304A-0C11-4C2F-85DC-16DE3EE10851}"/>
                </a:ext>
              </a:extLst>
            </p:cNvPr>
            <p:cNvGrpSpPr>
              <a:grpSpLocks/>
            </p:cNvGrpSpPr>
            <p:nvPr/>
          </p:nvGrpSpPr>
          <p:grpSpPr bwMode="auto">
            <a:xfrm>
              <a:off x="1830096" y="3429048"/>
              <a:ext cx="864" cy="504"/>
              <a:chOff x="1830096" y="3429048"/>
              <a:chExt cx="1980" cy="1260"/>
            </a:xfrm>
          </p:grpSpPr>
          <p:sp>
            <p:nvSpPr>
              <p:cNvPr id="59" name="Text Box 43">
                <a:extLst>
                  <a:ext uri="{FF2B5EF4-FFF2-40B4-BE49-F238E27FC236}">
                    <a16:creationId xmlns:a16="http://schemas.microsoft.com/office/drawing/2014/main" id="{5EAA6D69-0ABF-41D4-AD67-2EAF62BAF59F}"/>
                  </a:ext>
                </a:extLst>
              </p:cNvPr>
              <p:cNvSpPr txBox="1">
                <a:spLocks noChangeArrowheads="1"/>
              </p:cNvSpPr>
              <p:nvPr/>
            </p:nvSpPr>
            <p:spPr bwMode="auto">
              <a:xfrm>
                <a:off x="1830096" y="3429048"/>
                <a:ext cx="1980" cy="1260"/>
              </a:xfrm>
              <a:prstGeom prst="rect">
                <a:avLst/>
              </a:prstGeom>
              <a:solidFill>
                <a:srgbClr val="FFFFFF"/>
              </a:solidFill>
              <a:ln w="9525">
                <a:solidFill>
                  <a:srgbClr val="000000"/>
                </a:solidFill>
                <a:miter lim="800000"/>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sz="1200">
                    <a:latin typeface="+mj-lt"/>
                  </a:rPr>
                  <a:t>ASSIGNEMENT					                                       </a:t>
                </a:r>
                <a:endParaRPr lang="en-US">
                  <a:latin typeface="+mj-lt"/>
                </a:endParaRPr>
              </a:p>
            </p:txBody>
          </p:sp>
          <p:sp>
            <p:nvSpPr>
              <p:cNvPr id="60" name="Line 44">
                <a:extLst>
                  <a:ext uri="{FF2B5EF4-FFF2-40B4-BE49-F238E27FC236}">
                    <a16:creationId xmlns:a16="http://schemas.microsoft.com/office/drawing/2014/main" id="{F7A65D4A-F114-43DC-BA17-570A3B96E607}"/>
                  </a:ext>
                </a:extLst>
              </p:cNvPr>
              <p:cNvSpPr>
                <a:spLocks noChangeShapeType="1"/>
              </p:cNvSpPr>
              <p:nvPr/>
            </p:nvSpPr>
            <p:spPr bwMode="auto">
              <a:xfrm>
                <a:off x="1830096" y="3429388"/>
                <a:ext cx="19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j-lt"/>
                </a:endParaRPr>
              </a:p>
            </p:txBody>
          </p:sp>
        </p:grpSp>
        <p:grpSp>
          <p:nvGrpSpPr>
            <p:cNvPr id="47" name="Group 46">
              <a:extLst>
                <a:ext uri="{FF2B5EF4-FFF2-40B4-BE49-F238E27FC236}">
                  <a16:creationId xmlns:a16="http://schemas.microsoft.com/office/drawing/2014/main" id="{5ECD3963-38DA-4F1B-865B-0F2D5D98E949}"/>
                </a:ext>
              </a:extLst>
            </p:cNvPr>
            <p:cNvGrpSpPr>
              <a:grpSpLocks/>
            </p:cNvGrpSpPr>
            <p:nvPr/>
          </p:nvGrpSpPr>
          <p:grpSpPr bwMode="auto">
            <a:xfrm>
              <a:off x="1831536" y="3429000"/>
              <a:ext cx="648" cy="504"/>
              <a:chOff x="1831536" y="3429000"/>
              <a:chExt cx="1620" cy="1260"/>
            </a:xfrm>
          </p:grpSpPr>
          <p:sp>
            <p:nvSpPr>
              <p:cNvPr id="57" name="Text Box 46">
                <a:extLst>
                  <a:ext uri="{FF2B5EF4-FFF2-40B4-BE49-F238E27FC236}">
                    <a16:creationId xmlns:a16="http://schemas.microsoft.com/office/drawing/2014/main" id="{3BDFFD60-6AB5-4572-B5BA-80E0A825F24B}"/>
                  </a:ext>
                </a:extLst>
              </p:cNvPr>
              <p:cNvSpPr txBox="1">
                <a:spLocks noChangeArrowheads="1"/>
              </p:cNvSpPr>
              <p:nvPr/>
            </p:nvSpPr>
            <p:spPr bwMode="auto">
              <a:xfrm>
                <a:off x="1831536" y="3429000"/>
                <a:ext cx="1620" cy="1260"/>
              </a:xfrm>
              <a:prstGeom prst="rect">
                <a:avLst/>
              </a:prstGeom>
              <a:solidFill>
                <a:srgbClr val="FFFFFF"/>
              </a:solidFill>
              <a:ln w="9525">
                <a:solidFill>
                  <a:srgbClr val="000000"/>
                </a:solidFill>
                <a:miter lim="800000"/>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sz="1200">
                    <a:latin typeface="+mj-lt"/>
                  </a:rPr>
                  <a:t>  PROJECT</a:t>
                </a:r>
                <a:endParaRPr lang="en-US">
                  <a:latin typeface="+mj-lt"/>
                </a:endParaRPr>
              </a:p>
            </p:txBody>
          </p:sp>
          <p:sp>
            <p:nvSpPr>
              <p:cNvPr id="58" name="Line 47">
                <a:extLst>
                  <a:ext uri="{FF2B5EF4-FFF2-40B4-BE49-F238E27FC236}">
                    <a16:creationId xmlns:a16="http://schemas.microsoft.com/office/drawing/2014/main" id="{7E8CD9B1-7F79-44AF-BBF0-982FCC83BFF1}"/>
                  </a:ext>
                </a:extLst>
              </p:cNvPr>
              <p:cNvSpPr>
                <a:spLocks noChangeShapeType="1"/>
              </p:cNvSpPr>
              <p:nvPr/>
            </p:nvSpPr>
            <p:spPr bwMode="auto">
              <a:xfrm>
                <a:off x="1831536" y="3429360"/>
                <a:ext cx="16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j-lt"/>
                </a:endParaRPr>
              </a:p>
            </p:txBody>
          </p:sp>
        </p:grpSp>
        <p:sp>
          <p:nvSpPr>
            <p:cNvPr id="48" name="Line 48">
              <a:extLst>
                <a:ext uri="{FF2B5EF4-FFF2-40B4-BE49-F238E27FC236}">
                  <a16:creationId xmlns:a16="http://schemas.microsoft.com/office/drawing/2014/main" id="{3BC72C12-5B24-4DA9-AF4D-DBD8C7529648}"/>
                </a:ext>
              </a:extLst>
            </p:cNvPr>
            <p:cNvSpPr>
              <a:spLocks noChangeShapeType="1"/>
            </p:cNvSpPr>
            <p:nvPr/>
          </p:nvSpPr>
          <p:spPr bwMode="auto">
            <a:xfrm flipH="1">
              <a:off x="1830960" y="3429288"/>
              <a:ext cx="57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j-lt"/>
              </a:endParaRPr>
            </a:p>
          </p:txBody>
        </p:sp>
        <p:sp>
          <p:nvSpPr>
            <p:cNvPr id="49" name="Line 49">
              <a:extLst>
                <a:ext uri="{FF2B5EF4-FFF2-40B4-BE49-F238E27FC236}">
                  <a16:creationId xmlns:a16="http://schemas.microsoft.com/office/drawing/2014/main" id="{13D86879-CE74-4E98-8286-1C5E3FB4218F}"/>
                </a:ext>
              </a:extLst>
            </p:cNvPr>
            <p:cNvSpPr>
              <a:spLocks noChangeShapeType="1"/>
            </p:cNvSpPr>
            <p:nvPr/>
          </p:nvSpPr>
          <p:spPr bwMode="auto">
            <a:xfrm>
              <a:off x="1831056" y="3429192"/>
              <a:ext cx="0"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j-lt"/>
              </a:endParaRPr>
            </a:p>
          </p:txBody>
        </p:sp>
        <p:sp>
          <p:nvSpPr>
            <p:cNvPr id="50" name="Line 50">
              <a:extLst>
                <a:ext uri="{FF2B5EF4-FFF2-40B4-BE49-F238E27FC236}">
                  <a16:creationId xmlns:a16="http://schemas.microsoft.com/office/drawing/2014/main" id="{711168FA-FC94-45DE-B5E7-5E8E7E0CC844}"/>
                </a:ext>
              </a:extLst>
            </p:cNvPr>
            <p:cNvSpPr>
              <a:spLocks noChangeShapeType="1"/>
            </p:cNvSpPr>
            <p:nvPr/>
          </p:nvSpPr>
          <p:spPr bwMode="auto">
            <a:xfrm>
              <a:off x="1831440" y="3429192"/>
              <a:ext cx="0"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j-lt"/>
              </a:endParaRPr>
            </a:p>
          </p:txBody>
        </p:sp>
        <p:sp>
          <p:nvSpPr>
            <p:cNvPr id="51" name="Line 51">
              <a:extLst>
                <a:ext uri="{FF2B5EF4-FFF2-40B4-BE49-F238E27FC236}">
                  <a16:creationId xmlns:a16="http://schemas.microsoft.com/office/drawing/2014/main" id="{9D1F5198-206D-46F4-9575-15E50FFE1A0F}"/>
                </a:ext>
              </a:extLst>
            </p:cNvPr>
            <p:cNvSpPr>
              <a:spLocks noChangeShapeType="1"/>
            </p:cNvSpPr>
            <p:nvPr/>
          </p:nvSpPr>
          <p:spPr bwMode="auto">
            <a:xfrm>
              <a:off x="1829568" y="3429336"/>
              <a:ext cx="52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j-lt"/>
              </a:endParaRPr>
            </a:p>
          </p:txBody>
        </p:sp>
        <p:sp>
          <p:nvSpPr>
            <p:cNvPr id="52" name="Line 52">
              <a:extLst>
                <a:ext uri="{FF2B5EF4-FFF2-40B4-BE49-F238E27FC236}">
                  <a16:creationId xmlns:a16="http://schemas.microsoft.com/office/drawing/2014/main" id="{0F62B8A5-1331-4190-B8EC-99AF5928DB7E}"/>
                </a:ext>
              </a:extLst>
            </p:cNvPr>
            <p:cNvSpPr>
              <a:spLocks noChangeShapeType="1"/>
            </p:cNvSpPr>
            <p:nvPr/>
          </p:nvSpPr>
          <p:spPr bwMode="auto">
            <a:xfrm>
              <a:off x="1829664" y="3429240"/>
              <a:ext cx="0"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j-lt"/>
              </a:endParaRPr>
            </a:p>
          </p:txBody>
        </p:sp>
        <p:sp>
          <p:nvSpPr>
            <p:cNvPr id="53" name="Line 53">
              <a:extLst>
                <a:ext uri="{FF2B5EF4-FFF2-40B4-BE49-F238E27FC236}">
                  <a16:creationId xmlns:a16="http://schemas.microsoft.com/office/drawing/2014/main" id="{2ED150A3-5321-47EC-9AD3-B42051CE3735}"/>
                </a:ext>
              </a:extLst>
            </p:cNvPr>
            <p:cNvSpPr>
              <a:spLocks noChangeShapeType="1"/>
            </p:cNvSpPr>
            <p:nvPr/>
          </p:nvSpPr>
          <p:spPr bwMode="auto">
            <a:xfrm flipH="1">
              <a:off x="1830000" y="3429240"/>
              <a:ext cx="0"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j-lt"/>
              </a:endParaRPr>
            </a:p>
          </p:txBody>
        </p:sp>
        <p:sp>
          <p:nvSpPr>
            <p:cNvPr id="54" name="Text Box 54">
              <a:extLst>
                <a:ext uri="{FF2B5EF4-FFF2-40B4-BE49-F238E27FC236}">
                  <a16:creationId xmlns:a16="http://schemas.microsoft.com/office/drawing/2014/main" id="{96F9162E-A5BF-4390-9E13-7239803326E4}"/>
                </a:ext>
              </a:extLst>
            </p:cNvPr>
            <p:cNvSpPr txBox="1">
              <a:spLocks noChangeArrowheads="1"/>
            </p:cNvSpPr>
            <p:nvPr/>
          </p:nvSpPr>
          <p:spPr bwMode="auto">
            <a:xfrm>
              <a:off x="1829616" y="3429096"/>
              <a:ext cx="480"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spcBef>
                  <a:spcPct val="50000"/>
                </a:spcBef>
              </a:pPr>
              <a:r>
                <a:rPr lang="en-US" sz="1100">
                  <a:latin typeface="+mj-lt"/>
                </a:rPr>
                <a:t>assigned</a:t>
              </a:r>
            </a:p>
          </p:txBody>
        </p:sp>
        <p:sp>
          <p:nvSpPr>
            <p:cNvPr id="55" name="Text Box 55">
              <a:extLst>
                <a:ext uri="{FF2B5EF4-FFF2-40B4-BE49-F238E27FC236}">
                  <a16:creationId xmlns:a16="http://schemas.microsoft.com/office/drawing/2014/main" id="{B40A21FD-937C-45D7-B038-A8839797DB6F}"/>
                </a:ext>
              </a:extLst>
            </p:cNvPr>
            <p:cNvSpPr txBox="1">
              <a:spLocks noChangeArrowheads="1"/>
            </p:cNvSpPr>
            <p:nvPr/>
          </p:nvSpPr>
          <p:spPr bwMode="auto">
            <a:xfrm>
              <a:off x="1831152" y="3429000"/>
              <a:ext cx="48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spcBef>
                  <a:spcPct val="50000"/>
                </a:spcBef>
              </a:pPr>
              <a:r>
                <a:rPr lang="en-US" sz="1100">
                  <a:latin typeface="+mj-lt"/>
                </a:rPr>
                <a:t>Belong to</a:t>
              </a:r>
            </a:p>
          </p:txBody>
        </p:sp>
        <p:sp>
          <p:nvSpPr>
            <p:cNvPr id="56" name="Text Box 56">
              <a:extLst>
                <a:ext uri="{FF2B5EF4-FFF2-40B4-BE49-F238E27FC236}">
                  <a16:creationId xmlns:a16="http://schemas.microsoft.com/office/drawing/2014/main" id="{BAB970D0-B7CF-4708-BAE8-8A4F7D1C40D7}"/>
                </a:ext>
              </a:extLst>
            </p:cNvPr>
            <p:cNvSpPr txBox="1">
              <a:spLocks noChangeArrowheads="1"/>
            </p:cNvSpPr>
            <p:nvPr/>
          </p:nvSpPr>
          <p:spPr bwMode="auto">
            <a:xfrm>
              <a:off x="1830960" y="3429432"/>
              <a:ext cx="288"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spcBef>
                  <a:spcPct val="50000"/>
                </a:spcBef>
              </a:pPr>
              <a:r>
                <a:rPr lang="en-US" sz="1100">
                  <a:latin typeface="+mj-lt"/>
                </a:rPr>
                <a:t>has</a:t>
              </a:r>
            </a:p>
          </p:txBody>
        </p:sp>
      </p:grpSp>
      <p:pic>
        <p:nvPicPr>
          <p:cNvPr id="63" name="Picture 62">
            <a:extLst>
              <a:ext uri="{FF2B5EF4-FFF2-40B4-BE49-F238E27FC236}">
                <a16:creationId xmlns:a16="http://schemas.microsoft.com/office/drawing/2014/main" id="{27167C3D-22F2-4C41-BEED-1A254D48C575}"/>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19824370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DEA37-42B2-4285-9013-C94EBDCEDF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4E59A0-4F08-4D08-82B1-49514C6CF74F}"/>
              </a:ext>
            </a:extLst>
          </p:cNvPr>
          <p:cNvSpPr>
            <a:spLocks noGrp="1"/>
          </p:cNvSpPr>
          <p:nvPr>
            <p:ph idx="1"/>
          </p:nvPr>
        </p:nvSpPr>
        <p:spPr/>
        <p:txBody>
          <a:bodyPr vert="horz" lIns="91440" tIns="45720" rIns="91440" bIns="45720" rtlCol="0" anchor="t">
            <a:normAutofit/>
          </a:bodyPr>
          <a:lstStyle/>
          <a:p>
            <a:pPr marL="128270" indent="-128270"/>
            <a:r>
              <a:rPr lang="en-US">
                <a:latin typeface="Tahoma"/>
                <a:ea typeface="Tahoma"/>
                <a:cs typeface="Tahoma"/>
              </a:rPr>
              <a:t>Many-to-many relationships cannot be used in the data model because they cannot be represented by the relational model. Therefore, many-to-many relationships must be resolved early in the modelling process. The strategy for resolving many-to-many relationship is to replace the relationship with an association entity and then relate the two original entities to the association entity</a:t>
            </a:r>
            <a:endParaRPr lang="en-US"/>
          </a:p>
          <a:p>
            <a:pPr marL="128270" indent="-128270"/>
            <a:endParaRPr lang="en-US"/>
          </a:p>
        </p:txBody>
      </p:sp>
      <p:pic>
        <p:nvPicPr>
          <p:cNvPr id="4" name="Picture 3">
            <a:extLst>
              <a:ext uri="{FF2B5EF4-FFF2-40B4-BE49-F238E27FC236}">
                <a16:creationId xmlns:a16="http://schemas.microsoft.com/office/drawing/2014/main" id="{775B8DEC-604F-4935-87EC-F9EB0F4EC20D}"/>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712142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BE6251-A88E-4844-BB19-F0B7473AC48C}"/>
              </a:ext>
            </a:extLst>
          </p:cNvPr>
          <p:cNvSpPr>
            <a:spLocks noGrp="1"/>
          </p:cNvSpPr>
          <p:nvPr>
            <p:ph sz="half" idx="1"/>
          </p:nvPr>
        </p:nvSpPr>
        <p:spPr>
          <a:xfrm>
            <a:off x="457200" y="838723"/>
            <a:ext cx="3703320" cy="3017520"/>
          </a:xfrm>
        </p:spPr>
        <p:txBody>
          <a:bodyPr>
            <a:normAutofit/>
          </a:bodyPr>
          <a:lstStyle/>
          <a:p>
            <a:pPr marL="0" indent="0">
              <a:lnSpc>
                <a:spcPct val="140000"/>
              </a:lnSpc>
              <a:buNone/>
            </a:pPr>
            <a:r>
              <a:rPr lang="en-US" sz="1100"/>
              <a:t>What is Data Modeling?</a:t>
            </a:r>
          </a:p>
          <a:p>
            <a:pPr marL="0" indent="0">
              <a:lnSpc>
                <a:spcPct val="140000"/>
              </a:lnSpc>
              <a:buNone/>
            </a:pPr>
            <a:endParaRPr lang="en-US" sz="1100"/>
          </a:p>
          <a:p>
            <a:pPr>
              <a:lnSpc>
                <a:spcPct val="140000"/>
              </a:lnSpc>
            </a:pPr>
            <a:r>
              <a:rPr lang="en-US" sz="1100"/>
              <a:t>Data modeling is a technique for exploring the data structures needed to support an organization’s information need.</a:t>
            </a:r>
          </a:p>
          <a:p>
            <a:pPr>
              <a:lnSpc>
                <a:spcPct val="140000"/>
              </a:lnSpc>
            </a:pPr>
            <a:r>
              <a:rPr lang="en-US" sz="1100"/>
              <a:t>It would be a conceptual representation or a replica of the data structure required in the database system.</a:t>
            </a:r>
          </a:p>
          <a:p>
            <a:pPr>
              <a:lnSpc>
                <a:spcPct val="140000"/>
              </a:lnSpc>
            </a:pPr>
            <a:r>
              <a:rPr lang="en-US" sz="1100"/>
              <a:t>A data model focuses on which data is required and how the data should be organized.</a:t>
            </a:r>
          </a:p>
          <a:p>
            <a:pPr>
              <a:lnSpc>
                <a:spcPct val="140000"/>
              </a:lnSpc>
            </a:pPr>
            <a:r>
              <a:rPr lang="en-US" sz="1100"/>
              <a:t>At the conceptual level, the data model is independent of any hardware or software constraints.</a:t>
            </a:r>
          </a:p>
          <a:p>
            <a:pPr marL="0" indent="0">
              <a:lnSpc>
                <a:spcPct val="140000"/>
              </a:lnSpc>
              <a:buNone/>
            </a:pPr>
            <a:endParaRPr lang="en-IN" sz="1100"/>
          </a:p>
        </p:txBody>
      </p:sp>
      <p:pic>
        <p:nvPicPr>
          <p:cNvPr id="4" name="Picture 3">
            <a:extLst>
              <a:ext uri="{FF2B5EF4-FFF2-40B4-BE49-F238E27FC236}">
                <a16:creationId xmlns:a16="http://schemas.microsoft.com/office/drawing/2014/main" id="{E5B3635A-2B27-4A12-8343-B17777152B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12" r="3106"/>
          <a:stretch/>
        </p:blipFill>
        <p:spPr bwMode="auto">
          <a:xfrm>
            <a:off x="4297681" y="838723"/>
            <a:ext cx="3703320" cy="301752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7B43A35C-A31D-4165-A55E-9F680256A5FC}"/>
              </a:ext>
            </a:extLst>
          </p:cNvPr>
          <p:cNvSpPr>
            <a:spLocks noGrp="1"/>
          </p:cNvSpPr>
          <p:nvPr>
            <p:ph type="title"/>
          </p:nvPr>
        </p:nvSpPr>
        <p:spPr>
          <a:xfrm>
            <a:off x="477296" y="160775"/>
            <a:ext cx="7886700" cy="516428"/>
          </a:xfrm>
        </p:spPr>
        <p:txBody>
          <a:bodyPr anchor="ctr">
            <a:normAutofit/>
          </a:bodyPr>
          <a:lstStyle/>
          <a:p>
            <a:r>
              <a:rPr lang="en-US"/>
              <a:t>1.2: Data Modeling Technique</a:t>
            </a:r>
            <a:endParaRPr lang="en-IN" dirty="0"/>
          </a:p>
        </p:txBody>
      </p:sp>
      <p:sp>
        <p:nvSpPr>
          <p:cNvPr id="5" name="Rectangle 4">
            <a:extLst>
              <a:ext uri="{FF2B5EF4-FFF2-40B4-BE49-F238E27FC236}">
                <a16:creationId xmlns:a16="http://schemas.microsoft.com/office/drawing/2014/main" id="{100719F6-D4DB-41CE-AB32-D251BAFE739C}"/>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6212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F7B7D-1E94-4D30-999E-98023D7F5580}"/>
              </a:ext>
            </a:extLst>
          </p:cNvPr>
          <p:cNvSpPr>
            <a:spLocks noGrp="1"/>
          </p:cNvSpPr>
          <p:nvPr>
            <p:ph type="title"/>
          </p:nvPr>
        </p:nvSpPr>
        <p:spPr/>
        <p:txBody>
          <a:bodyPr/>
          <a:lstStyle/>
          <a:p>
            <a:r>
              <a:rPr lang="en-US">
                <a:ea typeface="+mj-lt"/>
                <a:cs typeface="+mj-lt"/>
              </a:rPr>
              <a:t>4.5:  Logical Model –an Example</a:t>
            </a:r>
            <a:endParaRPr lang="en-US"/>
          </a:p>
        </p:txBody>
      </p:sp>
      <p:pic>
        <p:nvPicPr>
          <p:cNvPr id="4" name="Picture 4" descr="Diagram&#10;&#10;Description automatically generated">
            <a:extLst>
              <a:ext uri="{FF2B5EF4-FFF2-40B4-BE49-F238E27FC236}">
                <a16:creationId xmlns:a16="http://schemas.microsoft.com/office/drawing/2014/main" id="{A337E8C9-2337-4A88-83E9-00ECABF25154}"/>
              </a:ext>
            </a:extLst>
          </p:cNvPr>
          <p:cNvPicPr>
            <a:picLocks noGrp="1" noChangeAspect="1"/>
          </p:cNvPicPr>
          <p:nvPr>
            <p:ph idx="1"/>
          </p:nvPr>
        </p:nvPicPr>
        <p:blipFill>
          <a:blip r:embed="rId2"/>
          <a:stretch>
            <a:fillRect/>
          </a:stretch>
        </p:blipFill>
        <p:spPr>
          <a:xfrm>
            <a:off x="2011772" y="868136"/>
            <a:ext cx="4777556" cy="3927702"/>
          </a:xfrm>
        </p:spPr>
      </p:pic>
      <p:pic>
        <p:nvPicPr>
          <p:cNvPr id="5" name="Picture 4">
            <a:extLst>
              <a:ext uri="{FF2B5EF4-FFF2-40B4-BE49-F238E27FC236}">
                <a16:creationId xmlns:a16="http://schemas.microsoft.com/office/drawing/2014/main" id="{5ACB3501-2A5A-4873-B509-D09E7E5F2E0F}"/>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31808949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7A9CA-414C-4839-BA42-E69B9E52FA66}"/>
              </a:ext>
            </a:extLst>
          </p:cNvPr>
          <p:cNvSpPr>
            <a:spLocks noGrp="1"/>
          </p:cNvSpPr>
          <p:nvPr>
            <p:ph type="title"/>
          </p:nvPr>
        </p:nvSpPr>
        <p:spPr/>
        <p:txBody>
          <a:bodyPr/>
          <a:lstStyle/>
          <a:p>
            <a:r>
              <a:rPr lang="en-US">
                <a:ea typeface="+mj-lt"/>
                <a:cs typeface="+mj-lt"/>
              </a:rPr>
              <a:t>Exercise 1</a:t>
            </a:r>
          </a:p>
          <a:p>
            <a:endParaRPr lang="en-US">
              <a:cs typeface="Calibri"/>
            </a:endParaRPr>
          </a:p>
        </p:txBody>
      </p:sp>
      <p:sp>
        <p:nvSpPr>
          <p:cNvPr id="3" name="Content Placeholder 2">
            <a:extLst>
              <a:ext uri="{FF2B5EF4-FFF2-40B4-BE49-F238E27FC236}">
                <a16:creationId xmlns:a16="http://schemas.microsoft.com/office/drawing/2014/main" id="{30676F95-488C-48D0-ABB4-0CA7A2668893}"/>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buFont typeface="Symbol"/>
              <a:buChar char="®"/>
            </a:pPr>
            <a:r>
              <a:rPr lang="en-US"/>
              <a:t>Scenario</a:t>
            </a:r>
          </a:p>
          <a:p>
            <a:pPr marL="871220" lvl="1" indent="-285750" algn="l">
              <a:lnSpc>
                <a:spcPct val="90000"/>
              </a:lnSpc>
              <a:spcBef>
                <a:spcPts val="0"/>
              </a:spcBef>
              <a:spcAft>
                <a:spcPts val="600"/>
              </a:spcAft>
              <a:buFont typeface="Tahoma"/>
              <a:buChar char="»"/>
            </a:pPr>
            <a:r>
              <a:rPr lang="en-US"/>
              <a:t>Industry:  Automobile manufacturing</a:t>
            </a:r>
          </a:p>
          <a:p>
            <a:pPr marL="871220" lvl="1" indent="-285750" algn="l">
              <a:lnSpc>
                <a:spcPct val="90000"/>
              </a:lnSpc>
              <a:spcBef>
                <a:spcPts val="0"/>
              </a:spcBef>
              <a:spcAft>
                <a:spcPts val="600"/>
              </a:spcAft>
              <a:buFont typeface="Tahoma"/>
              <a:buChar char="»"/>
            </a:pPr>
            <a:r>
              <a:rPr lang="en-US"/>
              <a:t>Company:  Millennium Motors</a:t>
            </a:r>
          </a:p>
          <a:p>
            <a:pPr marL="871220" lvl="1" indent="-285750" algn="l">
              <a:lnSpc>
                <a:spcPct val="90000"/>
              </a:lnSpc>
              <a:spcBef>
                <a:spcPts val="0"/>
              </a:spcBef>
              <a:spcAft>
                <a:spcPts val="600"/>
              </a:spcAft>
              <a:buFont typeface="Tahoma"/>
              <a:buChar char="»"/>
            </a:pPr>
            <a:r>
              <a:rPr lang="en-US"/>
              <a:t>Value chain focus:  Sales</a:t>
            </a:r>
          </a:p>
          <a:p>
            <a:pPr marL="128270" indent="-128270" algn="l">
              <a:lnSpc>
                <a:spcPct val="90000"/>
              </a:lnSpc>
              <a:spcBef>
                <a:spcPts val="0"/>
              </a:spcBef>
              <a:spcAft>
                <a:spcPts val="600"/>
              </a:spcAft>
              <a:buFont typeface="Symbol"/>
              <a:buChar char="®"/>
            </a:pPr>
            <a:r>
              <a:rPr lang="en-US"/>
              <a:t>Sample business questions:</a:t>
            </a:r>
          </a:p>
          <a:p>
            <a:pPr marL="871220" lvl="1" indent="-285750" algn="l">
              <a:lnSpc>
                <a:spcPct val="90000"/>
              </a:lnSpc>
              <a:spcBef>
                <a:spcPts val="0"/>
              </a:spcBef>
              <a:spcAft>
                <a:spcPts val="600"/>
              </a:spcAft>
              <a:buFont typeface="Tahoma"/>
              <a:buChar char="»"/>
            </a:pPr>
            <a:r>
              <a:rPr lang="en-US"/>
              <a:t>What are the top 10 selling car models this month?</a:t>
            </a:r>
          </a:p>
          <a:p>
            <a:pPr marL="871220" lvl="1" indent="-285750" algn="l">
              <a:lnSpc>
                <a:spcPct val="90000"/>
              </a:lnSpc>
              <a:spcBef>
                <a:spcPts val="0"/>
              </a:spcBef>
              <a:spcAft>
                <a:spcPts val="600"/>
              </a:spcAft>
              <a:buFont typeface="Tahoma"/>
              <a:buChar char="»"/>
            </a:pPr>
            <a:r>
              <a:rPr lang="en-US"/>
              <a:t>How do this months top 10 selling models compare to the top 10 over the last six months?</a:t>
            </a:r>
          </a:p>
          <a:p>
            <a:pPr marL="871220" lvl="1" indent="-285750" algn="l">
              <a:lnSpc>
                <a:spcPct val="90000"/>
              </a:lnSpc>
              <a:spcBef>
                <a:spcPts val="0"/>
              </a:spcBef>
              <a:spcAft>
                <a:spcPts val="600"/>
              </a:spcAft>
              <a:buFont typeface="Tahoma"/>
              <a:buChar char="»"/>
            </a:pPr>
            <a:r>
              <a:rPr lang="en-US"/>
              <a:t>Show me dealer sales by region by model by day</a:t>
            </a:r>
          </a:p>
          <a:p>
            <a:pPr marL="871220" lvl="1" indent="-285750" algn="l">
              <a:lnSpc>
                <a:spcPct val="90000"/>
              </a:lnSpc>
              <a:spcBef>
                <a:spcPts val="0"/>
              </a:spcBef>
              <a:spcAft>
                <a:spcPts val="600"/>
              </a:spcAft>
              <a:buFont typeface="Tahoma"/>
              <a:buChar char="»"/>
            </a:pPr>
            <a:r>
              <a:rPr lang="en-US"/>
              <a:t>What is the total number of cars sold by month by dealer by state?</a:t>
            </a:r>
          </a:p>
          <a:p>
            <a:pPr marL="128270" indent="-128270" algn="l">
              <a:lnSpc>
                <a:spcPct val="90000"/>
              </a:lnSpc>
              <a:spcBef>
                <a:spcPts val="0"/>
              </a:spcBef>
              <a:spcAft>
                <a:spcPts val="600"/>
              </a:spcAft>
              <a:buFont typeface="Symbol"/>
              <a:buChar char="®"/>
            </a:pPr>
            <a:r>
              <a:rPr lang="en-US"/>
              <a:t>List facts and dimensions</a:t>
            </a:r>
          </a:p>
          <a:p>
            <a:pPr marL="128270" indent="-128270" algn="l">
              <a:lnSpc>
                <a:spcPct val="90000"/>
              </a:lnSpc>
              <a:spcBef>
                <a:spcPts val="0"/>
              </a:spcBef>
              <a:spcAft>
                <a:spcPts val="600"/>
              </a:spcAft>
              <a:buFont typeface="Symbol"/>
              <a:buChar char="®"/>
            </a:pPr>
            <a:endParaRPr lang="en-US"/>
          </a:p>
          <a:p>
            <a:pPr marL="0" indent="0">
              <a:buNone/>
            </a:pPr>
            <a:endParaRPr lang="en-US"/>
          </a:p>
        </p:txBody>
      </p:sp>
      <p:pic>
        <p:nvPicPr>
          <p:cNvPr id="4" name="Picture 3">
            <a:extLst>
              <a:ext uri="{FF2B5EF4-FFF2-40B4-BE49-F238E27FC236}">
                <a16:creationId xmlns:a16="http://schemas.microsoft.com/office/drawing/2014/main" id="{01C3F3DD-2A35-43DC-87B5-FF5D4C0C0007}"/>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47647577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67D2C-E7CF-4723-BEF6-25F35C2FB22D}"/>
              </a:ext>
            </a:extLst>
          </p:cNvPr>
          <p:cNvSpPr>
            <a:spLocks noGrp="1"/>
          </p:cNvSpPr>
          <p:nvPr>
            <p:ph type="title"/>
          </p:nvPr>
        </p:nvSpPr>
        <p:spPr/>
        <p:txBody>
          <a:bodyPr/>
          <a:lstStyle/>
          <a:p>
            <a:r>
              <a:rPr lang="en-US">
                <a:ea typeface="+mj-lt"/>
                <a:cs typeface="+mj-lt"/>
              </a:rPr>
              <a:t>Exercise 1 Solution</a:t>
            </a:r>
          </a:p>
          <a:p>
            <a:endParaRPr lang="en-US">
              <a:cs typeface="Calibri"/>
            </a:endParaRPr>
          </a:p>
        </p:txBody>
      </p:sp>
      <p:sp>
        <p:nvSpPr>
          <p:cNvPr id="3" name="Content Placeholder 2">
            <a:extLst>
              <a:ext uri="{FF2B5EF4-FFF2-40B4-BE49-F238E27FC236}">
                <a16:creationId xmlns:a16="http://schemas.microsoft.com/office/drawing/2014/main" id="{1E218410-BC31-45A7-916F-30FB945BDD9D}"/>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Facts</a:t>
            </a:r>
          </a:p>
          <a:p>
            <a:pPr marL="585470" lvl="1" indent="-128270" algn="l">
              <a:lnSpc>
                <a:spcPct val="90000"/>
              </a:lnSpc>
              <a:spcBef>
                <a:spcPts val="0"/>
              </a:spcBef>
              <a:spcAft>
                <a:spcPts val="600"/>
              </a:spcAft>
              <a:buFont typeface="Tahoma" panose="05050102010706020507" pitchFamily="18" charset="2"/>
              <a:buChar char="»"/>
            </a:pPr>
            <a:r>
              <a:rPr lang="en-US"/>
              <a:t>Sales revenue</a:t>
            </a:r>
          </a:p>
          <a:p>
            <a:pPr marL="585470" lvl="1" indent="-128270" algn="l">
              <a:lnSpc>
                <a:spcPct val="90000"/>
              </a:lnSpc>
              <a:spcBef>
                <a:spcPts val="0"/>
              </a:spcBef>
              <a:spcAft>
                <a:spcPts val="600"/>
              </a:spcAft>
              <a:buFont typeface="Tahoma" panose="05050102010706020507" pitchFamily="18" charset="2"/>
              <a:buChar char="»"/>
            </a:pPr>
            <a:r>
              <a:rPr lang="en-US"/>
              <a:t>Quantity sold</a:t>
            </a:r>
          </a:p>
          <a:p>
            <a:pPr marL="128270" indent="-128270" algn="l">
              <a:lnSpc>
                <a:spcPct val="90000"/>
              </a:lnSpc>
              <a:spcBef>
                <a:spcPts val="0"/>
              </a:spcBef>
              <a:spcAft>
                <a:spcPts val="600"/>
              </a:spcAft>
            </a:pPr>
            <a:endParaRPr lang="en-US"/>
          </a:p>
          <a:p>
            <a:pPr marL="128270" indent="-128270" algn="l">
              <a:lnSpc>
                <a:spcPct val="90000"/>
              </a:lnSpc>
              <a:spcBef>
                <a:spcPts val="0"/>
              </a:spcBef>
              <a:spcAft>
                <a:spcPts val="600"/>
              </a:spcAft>
            </a:pPr>
            <a:r>
              <a:rPr lang="en-US"/>
              <a:t>Dimensions</a:t>
            </a:r>
          </a:p>
          <a:p>
            <a:pPr marL="585470" lvl="1" indent="-128270" algn="l">
              <a:lnSpc>
                <a:spcPct val="90000"/>
              </a:lnSpc>
              <a:spcBef>
                <a:spcPts val="0"/>
              </a:spcBef>
              <a:spcAft>
                <a:spcPts val="600"/>
              </a:spcAft>
              <a:buFont typeface="Tahoma" panose="05050102010706020507" pitchFamily="18" charset="2"/>
              <a:buChar char="»"/>
            </a:pPr>
            <a:r>
              <a:rPr lang="en-US"/>
              <a:t>Model name</a:t>
            </a:r>
          </a:p>
          <a:p>
            <a:pPr marL="585470" lvl="1" indent="-128270" algn="l">
              <a:lnSpc>
                <a:spcPct val="90000"/>
              </a:lnSpc>
              <a:spcBef>
                <a:spcPts val="0"/>
              </a:spcBef>
              <a:spcAft>
                <a:spcPts val="600"/>
              </a:spcAft>
              <a:buFont typeface="Tahoma" panose="05050102010706020507" pitchFamily="18" charset="2"/>
              <a:buChar char="»"/>
            </a:pPr>
            <a:r>
              <a:rPr lang="en-US"/>
              <a:t>Month</a:t>
            </a:r>
          </a:p>
          <a:p>
            <a:pPr marL="585470" lvl="1" indent="-128270" algn="l">
              <a:lnSpc>
                <a:spcPct val="90000"/>
              </a:lnSpc>
              <a:spcBef>
                <a:spcPts val="0"/>
              </a:spcBef>
              <a:spcAft>
                <a:spcPts val="600"/>
              </a:spcAft>
              <a:buFont typeface="Tahoma" panose="05050102010706020507" pitchFamily="18" charset="2"/>
              <a:buChar char="»"/>
            </a:pPr>
            <a:r>
              <a:rPr lang="en-US"/>
              <a:t>Dealer name</a:t>
            </a:r>
          </a:p>
          <a:p>
            <a:pPr marL="585470" lvl="1" indent="-128270" algn="l">
              <a:lnSpc>
                <a:spcPct val="90000"/>
              </a:lnSpc>
              <a:spcBef>
                <a:spcPts val="0"/>
              </a:spcBef>
              <a:spcAft>
                <a:spcPts val="600"/>
              </a:spcAft>
              <a:buFont typeface="Tahoma" panose="05050102010706020507" pitchFamily="18" charset="2"/>
              <a:buChar char="»"/>
            </a:pPr>
            <a:r>
              <a:rPr lang="en-US"/>
              <a:t>Region</a:t>
            </a:r>
          </a:p>
          <a:p>
            <a:pPr marL="585470" lvl="1" indent="-128270" algn="l">
              <a:lnSpc>
                <a:spcPct val="90000"/>
              </a:lnSpc>
              <a:spcBef>
                <a:spcPts val="0"/>
              </a:spcBef>
              <a:spcAft>
                <a:spcPts val="600"/>
              </a:spcAft>
              <a:buFont typeface="Tahoma" panose="05050102010706020507" pitchFamily="18" charset="2"/>
              <a:buChar char="»"/>
            </a:pPr>
            <a:r>
              <a:rPr lang="en-US"/>
              <a:t>State</a:t>
            </a:r>
          </a:p>
          <a:p>
            <a:pPr marL="585470" lvl="1" indent="-128270" algn="l">
              <a:lnSpc>
                <a:spcPct val="90000"/>
              </a:lnSpc>
              <a:spcBef>
                <a:spcPts val="0"/>
              </a:spcBef>
              <a:spcAft>
                <a:spcPts val="600"/>
              </a:spcAft>
              <a:buFont typeface="Tahoma" panose="05050102010706020507" pitchFamily="18" charset="2"/>
              <a:buChar char="»"/>
            </a:pPr>
            <a:r>
              <a:rPr lang="en-US"/>
              <a:t>Date</a:t>
            </a:r>
          </a:p>
          <a:p>
            <a:pPr marL="128270" indent="-128270" algn="l">
              <a:lnSpc>
                <a:spcPct val="90000"/>
              </a:lnSpc>
              <a:spcBef>
                <a:spcPts val="0"/>
              </a:spcBef>
              <a:spcAft>
                <a:spcPts val="600"/>
              </a:spcAft>
            </a:pPr>
            <a:endParaRPr lang="en-US"/>
          </a:p>
          <a:p>
            <a:pPr marL="128270" indent="-128270"/>
            <a:endParaRPr lang="en-US"/>
          </a:p>
        </p:txBody>
      </p:sp>
      <p:pic>
        <p:nvPicPr>
          <p:cNvPr id="4" name="Picture 3">
            <a:extLst>
              <a:ext uri="{FF2B5EF4-FFF2-40B4-BE49-F238E27FC236}">
                <a16:creationId xmlns:a16="http://schemas.microsoft.com/office/drawing/2014/main" id="{330CF99B-E652-4B62-B893-E69712666AD1}"/>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1344490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9350A-B92E-4145-ACFC-77CC221F71D3}"/>
              </a:ext>
            </a:extLst>
          </p:cNvPr>
          <p:cNvSpPr>
            <a:spLocks noGrp="1"/>
          </p:cNvSpPr>
          <p:nvPr>
            <p:ph type="title"/>
          </p:nvPr>
        </p:nvSpPr>
        <p:spPr/>
        <p:txBody>
          <a:bodyPr/>
          <a:lstStyle/>
          <a:p>
            <a:r>
              <a:rPr lang="en-US">
                <a:ea typeface="+mj-lt"/>
                <a:cs typeface="+mj-lt"/>
              </a:rPr>
              <a:t>Example Fact Table</a:t>
            </a:r>
          </a:p>
          <a:p>
            <a:endParaRPr lang="en-US">
              <a:cs typeface="Calibri"/>
            </a:endParaRPr>
          </a:p>
        </p:txBody>
      </p:sp>
      <p:pic>
        <p:nvPicPr>
          <p:cNvPr id="4" name="Picture 4" descr="Diagram&#10;&#10;Description automatically generated">
            <a:extLst>
              <a:ext uri="{FF2B5EF4-FFF2-40B4-BE49-F238E27FC236}">
                <a16:creationId xmlns:a16="http://schemas.microsoft.com/office/drawing/2014/main" id="{B51C75ED-55A1-42BE-BCC5-D9D866AF0C08}"/>
              </a:ext>
            </a:extLst>
          </p:cNvPr>
          <p:cNvPicPr>
            <a:picLocks noGrp="1" noChangeAspect="1"/>
          </p:cNvPicPr>
          <p:nvPr>
            <p:ph idx="1"/>
          </p:nvPr>
        </p:nvPicPr>
        <p:blipFill>
          <a:blip r:embed="rId2"/>
          <a:stretch>
            <a:fillRect/>
          </a:stretch>
        </p:blipFill>
        <p:spPr>
          <a:xfrm>
            <a:off x="1380961" y="868136"/>
            <a:ext cx="6039177" cy="3927702"/>
          </a:xfrm>
        </p:spPr>
      </p:pic>
      <p:pic>
        <p:nvPicPr>
          <p:cNvPr id="5" name="Picture 4">
            <a:extLst>
              <a:ext uri="{FF2B5EF4-FFF2-40B4-BE49-F238E27FC236}">
                <a16:creationId xmlns:a16="http://schemas.microsoft.com/office/drawing/2014/main" id="{4C1971B7-9BB4-422D-A0EF-00124477D4E2}"/>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99804710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B721-15D5-4D21-BE72-60B0ECC88C2A}"/>
              </a:ext>
            </a:extLst>
          </p:cNvPr>
          <p:cNvSpPr>
            <a:spLocks noGrp="1"/>
          </p:cNvSpPr>
          <p:nvPr>
            <p:ph type="title"/>
          </p:nvPr>
        </p:nvSpPr>
        <p:spPr/>
        <p:txBody>
          <a:bodyPr/>
          <a:lstStyle/>
          <a:p>
            <a:r>
              <a:rPr lang="en-US">
                <a:ea typeface="+mj-lt"/>
                <a:cs typeface="+mj-lt"/>
              </a:rPr>
              <a:t>Facts</a:t>
            </a:r>
          </a:p>
          <a:p>
            <a:endParaRPr lang="en-US">
              <a:cs typeface="Calibri"/>
            </a:endParaRPr>
          </a:p>
        </p:txBody>
      </p:sp>
      <p:sp>
        <p:nvSpPr>
          <p:cNvPr id="6" name="Content Placeholder 5">
            <a:extLst>
              <a:ext uri="{FF2B5EF4-FFF2-40B4-BE49-F238E27FC236}">
                <a16:creationId xmlns:a16="http://schemas.microsoft.com/office/drawing/2014/main" id="{9483FD6E-AC04-4E9A-9C7F-E45B5690B574}"/>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Fully additive</a:t>
            </a:r>
          </a:p>
          <a:p>
            <a:pPr marL="585470" lvl="1" indent="-128270" algn="l">
              <a:lnSpc>
                <a:spcPct val="90000"/>
              </a:lnSpc>
              <a:spcBef>
                <a:spcPts val="0"/>
              </a:spcBef>
              <a:spcAft>
                <a:spcPts val="600"/>
              </a:spcAft>
              <a:buFont typeface="Tahoma" panose="05050102010706020507" pitchFamily="18" charset="2"/>
              <a:buChar char="»"/>
            </a:pPr>
            <a:r>
              <a:rPr lang="en-US"/>
              <a:t>Can be summed across any and all dimensions</a:t>
            </a:r>
          </a:p>
          <a:p>
            <a:pPr marL="585470" lvl="1" indent="-128270" algn="l">
              <a:lnSpc>
                <a:spcPct val="90000"/>
              </a:lnSpc>
              <a:spcBef>
                <a:spcPts val="0"/>
              </a:spcBef>
              <a:spcAft>
                <a:spcPts val="600"/>
              </a:spcAft>
              <a:buFont typeface="Tahoma" panose="05050102010706020507" pitchFamily="18" charset="2"/>
              <a:buChar char="»"/>
            </a:pPr>
            <a:r>
              <a:rPr lang="en-US"/>
              <a:t>Stored in fact table</a:t>
            </a:r>
          </a:p>
          <a:p>
            <a:pPr marL="585470" lvl="1" indent="-128270" algn="l">
              <a:lnSpc>
                <a:spcPct val="90000"/>
              </a:lnSpc>
              <a:spcBef>
                <a:spcPts val="0"/>
              </a:spcBef>
              <a:spcAft>
                <a:spcPts val="600"/>
              </a:spcAft>
              <a:buFont typeface="Tahoma" panose="05050102010706020507" pitchFamily="18" charset="2"/>
              <a:buChar char="»"/>
            </a:pPr>
            <a:r>
              <a:rPr lang="en-US"/>
              <a:t>Examples:  revenue, quantity </a:t>
            </a:r>
          </a:p>
          <a:p>
            <a:pPr marL="0" indent="0" algn="l">
              <a:lnSpc>
                <a:spcPct val="90000"/>
              </a:lnSpc>
              <a:spcBef>
                <a:spcPts val="0"/>
              </a:spcBef>
              <a:spcAft>
                <a:spcPts val="600"/>
              </a:spcAft>
              <a:buNone/>
            </a:pPr>
            <a:endParaRPr lang="en-US" dirty="0"/>
          </a:p>
        </p:txBody>
      </p:sp>
      <p:pic>
        <p:nvPicPr>
          <p:cNvPr id="7" name="Picture 7" descr="Diagram&#10;&#10;Description automatically generated">
            <a:extLst>
              <a:ext uri="{FF2B5EF4-FFF2-40B4-BE49-F238E27FC236}">
                <a16:creationId xmlns:a16="http://schemas.microsoft.com/office/drawing/2014/main" id="{81823594-C061-4CDB-96B7-4189457199B0}"/>
              </a:ext>
            </a:extLst>
          </p:cNvPr>
          <p:cNvPicPr>
            <a:picLocks noChangeAspect="1"/>
          </p:cNvPicPr>
          <p:nvPr/>
        </p:nvPicPr>
        <p:blipFill>
          <a:blip r:embed="rId2"/>
          <a:stretch>
            <a:fillRect/>
          </a:stretch>
        </p:blipFill>
        <p:spPr>
          <a:xfrm>
            <a:off x="2048870" y="1938177"/>
            <a:ext cx="2743200" cy="2589274"/>
          </a:xfrm>
          <a:prstGeom prst="rect">
            <a:avLst/>
          </a:prstGeom>
        </p:spPr>
      </p:pic>
      <p:pic>
        <p:nvPicPr>
          <p:cNvPr id="5" name="Picture 4">
            <a:extLst>
              <a:ext uri="{FF2B5EF4-FFF2-40B4-BE49-F238E27FC236}">
                <a16:creationId xmlns:a16="http://schemas.microsoft.com/office/drawing/2014/main" id="{71C7BDF8-37B0-428E-AFFF-B150A5E2FF66}"/>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1967176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186ED-79C7-48C2-A9CA-F8A0D45AE48D}"/>
              </a:ext>
            </a:extLst>
          </p:cNvPr>
          <p:cNvSpPr>
            <a:spLocks noGrp="1"/>
          </p:cNvSpPr>
          <p:nvPr>
            <p:ph type="title"/>
          </p:nvPr>
        </p:nvSpPr>
        <p:spPr/>
        <p:txBody>
          <a:bodyPr/>
          <a:lstStyle/>
          <a:p>
            <a:r>
              <a:rPr lang="en-US">
                <a:ea typeface="+mj-lt"/>
                <a:cs typeface="+mj-lt"/>
              </a:rPr>
              <a:t>Facts</a:t>
            </a:r>
          </a:p>
          <a:p>
            <a:endParaRPr lang="en-US">
              <a:cs typeface="Calibri"/>
            </a:endParaRPr>
          </a:p>
        </p:txBody>
      </p:sp>
      <p:sp>
        <p:nvSpPr>
          <p:cNvPr id="3" name="Content Placeholder 2">
            <a:extLst>
              <a:ext uri="{FF2B5EF4-FFF2-40B4-BE49-F238E27FC236}">
                <a16:creationId xmlns:a16="http://schemas.microsoft.com/office/drawing/2014/main" id="{2B0C4346-1F2C-4331-9FE0-27BC83C43FFF}"/>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buFont typeface="Symbol"/>
            </a:pPr>
            <a:r>
              <a:rPr lang="en-US" b="1">
                <a:latin typeface="Tahoma"/>
                <a:ea typeface="Tahoma"/>
                <a:cs typeface="Tahoma"/>
              </a:rPr>
              <a:t>Semi-additive</a:t>
            </a:r>
            <a:endParaRPr lang="en-US">
              <a:latin typeface="Tahoma"/>
              <a:ea typeface="Tahoma"/>
              <a:cs typeface="Tahoma"/>
            </a:endParaRPr>
          </a:p>
          <a:p>
            <a:pPr marL="871220" lvl="1" indent="-285750" algn="l">
              <a:lnSpc>
                <a:spcPct val="90000"/>
              </a:lnSpc>
              <a:spcBef>
                <a:spcPts val="0"/>
              </a:spcBef>
              <a:spcAft>
                <a:spcPts val="600"/>
              </a:spcAft>
              <a:buFont typeface="Tahoma"/>
              <a:buChar char="»"/>
            </a:pPr>
            <a:r>
              <a:rPr lang="en-US">
                <a:latin typeface="Tahoma"/>
                <a:ea typeface="Tahoma"/>
                <a:cs typeface="Tahoma"/>
              </a:rPr>
              <a:t>Can be summed across most dimensions but not all</a:t>
            </a:r>
          </a:p>
          <a:p>
            <a:pPr marL="871220" lvl="1" indent="-285750" algn="l">
              <a:lnSpc>
                <a:spcPct val="90000"/>
              </a:lnSpc>
              <a:spcBef>
                <a:spcPts val="0"/>
              </a:spcBef>
              <a:spcAft>
                <a:spcPts val="600"/>
              </a:spcAft>
              <a:buFont typeface="Tahoma"/>
              <a:buChar char="»"/>
            </a:pPr>
            <a:r>
              <a:rPr lang="en-US">
                <a:latin typeface="Tahoma"/>
                <a:ea typeface="Tahoma"/>
                <a:cs typeface="Tahoma"/>
              </a:rPr>
              <a:t>Examples:  Inventory quantities, account balances, or personnel counts</a:t>
            </a:r>
          </a:p>
          <a:p>
            <a:pPr marL="871220" lvl="1" indent="-285750" algn="l">
              <a:lnSpc>
                <a:spcPct val="90000"/>
              </a:lnSpc>
              <a:spcBef>
                <a:spcPts val="0"/>
              </a:spcBef>
              <a:spcAft>
                <a:spcPts val="600"/>
              </a:spcAft>
              <a:buFont typeface="Tahoma"/>
              <a:buChar char="»"/>
            </a:pPr>
            <a:r>
              <a:rPr lang="en-US">
                <a:latin typeface="Tahoma"/>
                <a:ea typeface="Tahoma"/>
                <a:cs typeface="Tahoma"/>
              </a:rPr>
              <a:t>Anything that measures a “level”</a:t>
            </a:r>
          </a:p>
          <a:p>
            <a:pPr marL="871220" lvl="1" indent="-285750" algn="l">
              <a:lnSpc>
                <a:spcPct val="90000"/>
              </a:lnSpc>
              <a:spcBef>
                <a:spcPts val="0"/>
              </a:spcBef>
              <a:spcAft>
                <a:spcPts val="600"/>
              </a:spcAft>
              <a:buFont typeface="Tahoma"/>
              <a:buChar char="»"/>
            </a:pPr>
            <a:r>
              <a:rPr lang="en-US">
                <a:latin typeface="Tahoma"/>
                <a:ea typeface="Tahoma"/>
                <a:cs typeface="Tahoma"/>
              </a:rPr>
              <a:t>Must be careful with ad-hoc reporting </a:t>
            </a:r>
          </a:p>
          <a:p>
            <a:pPr marL="871220" lvl="1" indent="-285750" algn="l">
              <a:lnSpc>
                <a:spcPct val="90000"/>
              </a:lnSpc>
              <a:spcBef>
                <a:spcPts val="0"/>
              </a:spcBef>
              <a:spcAft>
                <a:spcPts val="600"/>
              </a:spcAft>
              <a:buFont typeface="Tahoma"/>
              <a:buChar char="»"/>
            </a:pPr>
            <a:r>
              <a:rPr lang="en-US">
                <a:latin typeface="Tahoma"/>
                <a:ea typeface="Tahoma"/>
                <a:cs typeface="Tahoma"/>
              </a:rPr>
              <a:t>Often aggregated across the “forbidden dimension” by averaging</a:t>
            </a:r>
          </a:p>
          <a:p>
            <a:pPr marL="0" indent="0">
              <a:buNone/>
            </a:pPr>
            <a:endParaRPr lang="en-US"/>
          </a:p>
        </p:txBody>
      </p:sp>
      <p:pic>
        <p:nvPicPr>
          <p:cNvPr id="4" name="Picture 4">
            <a:extLst>
              <a:ext uri="{FF2B5EF4-FFF2-40B4-BE49-F238E27FC236}">
                <a16:creationId xmlns:a16="http://schemas.microsoft.com/office/drawing/2014/main" id="{FAEC50E9-DB5E-4A81-A55E-1B38221A93C1}"/>
              </a:ext>
            </a:extLst>
          </p:cNvPr>
          <p:cNvPicPr>
            <a:picLocks noChangeAspect="1"/>
          </p:cNvPicPr>
          <p:nvPr/>
        </p:nvPicPr>
        <p:blipFill>
          <a:blip r:embed="rId2"/>
          <a:stretch>
            <a:fillRect/>
          </a:stretch>
        </p:blipFill>
        <p:spPr>
          <a:xfrm>
            <a:off x="1102057" y="2570594"/>
            <a:ext cx="4432110" cy="1793583"/>
          </a:xfrm>
          <a:prstGeom prst="rect">
            <a:avLst/>
          </a:prstGeom>
        </p:spPr>
      </p:pic>
      <p:pic>
        <p:nvPicPr>
          <p:cNvPr id="5" name="Picture 4">
            <a:extLst>
              <a:ext uri="{FF2B5EF4-FFF2-40B4-BE49-F238E27FC236}">
                <a16:creationId xmlns:a16="http://schemas.microsoft.com/office/drawing/2014/main" id="{90EF9B11-7605-4F15-89C3-21607F246CE0}"/>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52625016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1BEF2-0A70-4488-B28F-C558440EDF35}"/>
              </a:ext>
            </a:extLst>
          </p:cNvPr>
          <p:cNvSpPr>
            <a:spLocks noGrp="1"/>
          </p:cNvSpPr>
          <p:nvPr>
            <p:ph type="title"/>
          </p:nvPr>
        </p:nvSpPr>
        <p:spPr/>
        <p:txBody>
          <a:bodyPr/>
          <a:lstStyle/>
          <a:p>
            <a:r>
              <a:rPr lang="en-US">
                <a:ea typeface="+mj-lt"/>
                <a:cs typeface="+mj-lt"/>
              </a:rPr>
              <a:t>Facts</a:t>
            </a:r>
          </a:p>
          <a:p>
            <a:endParaRPr lang="en-US">
              <a:cs typeface="Calibri"/>
            </a:endParaRPr>
          </a:p>
        </p:txBody>
      </p:sp>
      <p:pic>
        <p:nvPicPr>
          <p:cNvPr id="4" name="Picture 4" descr="Diagram&#10;&#10;Description automatically generated">
            <a:extLst>
              <a:ext uri="{FF2B5EF4-FFF2-40B4-BE49-F238E27FC236}">
                <a16:creationId xmlns:a16="http://schemas.microsoft.com/office/drawing/2014/main" id="{6B1B3CBC-784F-46C4-92D6-6DC1F534B52D}"/>
              </a:ext>
            </a:extLst>
          </p:cNvPr>
          <p:cNvPicPr>
            <a:picLocks noGrp="1" noChangeAspect="1"/>
          </p:cNvPicPr>
          <p:nvPr>
            <p:ph idx="1"/>
          </p:nvPr>
        </p:nvPicPr>
        <p:blipFill>
          <a:blip r:embed="rId2"/>
          <a:stretch>
            <a:fillRect/>
          </a:stretch>
        </p:blipFill>
        <p:spPr>
          <a:xfrm>
            <a:off x="1021507" y="868136"/>
            <a:ext cx="6758086" cy="3927702"/>
          </a:xfrm>
        </p:spPr>
      </p:pic>
      <p:pic>
        <p:nvPicPr>
          <p:cNvPr id="5" name="Picture 4">
            <a:extLst>
              <a:ext uri="{FF2B5EF4-FFF2-40B4-BE49-F238E27FC236}">
                <a16:creationId xmlns:a16="http://schemas.microsoft.com/office/drawing/2014/main" id="{760E680A-B5E4-442F-AA37-5415FCB02E67}"/>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91868044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694E1-1BBA-48DB-B533-D10CC941A765}"/>
              </a:ext>
            </a:extLst>
          </p:cNvPr>
          <p:cNvSpPr>
            <a:spLocks noGrp="1"/>
          </p:cNvSpPr>
          <p:nvPr>
            <p:ph type="title"/>
          </p:nvPr>
        </p:nvSpPr>
        <p:spPr/>
        <p:txBody>
          <a:bodyPr/>
          <a:lstStyle/>
          <a:p>
            <a:r>
              <a:rPr lang="en-US">
                <a:ea typeface="+mj-lt"/>
                <a:cs typeface="+mj-lt"/>
              </a:rPr>
              <a:t>Unit Amounts</a:t>
            </a:r>
          </a:p>
          <a:p>
            <a:endParaRPr lang="en-US">
              <a:cs typeface="Calibri"/>
            </a:endParaRPr>
          </a:p>
        </p:txBody>
      </p:sp>
      <p:sp>
        <p:nvSpPr>
          <p:cNvPr id="3" name="Content Placeholder 2">
            <a:extLst>
              <a:ext uri="{FF2B5EF4-FFF2-40B4-BE49-F238E27FC236}">
                <a16:creationId xmlns:a16="http://schemas.microsoft.com/office/drawing/2014/main" id="{41F21B07-6CE6-46F3-95AE-25E50960F4D5}"/>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Unit price, Unit cost, etc.</a:t>
            </a:r>
          </a:p>
          <a:p>
            <a:pPr marL="585470" lvl="1" indent="-128270" algn="l">
              <a:lnSpc>
                <a:spcPct val="90000"/>
              </a:lnSpc>
              <a:spcBef>
                <a:spcPts val="0"/>
              </a:spcBef>
              <a:spcAft>
                <a:spcPts val="600"/>
              </a:spcAft>
              <a:buFont typeface="Tahoma" panose="05050102010706020507" pitchFamily="18" charset="2"/>
              <a:buChar char="»"/>
            </a:pPr>
            <a:r>
              <a:rPr lang="en-US"/>
              <a:t>Are numeric, but not measures</a:t>
            </a:r>
          </a:p>
          <a:p>
            <a:pPr marL="585470" lvl="1" indent="-128270" algn="l">
              <a:lnSpc>
                <a:spcPct val="90000"/>
              </a:lnSpc>
              <a:spcBef>
                <a:spcPts val="0"/>
              </a:spcBef>
              <a:spcAft>
                <a:spcPts val="600"/>
              </a:spcAft>
              <a:buFont typeface="Tahoma" panose="05050102010706020507" pitchFamily="18" charset="2"/>
              <a:buChar char="»"/>
            </a:pPr>
            <a:r>
              <a:rPr lang="en-US"/>
              <a:t>Store the extended amounts which are additive</a:t>
            </a:r>
          </a:p>
          <a:p>
            <a:pPr marL="585470" lvl="1" indent="-128270" algn="l">
              <a:lnSpc>
                <a:spcPct val="90000"/>
              </a:lnSpc>
              <a:spcBef>
                <a:spcPts val="0"/>
              </a:spcBef>
              <a:spcAft>
                <a:spcPts val="600"/>
              </a:spcAft>
              <a:buFont typeface="Tahoma" panose="05050102010706020507" pitchFamily="18" charset="2"/>
              <a:buChar char="»"/>
            </a:pPr>
            <a:r>
              <a:rPr lang="en-US"/>
              <a:t>Unit amounts may be useful as dimensions for “price point analysis”</a:t>
            </a:r>
          </a:p>
          <a:p>
            <a:pPr marL="585470" lvl="1" indent="-128270" algn="l">
              <a:lnSpc>
                <a:spcPct val="90000"/>
              </a:lnSpc>
              <a:spcBef>
                <a:spcPts val="0"/>
              </a:spcBef>
              <a:spcAft>
                <a:spcPts val="600"/>
              </a:spcAft>
              <a:buFont typeface="Tahoma" panose="05050102010706020507" pitchFamily="18" charset="2"/>
              <a:buChar char="»"/>
            </a:pPr>
            <a:r>
              <a:rPr lang="en-US"/>
              <a:t>May store unit values to save space</a:t>
            </a:r>
          </a:p>
          <a:p>
            <a:pPr marL="128270" indent="-128270" algn="l">
              <a:lnSpc>
                <a:spcPct val="90000"/>
              </a:lnSpc>
              <a:spcBef>
                <a:spcPts val="0"/>
              </a:spcBef>
              <a:spcAft>
                <a:spcPts val="600"/>
              </a:spcAft>
            </a:pPr>
            <a:r>
              <a:rPr lang="en-US" err="1">
                <a:latin typeface="Tahoma"/>
                <a:ea typeface="Tahoma"/>
                <a:cs typeface="Tahoma"/>
              </a:rPr>
              <a:t>Factless</a:t>
            </a:r>
            <a:r>
              <a:rPr lang="en-US">
                <a:latin typeface="Tahoma"/>
                <a:ea typeface="Tahoma"/>
                <a:cs typeface="Tahoma"/>
              </a:rPr>
              <a:t> Fact Table </a:t>
            </a:r>
          </a:p>
          <a:p>
            <a:pPr marL="585470" lvl="1" indent="-128270" algn="l">
              <a:lnSpc>
                <a:spcPct val="90000"/>
              </a:lnSpc>
              <a:spcBef>
                <a:spcPts val="0"/>
              </a:spcBef>
              <a:spcAft>
                <a:spcPts val="600"/>
              </a:spcAft>
              <a:buFont typeface="Tahoma" panose="05050102010706020507" pitchFamily="18" charset="2"/>
              <a:buChar char="»"/>
            </a:pPr>
            <a:r>
              <a:rPr lang="en-US">
                <a:latin typeface="Tahoma"/>
                <a:ea typeface="Tahoma"/>
                <a:cs typeface="Tahoma"/>
              </a:rPr>
              <a:t>A fact table with no measures in it</a:t>
            </a:r>
          </a:p>
          <a:p>
            <a:pPr marL="585470" lvl="1" indent="-128270" algn="l">
              <a:lnSpc>
                <a:spcPct val="90000"/>
              </a:lnSpc>
              <a:spcBef>
                <a:spcPts val="0"/>
              </a:spcBef>
              <a:spcAft>
                <a:spcPts val="600"/>
              </a:spcAft>
              <a:buFont typeface="Tahoma" panose="05050102010706020507" pitchFamily="18" charset="2"/>
              <a:buChar char="»"/>
            </a:pPr>
            <a:r>
              <a:rPr lang="en-US">
                <a:latin typeface="Tahoma"/>
                <a:ea typeface="Tahoma"/>
                <a:cs typeface="Tahoma"/>
              </a:rPr>
              <a:t>Nothing to measure...</a:t>
            </a:r>
          </a:p>
          <a:p>
            <a:pPr marL="585470" lvl="1" indent="-128270" algn="l">
              <a:lnSpc>
                <a:spcPct val="90000"/>
              </a:lnSpc>
              <a:spcBef>
                <a:spcPts val="0"/>
              </a:spcBef>
              <a:spcAft>
                <a:spcPts val="600"/>
              </a:spcAft>
              <a:buFont typeface="Tahoma" panose="05050102010706020507" pitchFamily="18" charset="2"/>
              <a:buChar char="»"/>
            </a:pPr>
            <a:r>
              <a:rPr lang="en-US">
                <a:latin typeface="Tahoma"/>
                <a:ea typeface="Tahoma"/>
                <a:cs typeface="Tahoma"/>
              </a:rPr>
              <a:t>except the convergence of dimensional attributes</a:t>
            </a:r>
          </a:p>
          <a:p>
            <a:pPr marL="585470" lvl="1" indent="-128270" algn="l">
              <a:lnSpc>
                <a:spcPct val="90000"/>
              </a:lnSpc>
              <a:spcBef>
                <a:spcPts val="0"/>
              </a:spcBef>
              <a:spcAft>
                <a:spcPts val="600"/>
              </a:spcAft>
              <a:buFont typeface="Tahoma" panose="05050102010706020507" pitchFamily="18" charset="2"/>
              <a:buChar char="»"/>
            </a:pPr>
            <a:r>
              <a:rPr lang="en-US">
                <a:latin typeface="Tahoma"/>
                <a:ea typeface="Tahoma"/>
                <a:cs typeface="Tahoma"/>
              </a:rPr>
              <a:t>Sometimes store a “1” for convenience</a:t>
            </a:r>
          </a:p>
          <a:p>
            <a:pPr marL="585470" lvl="1" indent="-128270" algn="l">
              <a:lnSpc>
                <a:spcPct val="90000"/>
              </a:lnSpc>
              <a:spcBef>
                <a:spcPts val="0"/>
              </a:spcBef>
              <a:spcAft>
                <a:spcPts val="600"/>
              </a:spcAft>
              <a:buFont typeface="Tahoma" panose="05050102010706020507" pitchFamily="18" charset="2"/>
              <a:buChar char="»"/>
            </a:pPr>
            <a:r>
              <a:rPr lang="en-US">
                <a:latin typeface="Tahoma"/>
                <a:ea typeface="Tahoma"/>
                <a:cs typeface="Tahoma"/>
              </a:rPr>
              <a:t>Examples:  Attendance, Customer Assignments, Coverage</a:t>
            </a:r>
          </a:p>
          <a:p>
            <a:pPr marL="128270" indent="-128270" algn="l">
              <a:lnSpc>
                <a:spcPct val="90000"/>
              </a:lnSpc>
              <a:spcBef>
                <a:spcPts val="0"/>
              </a:spcBef>
              <a:spcAft>
                <a:spcPts val="600"/>
              </a:spcAft>
            </a:pPr>
            <a:endParaRPr lang="en-US"/>
          </a:p>
          <a:p>
            <a:pPr marL="128270" indent="-128270"/>
            <a:endParaRPr lang="en-US"/>
          </a:p>
        </p:txBody>
      </p:sp>
      <p:pic>
        <p:nvPicPr>
          <p:cNvPr id="4" name="Picture 3">
            <a:extLst>
              <a:ext uri="{FF2B5EF4-FFF2-40B4-BE49-F238E27FC236}">
                <a16:creationId xmlns:a16="http://schemas.microsoft.com/office/drawing/2014/main" id="{3AC7BB79-D565-432B-9AC3-C14FA1DFE87F}"/>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15200381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913C8-8918-484B-A538-04F308A80104}"/>
              </a:ext>
            </a:extLst>
          </p:cNvPr>
          <p:cNvSpPr>
            <a:spLocks noGrp="1"/>
          </p:cNvSpPr>
          <p:nvPr>
            <p:ph type="title"/>
          </p:nvPr>
        </p:nvSpPr>
        <p:spPr/>
        <p:txBody>
          <a:bodyPr/>
          <a:lstStyle/>
          <a:p>
            <a:r>
              <a:rPr lang="en-US">
                <a:ea typeface="+mj-lt"/>
                <a:cs typeface="+mj-lt"/>
              </a:rPr>
              <a:t>Example Dimension Table Records</a:t>
            </a:r>
          </a:p>
          <a:p>
            <a:endParaRPr lang="en-US">
              <a:cs typeface="Calibri"/>
            </a:endParaRPr>
          </a:p>
        </p:txBody>
      </p:sp>
      <p:pic>
        <p:nvPicPr>
          <p:cNvPr id="4" name="Picture 4" descr="Table&#10;&#10;Description automatically generated">
            <a:extLst>
              <a:ext uri="{FF2B5EF4-FFF2-40B4-BE49-F238E27FC236}">
                <a16:creationId xmlns:a16="http://schemas.microsoft.com/office/drawing/2014/main" id="{2B64060A-167D-48F3-AF3C-3743FFB16BC4}"/>
              </a:ext>
            </a:extLst>
          </p:cNvPr>
          <p:cNvPicPr>
            <a:picLocks noGrp="1" noChangeAspect="1"/>
          </p:cNvPicPr>
          <p:nvPr>
            <p:ph idx="1"/>
          </p:nvPr>
        </p:nvPicPr>
        <p:blipFill>
          <a:blip r:embed="rId2"/>
          <a:stretch>
            <a:fillRect/>
          </a:stretch>
        </p:blipFill>
        <p:spPr>
          <a:xfrm>
            <a:off x="657225" y="1127012"/>
            <a:ext cx="7486650" cy="3409950"/>
          </a:xfrm>
        </p:spPr>
      </p:pic>
      <p:pic>
        <p:nvPicPr>
          <p:cNvPr id="5" name="Picture 4">
            <a:extLst>
              <a:ext uri="{FF2B5EF4-FFF2-40B4-BE49-F238E27FC236}">
                <a16:creationId xmlns:a16="http://schemas.microsoft.com/office/drawing/2014/main" id="{F0DA6E4A-E17E-440C-8980-C5574F6C0632}"/>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25625269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73EB-A391-4D1F-8C60-B6B15653C58D}"/>
              </a:ext>
            </a:extLst>
          </p:cNvPr>
          <p:cNvSpPr>
            <a:spLocks noGrp="1"/>
          </p:cNvSpPr>
          <p:nvPr>
            <p:ph type="title"/>
          </p:nvPr>
        </p:nvSpPr>
        <p:spPr/>
        <p:txBody>
          <a:bodyPr/>
          <a:lstStyle/>
          <a:p>
            <a:r>
              <a:rPr lang="en-US">
                <a:ea typeface="+mj-lt"/>
                <a:cs typeface="+mj-lt"/>
              </a:rPr>
              <a:t>Dimension Tables</a:t>
            </a:r>
          </a:p>
          <a:p>
            <a:endParaRPr lang="en-US">
              <a:cs typeface="Calibri"/>
            </a:endParaRPr>
          </a:p>
        </p:txBody>
      </p:sp>
      <p:sp>
        <p:nvSpPr>
          <p:cNvPr id="3" name="Content Placeholder 2">
            <a:extLst>
              <a:ext uri="{FF2B5EF4-FFF2-40B4-BE49-F238E27FC236}">
                <a16:creationId xmlns:a16="http://schemas.microsoft.com/office/drawing/2014/main" id="{002C0655-6986-4375-94D8-FFF68EFB2A59}"/>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Characteristics</a:t>
            </a:r>
          </a:p>
          <a:p>
            <a:pPr marL="585470" lvl="1" indent="-128270" algn="l">
              <a:lnSpc>
                <a:spcPct val="90000"/>
              </a:lnSpc>
              <a:spcBef>
                <a:spcPts val="0"/>
              </a:spcBef>
              <a:spcAft>
                <a:spcPts val="600"/>
              </a:spcAft>
              <a:buFont typeface="Tahoma" panose="05050102010706020507" pitchFamily="18" charset="2"/>
              <a:buChar char="»"/>
            </a:pPr>
            <a:r>
              <a:rPr lang="en-US"/>
              <a:t>Hold the dimensional attributes</a:t>
            </a:r>
          </a:p>
          <a:p>
            <a:pPr marL="585470" lvl="1" indent="-128270" algn="l">
              <a:lnSpc>
                <a:spcPct val="90000"/>
              </a:lnSpc>
              <a:spcBef>
                <a:spcPts val="0"/>
              </a:spcBef>
              <a:spcAft>
                <a:spcPts val="600"/>
              </a:spcAft>
              <a:buFont typeface="Tahoma" panose="05050102010706020507" pitchFamily="18" charset="2"/>
              <a:buChar char="»"/>
            </a:pPr>
            <a:r>
              <a:rPr lang="en-US"/>
              <a:t>Usually have a large number of attributes (“wide”)</a:t>
            </a:r>
          </a:p>
          <a:p>
            <a:pPr marL="585470" lvl="1" indent="-128270" algn="l">
              <a:lnSpc>
                <a:spcPct val="90000"/>
              </a:lnSpc>
              <a:spcBef>
                <a:spcPts val="0"/>
              </a:spcBef>
              <a:spcAft>
                <a:spcPts val="600"/>
              </a:spcAft>
              <a:buFont typeface="Tahoma" panose="05050102010706020507" pitchFamily="18" charset="2"/>
              <a:buChar char="»"/>
            </a:pPr>
            <a:r>
              <a:rPr lang="en-US"/>
              <a:t>Add flags and indicators that make it easy to perform specific types of reports</a:t>
            </a:r>
          </a:p>
          <a:p>
            <a:pPr marL="585470" lvl="1" indent="-128270" algn="l">
              <a:lnSpc>
                <a:spcPct val="90000"/>
              </a:lnSpc>
              <a:spcBef>
                <a:spcPts val="0"/>
              </a:spcBef>
              <a:spcAft>
                <a:spcPts val="600"/>
              </a:spcAft>
              <a:buFont typeface="Tahoma" panose="05050102010706020507" pitchFamily="18" charset="2"/>
              <a:buChar char="»"/>
            </a:pPr>
            <a:r>
              <a:rPr lang="en-US"/>
              <a:t>Have small number of rows in comparison to fact tables (most of the time)</a:t>
            </a:r>
          </a:p>
          <a:p>
            <a:pPr marL="128270" indent="-128270" algn="l">
              <a:lnSpc>
                <a:spcPct val="90000"/>
              </a:lnSpc>
              <a:spcBef>
                <a:spcPts val="0"/>
              </a:spcBef>
              <a:spcAft>
                <a:spcPts val="600"/>
              </a:spcAft>
            </a:pPr>
            <a:r>
              <a:rPr lang="en-US"/>
              <a:t>Don’t normalize dimension table</a:t>
            </a:r>
          </a:p>
          <a:p>
            <a:pPr marL="585470" lvl="1" indent="-128270" algn="l">
              <a:lnSpc>
                <a:spcPct val="90000"/>
              </a:lnSpc>
              <a:spcBef>
                <a:spcPts val="0"/>
              </a:spcBef>
              <a:spcAft>
                <a:spcPts val="600"/>
              </a:spcAft>
              <a:buFont typeface="Tahoma" panose="05050102010706020507" pitchFamily="18" charset="2"/>
              <a:buChar char="»"/>
            </a:pPr>
            <a:r>
              <a:rPr lang="en-US"/>
              <a:t>Saves very little space</a:t>
            </a:r>
          </a:p>
          <a:p>
            <a:pPr marL="585470" lvl="1" indent="-128270" algn="l">
              <a:lnSpc>
                <a:spcPct val="90000"/>
              </a:lnSpc>
              <a:spcBef>
                <a:spcPts val="0"/>
              </a:spcBef>
              <a:spcAft>
                <a:spcPts val="600"/>
              </a:spcAft>
              <a:buFont typeface="Tahoma" panose="05050102010706020507" pitchFamily="18" charset="2"/>
              <a:buChar char="»"/>
            </a:pPr>
            <a:r>
              <a:rPr lang="en-US"/>
              <a:t>Impacts performance</a:t>
            </a:r>
          </a:p>
          <a:p>
            <a:pPr marL="585470" lvl="1" indent="-128270" algn="l">
              <a:lnSpc>
                <a:spcPct val="90000"/>
              </a:lnSpc>
              <a:spcBef>
                <a:spcPts val="0"/>
              </a:spcBef>
              <a:spcAft>
                <a:spcPts val="600"/>
              </a:spcAft>
              <a:buFont typeface="Tahoma" panose="05050102010706020507" pitchFamily="18" charset="2"/>
              <a:buChar char="»"/>
            </a:pPr>
            <a:r>
              <a:rPr lang="en-US"/>
              <a:t>Can confuse matters when multiple hierarchies exist</a:t>
            </a:r>
          </a:p>
          <a:p>
            <a:pPr marL="585470" lvl="1" indent="-128270" algn="l">
              <a:lnSpc>
                <a:spcPct val="90000"/>
              </a:lnSpc>
              <a:spcBef>
                <a:spcPts val="0"/>
              </a:spcBef>
              <a:spcAft>
                <a:spcPts val="600"/>
              </a:spcAft>
              <a:buFont typeface="Tahoma" panose="05050102010706020507" pitchFamily="18" charset="2"/>
              <a:buChar char="»"/>
            </a:pPr>
            <a:r>
              <a:rPr lang="en-US"/>
              <a:t>A star schema with normalized dimensions is called a "snowflake schema"</a:t>
            </a:r>
          </a:p>
          <a:p>
            <a:pPr marL="585470" lvl="1" indent="-128270" algn="l">
              <a:lnSpc>
                <a:spcPct val="90000"/>
              </a:lnSpc>
              <a:spcBef>
                <a:spcPts val="0"/>
              </a:spcBef>
              <a:spcAft>
                <a:spcPts val="600"/>
              </a:spcAft>
              <a:buFont typeface="Tahoma" panose="05050102010706020507" pitchFamily="18" charset="2"/>
              <a:buChar char="»"/>
            </a:pPr>
            <a:r>
              <a:rPr lang="en-US"/>
              <a:t>Usually advocated by software vendors whose product require snowflake for performance</a:t>
            </a:r>
          </a:p>
          <a:p>
            <a:pPr marL="128270" indent="-128270" algn="l">
              <a:lnSpc>
                <a:spcPct val="90000"/>
              </a:lnSpc>
              <a:spcBef>
                <a:spcPts val="0"/>
              </a:spcBef>
              <a:spcAft>
                <a:spcPts val="600"/>
              </a:spcAft>
            </a:pPr>
            <a:endParaRPr lang="en-US"/>
          </a:p>
          <a:p>
            <a:pPr marL="128270" indent="-128270"/>
            <a:endParaRPr lang="en-US"/>
          </a:p>
        </p:txBody>
      </p:sp>
      <p:pic>
        <p:nvPicPr>
          <p:cNvPr id="4" name="Picture 3">
            <a:extLst>
              <a:ext uri="{FF2B5EF4-FFF2-40B4-BE49-F238E27FC236}">
                <a16:creationId xmlns:a16="http://schemas.microsoft.com/office/drawing/2014/main" id="{A073CC4A-657A-4CC1-86D0-032F023BEB98}"/>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442662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History</a:t>
            </a:r>
          </a:p>
        </p:txBody>
      </p:sp>
      <p:pic>
        <p:nvPicPr>
          <p:cNvPr id="5" name="Content Placeholder 4">
            <a:extLst>
              <a:ext uri="{FF2B5EF4-FFF2-40B4-BE49-F238E27FC236}">
                <a16:creationId xmlns:a16="http://schemas.microsoft.com/office/drawing/2014/main" id="{D86EB12E-5A00-4DA6-8A3D-8DAA2AE77C1F}"/>
              </a:ext>
            </a:extLst>
          </p:cNvPr>
          <p:cNvPicPr>
            <a:picLocks noGrp="1" noChangeAspect="1"/>
          </p:cNvPicPr>
          <p:nvPr>
            <p:ph idx="1"/>
          </p:nvPr>
        </p:nvPicPr>
        <p:blipFill>
          <a:blip r:embed="rId2"/>
          <a:stretch>
            <a:fillRect/>
          </a:stretch>
        </p:blipFill>
        <p:spPr>
          <a:xfrm>
            <a:off x="457200" y="1193048"/>
            <a:ext cx="7886700" cy="3278104"/>
          </a:xfrm>
          <a:prstGeom prst="rect">
            <a:avLst/>
          </a:prstGeom>
        </p:spPr>
      </p:pic>
      <p:sp>
        <p:nvSpPr>
          <p:cNvPr id="4" name="Rectangle 3">
            <a:extLst>
              <a:ext uri="{FF2B5EF4-FFF2-40B4-BE49-F238E27FC236}">
                <a16:creationId xmlns:a16="http://schemas.microsoft.com/office/drawing/2014/main" id="{5DC85B39-3366-48BA-AE2F-6C3E193623EF}"/>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4090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07F7-6480-4CA2-87AD-824F713E553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74BD946-3F8A-4C18-8AFB-64D49BE5F3F2}"/>
              </a:ext>
            </a:extLst>
          </p:cNvPr>
          <p:cNvSpPr>
            <a:spLocks noGrp="1"/>
          </p:cNvSpPr>
          <p:nvPr>
            <p:ph idx="1"/>
          </p:nvPr>
        </p:nvSpPr>
        <p:spPr/>
        <p:txBody>
          <a:bodyPr>
            <a:normAutofit/>
          </a:bodyPr>
          <a:lstStyle/>
          <a:p>
            <a:pPr marL="0" indent="0">
              <a:buNone/>
            </a:pPr>
            <a:r>
              <a:rPr lang="en-US" sz="1600" dirty="0"/>
              <a:t>What is Data Modeling? </a:t>
            </a:r>
          </a:p>
          <a:p>
            <a:pPr marL="0" indent="0">
              <a:buNone/>
            </a:pPr>
            <a:r>
              <a:rPr lang="en-US" sz="1600" dirty="0"/>
              <a:t>• At this level, the data model is generic; it does not vary whether you want to implement an object-relational database, a relational database, a hierarchical database, or a network database. </a:t>
            </a:r>
          </a:p>
          <a:p>
            <a:pPr marL="0" indent="0">
              <a:buNone/>
            </a:pPr>
            <a:r>
              <a:rPr lang="en-US" sz="1600" dirty="0"/>
              <a:t>• At the next level down, a data model is a logical model relating to the particular type of database relational, hierarchical, network, and so on. This is because in each of these types, data structures are perceived differently. </a:t>
            </a:r>
          </a:p>
          <a:p>
            <a:pPr marL="0" indent="0">
              <a:buNone/>
            </a:pPr>
            <a:r>
              <a:rPr lang="en-US" sz="1600" dirty="0"/>
              <a:t>• If you proceed further down, a data model is a physical model relating to the particular database management system (DBMS) you may use to implement the database.</a:t>
            </a:r>
            <a:endParaRPr lang="en-IN" sz="1600" dirty="0"/>
          </a:p>
        </p:txBody>
      </p:sp>
      <p:sp>
        <p:nvSpPr>
          <p:cNvPr id="4" name="Rectangle 3">
            <a:extLst>
              <a:ext uri="{FF2B5EF4-FFF2-40B4-BE49-F238E27FC236}">
                <a16:creationId xmlns:a16="http://schemas.microsoft.com/office/drawing/2014/main" id="{C5584943-18C2-4997-8667-FD7283819E80}"/>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100605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40FA6-280C-418E-9138-AEDEF61B1EF6}"/>
              </a:ext>
            </a:extLst>
          </p:cNvPr>
          <p:cNvSpPr>
            <a:spLocks noGrp="1"/>
          </p:cNvSpPr>
          <p:nvPr>
            <p:ph type="title"/>
          </p:nvPr>
        </p:nvSpPr>
        <p:spPr/>
        <p:txBody>
          <a:bodyPr/>
          <a:lstStyle/>
          <a:p>
            <a:r>
              <a:rPr lang="en-US">
                <a:ea typeface="+mj-lt"/>
                <a:cs typeface="+mj-lt"/>
              </a:rPr>
              <a:t>4.6:  Logical Model</a:t>
            </a:r>
            <a:endParaRPr lang="en-US"/>
          </a:p>
        </p:txBody>
      </p:sp>
      <p:graphicFrame>
        <p:nvGraphicFramePr>
          <p:cNvPr id="5" name="Content Placeholder 4">
            <a:extLst>
              <a:ext uri="{FF2B5EF4-FFF2-40B4-BE49-F238E27FC236}">
                <a16:creationId xmlns:a16="http://schemas.microsoft.com/office/drawing/2014/main" id="{3EF363B4-97D5-4310-AAB7-18F69224483B}"/>
              </a:ext>
            </a:extLst>
          </p:cNvPr>
          <p:cNvGraphicFramePr>
            <a:graphicFrameLocks noGrp="1"/>
          </p:cNvGraphicFramePr>
          <p:nvPr>
            <p:ph idx="1"/>
          </p:nvPr>
        </p:nvGraphicFramePr>
        <p:xfrm>
          <a:off x="457200" y="868363"/>
          <a:ext cx="7886698" cy="3962400"/>
        </p:xfrm>
        <a:graphic>
          <a:graphicData uri="http://schemas.openxmlformats.org/drawingml/2006/table">
            <a:tbl>
              <a:tblPr firstRow="1" bandRow="1">
                <a:tableStyleId>{5C22544A-7EE6-4342-B048-85BDC9FD1C3A}</a:tableStyleId>
              </a:tblPr>
              <a:tblGrid>
                <a:gridCol w="2533359">
                  <a:extLst>
                    <a:ext uri="{9D8B030D-6E8A-4147-A177-3AD203B41FA5}">
                      <a16:colId xmlns:a16="http://schemas.microsoft.com/office/drawing/2014/main" val="761365667"/>
                    </a:ext>
                  </a:extLst>
                </a:gridCol>
                <a:gridCol w="1978609">
                  <a:extLst>
                    <a:ext uri="{9D8B030D-6E8A-4147-A177-3AD203B41FA5}">
                      <a16:colId xmlns:a16="http://schemas.microsoft.com/office/drawing/2014/main" val="1357036475"/>
                    </a:ext>
                  </a:extLst>
                </a:gridCol>
                <a:gridCol w="1728971">
                  <a:extLst>
                    <a:ext uri="{9D8B030D-6E8A-4147-A177-3AD203B41FA5}">
                      <a16:colId xmlns:a16="http://schemas.microsoft.com/office/drawing/2014/main" val="2286023190"/>
                    </a:ext>
                  </a:extLst>
                </a:gridCol>
                <a:gridCol w="1645759">
                  <a:extLst>
                    <a:ext uri="{9D8B030D-6E8A-4147-A177-3AD203B41FA5}">
                      <a16:colId xmlns:a16="http://schemas.microsoft.com/office/drawing/2014/main" val="3372380359"/>
                    </a:ext>
                  </a:extLst>
                </a:gridCol>
              </a:tblGrid>
              <a:tr h="428625">
                <a:tc>
                  <a:txBody>
                    <a:bodyPr/>
                    <a:lstStyle/>
                    <a:p>
                      <a:pPr algn="l" fontAlgn="base"/>
                      <a:r>
                        <a:rPr lang="en-US" sz="1600" u="none" strike="noStrike">
                          <a:effectLst/>
                        </a:rPr>
                        <a:t>Feature</a:t>
                      </a:r>
                      <a:r>
                        <a:rPr lang="en-US" sz="1600">
                          <a:effectLst/>
                        </a:rPr>
                        <a:t>​</a:t>
                      </a:r>
                      <a:endParaRPr lang="en-US" b="0" i="0">
                        <a:solidFill>
                          <a:srgbClr val="00264A"/>
                        </a:solidFill>
                        <a:effectLst/>
                      </a:endParaRPr>
                    </a:p>
                  </a:txBody>
                  <a:tcPr anchor="ctr"/>
                </a:tc>
                <a:tc>
                  <a:txBody>
                    <a:bodyPr/>
                    <a:lstStyle/>
                    <a:p>
                      <a:pPr algn="ctr" fontAlgn="base"/>
                      <a:r>
                        <a:rPr lang="en-US" sz="1600" u="none" strike="noStrike">
                          <a:effectLst/>
                        </a:rPr>
                        <a:t>Conceptual</a:t>
                      </a:r>
                      <a:r>
                        <a:rPr lang="en-US" sz="1600">
                          <a:effectLst/>
                        </a:rPr>
                        <a:t>​</a:t>
                      </a:r>
                      <a:endParaRPr lang="en-US" b="0" i="0">
                        <a:solidFill>
                          <a:srgbClr val="00264A"/>
                        </a:solidFill>
                        <a:effectLst/>
                      </a:endParaRPr>
                    </a:p>
                  </a:txBody>
                  <a:tcPr anchor="ctr"/>
                </a:tc>
                <a:tc>
                  <a:txBody>
                    <a:bodyPr/>
                    <a:lstStyle/>
                    <a:p>
                      <a:pPr algn="ctr" fontAlgn="base"/>
                      <a:r>
                        <a:rPr lang="en-US" sz="1600" u="none" strike="noStrike">
                          <a:effectLst/>
                        </a:rPr>
                        <a:t>Logical</a:t>
                      </a:r>
                      <a:r>
                        <a:rPr lang="en-US" sz="1600">
                          <a:effectLst/>
                        </a:rPr>
                        <a:t>​</a:t>
                      </a:r>
                      <a:endParaRPr lang="en-US" b="0" i="0">
                        <a:solidFill>
                          <a:srgbClr val="00264A"/>
                        </a:solidFill>
                        <a:effectLst/>
                      </a:endParaRPr>
                    </a:p>
                  </a:txBody>
                  <a:tcPr anchor="ctr"/>
                </a:tc>
                <a:tc>
                  <a:txBody>
                    <a:bodyPr/>
                    <a:lstStyle/>
                    <a:p>
                      <a:pPr algn="ctr" fontAlgn="base"/>
                      <a:r>
                        <a:rPr lang="en-US" sz="1600" u="none" strike="noStrike">
                          <a:effectLst/>
                        </a:rPr>
                        <a:t>Physical</a:t>
                      </a:r>
                      <a:r>
                        <a:rPr lang="en-US" sz="1600">
                          <a:effectLst/>
                        </a:rPr>
                        <a:t>​</a:t>
                      </a:r>
                      <a:endParaRPr lang="en-US" b="0" i="0">
                        <a:solidFill>
                          <a:srgbClr val="00264A"/>
                        </a:solidFill>
                        <a:effectLst/>
                      </a:endParaRPr>
                    </a:p>
                  </a:txBody>
                  <a:tcPr anchor="ctr"/>
                </a:tc>
                <a:extLst>
                  <a:ext uri="{0D108BD9-81ED-4DB2-BD59-A6C34878D82A}">
                    <a16:rowId xmlns:a16="http://schemas.microsoft.com/office/drawing/2014/main" val="265747634"/>
                  </a:ext>
                </a:extLst>
              </a:tr>
              <a:tr h="428625">
                <a:tc>
                  <a:txBody>
                    <a:bodyPr/>
                    <a:lstStyle/>
                    <a:p>
                      <a:pPr algn="l" fontAlgn="base"/>
                      <a:r>
                        <a:rPr lang="en-US" sz="1600" u="none" strike="noStrike">
                          <a:effectLst/>
                        </a:rPr>
                        <a:t>Entity Names</a:t>
                      </a:r>
                      <a:r>
                        <a:rPr lang="en-US" sz="1600">
                          <a:effectLst/>
                        </a:rPr>
                        <a:t>​</a:t>
                      </a:r>
                      <a:endParaRPr lang="en-US" b="0" i="0">
                        <a:solidFill>
                          <a:srgbClr val="00264A"/>
                        </a:solidFill>
                        <a:effectLst/>
                      </a:endParaRPr>
                    </a:p>
                  </a:txBody>
                  <a:tcPr anchor="ctr"/>
                </a:tc>
                <a:tc>
                  <a:txBody>
                    <a:bodyPr/>
                    <a:lstStyle/>
                    <a:p>
                      <a:pPr algn="ctr" fontAlgn="base"/>
                      <a:r>
                        <a:rPr lang="en-US" sz="1600" u="none" strike="noStrike">
                          <a:effectLst/>
                        </a:rPr>
                        <a:t>✓</a:t>
                      </a:r>
                      <a:r>
                        <a:rPr lang="en-US" sz="1600">
                          <a:effectLst/>
                        </a:rPr>
                        <a:t>​</a:t>
                      </a:r>
                      <a:endParaRPr lang="en-US" b="0" i="0">
                        <a:solidFill>
                          <a:srgbClr val="00264A"/>
                        </a:solidFill>
                        <a:effectLst/>
                      </a:endParaRPr>
                    </a:p>
                  </a:txBody>
                  <a:tcPr anchor="ctr"/>
                </a:tc>
                <a:tc>
                  <a:txBody>
                    <a:bodyPr/>
                    <a:lstStyle/>
                    <a:p>
                      <a:pPr algn="ctr" fontAlgn="base"/>
                      <a:r>
                        <a:rPr lang="en-US" sz="1600" u="none" strike="noStrike">
                          <a:effectLst/>
                        </a:rPr>
                        <a:t>✓</a:t>
                      </a:r>
                      <a:r>
                        <a:rPr lang="en-US" sz="1600">
                          <a:effectLst/>
                        </a:rPr>
                        <a:t>​</a:t>
                      </a:r>
                      <a:endParaRPr lang="en-US" b="0" i="0">
                        <a:solidFill>
                          <a:srgbClr val="00264A"/>
                        </a:solidFill>
                        <a:effectLst/>
                      </a:endParaRPr>
                    </a:p>
                  </a:txBody>
                  <a:tcPr anchor="ctr"/>
                </a:tc>
                <a:tc>
                  <a:txBody>
                    <a:bodyPr/>
                    <a:lstStyle/>
                    <a:p>
                      <a:pPr algn="ctr" fontAlgn="base"/>
                      <a:r>
                        <a:rPr lang="en-US" sz="1600" u="none" strike="noStrike">
                          <a:effectLst/>
                        </a:rPr>
                        <a:t>  </a:t>
                      </a:r>
                      <a:r>
                        <a:rPr lang="en-US" sz="1600">
                          <a:effectLst/>
                        </a:rPr>
                        <a:t>​</a:t>
                      </a:r>
                      <a:endParaRPr lang="en-US" b="0" i="0">
                        <a:solidFill>
                          <a:srgbClr val="00264A"/>
                        </a:solidFill>
                        <a:effectLst/>
                      </a:endParaRPr>
                    </a:p>
                  </a:txBody>
                  <a:tcPr anchor="ctr"/>
                </a:tc>
                <a:extLst>
                  <a:ext uri="{0D108BD9-81ED-4DB2-BD59-A6C34878D82A}">
                    <a16:rowId xmlns:a16="http://schemas.microsoft.com/office/drawing/2014/main" val="4187047756"/>
                  </a:ext>
                </a:extLst>
              </a:tr>
              <a:tr h="476250">
                <a:tc>
                  <a:txBody>
                    <a:bodyPr/>
                    <a:lstStyle/>
                    <a:p>
                      <a:pPr algn="l" fontAlgn="base"/>
                      <a:r>
                        <a:rPr lang="en-US" sz="1600" u="none" strike="noStrike">
                          <a:effectLst/>
                        </a:rPr>
                        <a:t>Entity Relationships</a:t>
                      </a:r>
                      <a:r>
                        <a:rPr lang="en-US" sz="1600">
                          <a:effectLst/>
                        </a:rPr>
                        <a:t>​</a:t>
                      </a:r>
                      <a:endParaRPr lang="en-US" b="0" i="0">
                        <a:solidFill>
                          <a:srgbClr val="00264A"/>
                        </a:solidFill>
                        <a:effectLst/>
                      </a:endParaRPr>
                    </a:p>
                  </a:txBody>
                  <a:tcPr anchor="ctr"/>
                </a:tc>
                <a:tc>
                  <a:txBody>
                    <a:bodyPr/>
                    <a:lstStyle/>
                    <a:p>
                      <a:pPr algn="ctr" fontAlgn="base"/>
                      <a:r>
                        <a:rPr lang="en-US" sz="1600" u="none" strike="noStrike">
                          <a:effectLst/>
                        </a:rPr>
                        <a:t>✓</a:t>
                      </a:r>
                      <a:r>
                        <a:rPr lang="en-US" sz="1600">
                          <a:effectLst/>
                        </a:rPr>
                        <a:t>​</a:t>
                      </a:r>
                      <a:endParaRPr lang="en-US" b="0" i="0">
                        <a:solidFill>
                          <a:srgbClr val="00264A"/>
                        </a:solidFill>
                        <a:effectLst/>
                      </a:endParaRPr>
                    </a:p>
                  </a:txBody>
                  <a:tcPr anchor="ctr"/>
                </a:tc>
                <a:tc>
                  <a:txBody>
                    <a:bodyPr/>
                    <a:lstStyle/>
                    <a:p>
                      <a:pPr algn="ctr" fontAlgn="base"/>
                      <a:r>
                        <a:rPr lang="en-US" sz="1600" u="none" strike="noStrike">
                          <a:effectLst/>
                        </a:rPr>
                        <a:t>✓</a:t>
                      </a:r>
                      <a:r>
                        <a:rPr lang="en-US" sz="1600">
                          <a:effectLst/>
                        </a:rPr>
                        <a:t>​</a:t>
                      </a:r>
                      <a:endParaRPr lang="en-US" b="0" i="0">
                        <a:solidFill>
                          <a:srgbClr val="00264A"/>
                        </a:solidFill>
                        <a:effectLst/>
                      </a:endParaRPr>
                    </a:p>
                  </a:txBody>
                  <a:tcPr anchor="ctr"/>
                </a:tc>
                <a:tc>
                  <a:txBody>
                    <a:bodyPr/>
                    <a:lstStyle/>
                    <a:p>
                      <a:pPr algn="ctr" fontAlgn="base"/>
                      <a:r>
                        <a:rPr lang="en-US" sz="1600" u="none" strike="noStrike">
                          <a:effectLst/>
                        </a:rPr>
                        <a:t>  </a:t>
                      </a:r>
                      <a:r>
                        <a:rPr lang="en-US" sz="1600">
                          <a:effectLst/>
                        </a:rPr>
                        <a:t>​</a:t>
                      </a:r>
                      <a:endParaRPr lang="en-US" b="0" i="0">
                        <a:solidFill>
                          <a:srgbClr val="00264A"/>
                        </a:solidFill>
                        <a:effectLst/>
                      </a:endParaRPr>
                    </a:p>
                  </a:txBody>
                  <a:tcPr anchor="ctr"/>
                </a:tc>
                <a:extLst>
                  <a:ext uri="{0D108BD9-81ED-4DB2-BD59-A6C34878D82A}">
                    <a16:rowId xmlns:a16="http://schemas.microsoft.com/office/drawing/2014/main" val="719351593"/>
                  </a:ext>
                </a:extLst>
              </a:tr>
              <a:tr h="428625">
                <a:tc>
                  <a:txBody>
                    <a:bodyPr/>
                    <a:lstStyle/>
                    <a:p>
                      <a:pPr algn="l" fontAlgn="base"/>
                      <a:r>
                        <a:rPr lang="en-US" sz="1600" u="none" strike="noStrike">
                          <a:effectLst/>
                        </a:rPr>
                        <a:t>Attributes</a:t>
                      </a:r>
                      <a:r>
                        <a:rPr lang="en-US" sz="1600">
                          <a:effectLst/>
                        </a:rPr>
                        <a:t>​</a:t>
                      </a:r>
                      <a:endParaRPr lang="en-US" b="0" i="0">
                        <a:solidFill>
                          <a:srgbClr val="00264A"/>
                        </a:solidFill>
                        <a:effectLst/>
                      </a:endParaRPr>
                    </a:p>
                  </a:txBody>
                  <a:tcPr anchor="ctr"/>
                </a:tc>
                <a:tc>
                  <a:txBody>
                    <a:bodyPr/>
                    <a:lstStyle/>
                    <a:p>
                      <a:pPr algn="ctr" fontAlgn="base"/>
                      <a:r>
                        <a:rPr lang="en-US" sz="1600" u="none" strike="noStrike">
                          <a:effectLst/>
                        </a:rPr>
                        <a:t>  </a:t>
                      </a:r>
                      <a:r>
                        <a:rPr lang="en-US" sz="1600">
                          <a:effectLst/>
                        </a:rPr>
                        <a:t>​</a:t>
                      </a:r>
                      <a:endParaRPr lang="en-US" b="0" i="0">
                        <a:solidFill>
                          <a:srgbClr val="00264A"/>
                        </a:solidFill>
                        <a:effectLst/>
                      </a:endParaRPr>
                    </a:p>
                  </a:txBody>
                  <a:tcPr anchor="ctr"/>
                </a:tc>
                <a:tc>
                  <a:txBody>
                    <a:bodyPr/>
                    <a:lstStyle/>
                    <a:p>
                      <a:pPr algn="ctr" fontAlgn="base"/>
                      <a:r>
                        <a:rPr lang="en-US" sz="1600" u="none" strike="noStrike">
                          <a:effectLst/>
                        </a:rPr>
                        <a:t>✓</a:t>
                      </a:r>
                      <a:r>
                        <a:rPr lang="en-US" sz="1600">
                          <a:effectLst/>
                        </a:rPr>
                        <a:t>​</a:t>
                      </a:r>
                      <a:endParaRPr lang="en-US" b="0" i="0">
                        <a:solidFill>
                          <a:srgbClr val="00264A"/>
                        </a:solidFill>
                        <a:effectLst/>
                      </a:endParaRPr>
                    </a:p>
                  </a:txBody>
                  <a:tcPr anchor="ctr"/>
                </a:tc>
                <a:tc>
                  <a:txBody>
                    <a:bodyPr/>
                    <a:lstStyle/>
                    <a:p>
                      <a:pPr algn="ctr" fontAlgn="base"/>
                      <a:r>
                        <a:rPr lang="en-US" sz="1600" u="none" strike="noStrike">
                          <a:effectLst/>
                        </a:rPr>
                        <a:t>  </a:t>
                      </a:r>
                      <a:r>
                        <a:rPr lang="en-US" sz="1600">
                          <a:effectLst/>
                        </a:rPr>
                        <a:t>​</a:t>
                      </a:r>
                      <a:endParaRPr lang="en-US" b="0" i="0">
                        <a:solidFill>
                          <a:srgbClr val="00264A"/>
                        </a:solidFill>
                        <a:effectLst/>
                      </a:endParaRPr>
                    </a:p>
                  </a:txBody>
                  <a:tcPr anchor="ctr"/>
                </a:tc>
                <a:extLst>
                  <a:ext uri="{0D108BD9-81ED-4DB2-BD59-A6C34878D82A}">
                    <a16:rowId xmlns:a16="http://schemas.microsoft.com/office/drawing/2014/main" val="1804809123"/>
                  </a:ext>
                </a:extLst>
              </a:tr>
              <a:tr h="428625">
                <a:tc>
                  <a:txBody>
                    <a:bodyPr/>
                    <a:lstStyle/>
                    <a:p>
                      <a:pPr algn="l" fontAlgn="base"/>
                      <a:r>
                        <a:rPr lang="en-US" sz="1600" u="none" strike="noStrike">
                          <a:effectLst/>
                        </a:rPr>
                        <a:t>Primary Keys</a:t>
                      </a:r>
                      <a:r>
                        <a:rPr lang="en-US" sz="1600">
                          <a:effectLst/>
                        </a:rPr>
                        <a:t>​</a:t>
                      </a:r>
                      <a:endParaRPr lang="en-US" b="0" i="0">
                        <a:solidFill>
                          <a:srgbClr val="00264A"/>
                        </a:solidFill>
                        <a:effectLst/>
                      </a:endParaRPr>
                    </a:p>
                  </a:txBody>
                  <a:tcPr anchor="ctr"/>
                </a:tc>
                <a:tc>
                  <a:txBody>
                    <a:bodyPr/>
                    <a:lstStyle/>
                    <a:p>
                      <a:pPr algn="ctr" fontAlgn="base"/>
                      <a:r>
                        <a:rPr lang="en-US" sz="1600" u="none" strike="noStrike">
                          <a:effectLst/>
                        </a:rPr>
                        <a:t>  </a:t>
                      </a:r>
                      <a:r>
                        <a:rPr lang="en-US" sz="1600">
                          <a:effectLst/>
                        </a:rPr>
                        <a:t>​</a:t>
                      </a:r>
                      <a:endParaRPr lang="en-US" b="0" i="0">
                        <a:solidFill>
                          <a:srgbClr val="00264A"/>
                        </a:solidFill>
                        <a:effectLst/>
                      </a:endParaRPr>
                    </a:p>
                  </a:txBody>
                  <a:tcPr anchor="ctr"/>
                </a:tc>
                <a:tc>
                  <a:txBody>
                    <a:bodyPr/>
                    <a:lstStyle/>
                    <a:p>
                      <a:pPr algn="ctr" fontAlgn="base"/>
                      <a:r>
                        <a:rPr lang="en-US" sz="1600" u="none" strike="noStrike">
                          <a:effectLst/>
                        </a:rPr>
                        <a:t>✓</a:t>
                      </a:r>
                      <a:r>
                        <a:rPr lang="en-US" sz="1600">
                          <a:effectLst/>
                        </a:rPr>
                        <a:t>​</a:t>
                      </a:r>
                      <a:endParaRPr lang="en-US" b="0" i="0">
                        <a:solidFill>
                          <a:srgbClr val="00264A"/>
                        </a:solidFill>
                        <a:effectLst/>
                      </a:endParaRPr>
                    </a:p>
                  </a:txBody>
                  <a:tcPr anchor="ctr"/>
                </a:tc>
                <a:tc>
                  <a:txBody>
                    <a:bodyPr/>
                    <a:lstStyle/>
                    <a:p>
                      <a:pPr algn="ctr" fontAlgn="auto"/>
                      <a:r>
                        <a:rPr lang="en-IN" sz="1600" u="none" strike="noStrike">
                          <a:effectLst/>
                        </a:rPr>
                        <a:t>​</a:t>
                      </a:r>
                      <a:endParaRPr lang="en-IN" sz="1600" b="0" i="0" u="none" strike="noStrike">
                        <a:solidFill>
                          <a:srgbClr val="00264A"/>
                        </a:solidFill>
                        <a:effectLst/>
                        <a:latin typeface="Arial" panose="020B0604020202020204" pitchFamily="34" charset="0"/>
                      </a:endParaRPr>
                    </a:p>
                  </a:txBody>
                  <a:tcPr anchor="ctr"/>
                </a:tc>
                <a:extLst>
                  <a:ext uri="{0D108BD9-81ED-4DB2-BD59-A6C34878D82A}">
                    <a16:rowId xmlns:a16="http://schemas.microsoft.com/office/drawing/2014/main" val="313959435"/>
                  </a:ext>
                </a:extLst>
              </a:tr>
              <a:tr h="428625">
                <a:tc>
                  <a:txBody>
                    <a:bodyPr/>
                    <a:lstStyle/>
                    <a:p>
                      <a:pPr algn="l" fontAlgn="base"/>
                      <a:r>
                        <a:rPr lang="en-US" sz="1600" u="none" strike="noStrike">
                          <a:effectLst/>
                        </a:rPr>
                        <a:t>Foreign Keys</a:t>
                      </a:r>
                      <a:r>
                        <a:rPr lang="en-US" sz="1600">
                          <a:effectLst/>
                        </a:rPr>
                        <a:t>​</a:t>
                      </a:r>
                      <a:endParaRPr lang="en-US" b="0" i="0">
                        <a:solidFill>
                          <a:srgbClr val="00264A"/>
                        </a:solidFill>
                        <a:effectLst/>
                      </a:endParaRPr>
                    </a:p>
                  </a:txBody>
                  <a:tcPr anchor="ctr"/>
                </a:tc>
                <a:tc>
                  <a:txBody>
                    <a:bodyPr/>
                    <a:lstStyle/>
                    <a:p>
                      <a:pPr algn="ctr" fontAlgn="base"/>
                      <a:r>
                        <a:rPr lang="en-US" sz="1600" u="none" strike="noStrike">
                          <a:effectLst/>
                        </a:rPr>
                        <a:t>  </a:t>
                      </a:r>
                      <a:r>
                        <a:rPr lang="en-US" sz="1600">
                          <a:effectLst/>
                        </a:rPr>
                        <a:t>​</a:t>
                      </a:r>
                      <a:endParaRPr lang="en-US" b="0" i="0">
                        <a:solidFill>
                          <a:srgbClr val="00264A"/>
                        </a:solidFill>
                        <a:effectLst/>
                      </a:endParaRPr>
                    </a:p>
                  </a:txBody>
                  <a:tcPr anchor="ctr"/>
                </a:tc>
                <a:tc>
                  <a:txBody>
                    <a:bodyPr/>
                    <a:lstStyle/>
                    <a:p>
                      <a:pPr algn="ctr" fontAlgn="base"/>
                      <a:r>
                        <a:rPr lang="en-US" sz="1600" u="none" strike="noStrike">
                          <a:effectLst/>
                        </a:rPr>
                        <a:t>✓</a:t>
                      </a:r>
                      <a:r>
                        <a:rPr lang="en-US" sz="1600">
                          <a:effectLst/>
                        </a:rPr>
                        <a:t>​</a:t>
                      </a:r>
                      <a:endParaRPr lang="en-US" b="0" i="0">
                        <a:solidFill>
                          <a:srgbClr val="00264A"/>
                        </a:solidFill>
                        <a:effectLst/>
                      </a:endParaRPr>
                    </a:p>
                  </a:txBody>
                  <a:tcPr anchor="ctr"/>
                </a:tc>
                <a:tc>
                  <a:txBody>
                    <a:bodyPr/>
                    <a:lstStyle/>
                    <a:p>
                      <a:pPr algn="ctr" fontAlgn="auto"/>
                      <a:r>
                        <a:rPr lang="en-IN" sz="1600" u="none" strike="noStrike">
                          <a:effectLst/>
                        </a:rPr>
                        <a:t>​</a:t>
                      </a:r>
                      <a:endParaRPr lang="en-IN" sz="1600" b="0" i="0" u="none" strike="noStrike">
                        <a:solidFill>
                          <a:srgbClr val="00264A"/>
                        </a:solidFill>
                        <a:effectLst/>
                        <a:latin typeface="Arial" panose="020B0604020202020204" pitchFamily="34" charset="0"/>
                      </a:endParaRPr>
                    </a:p>
                  </a:txBody>
                  <a:tcPr anchor="ctr"/>
                </a:tc>
                <a:extLst>
                  <a:ext uri="{0D108BD9-81ED-4DB2-BD59-A6C34878D82A}">
                    <a16:rowId xmlns:a16="http://schemas.microsoft.com/office/drawing/2014/main" val="4256570467"/>
                  </a:ext>
                </a:extLst>
              </a:tr>
              <a:tr h="428625">
                <a:tc>
                  <a:txBody>
                    <a:bodyPr/>
                    <a:lstStyle/>
                    <a:p>
                      <a:pPr algn="l" fontAlgn="base"/>
                      <a:r>
                        <a:rPr lang="en-US" sz="1600" u="none" strike="noStrike">
                          <a:effectLst/>
                        </a:rPr>
                        <a:t>Table Names</a:t>
                      </a:r>
                      <a:r>
                        <a:rPr lang="en-US" sz="1600">
                          <a:effectLst/>
                        </a:rPr>
                        <a:t>​</a:t>
                      </a:r>
                      <a:endParaRPr lang="en-US" b="0" i="0">
                        <a:solidFill>
                          <a:srgbClr val="00264A"/>
                        </a:solidFill>
                        <a:effectLst/>
                      </a:endParaRPr>
                    </a:p>
                  </a:txBody>
                  <a:tcPr anchor="ctr"/>
                </a:tc>
                <a:tc>
                  <a:txBody>
                    <a:bodyPr/>
                    <a:lstStyle/>
                    <a:p>
                      <a:pPr algn="ctr" fontAlgn="base"/>
                      <a:r>
                        <a:rPr lang="en-US" sz="1600" u="none" strike="noStrike">
                          <a:effectLst/>
                        </a:rPr>
                        <a:t>  </a:t>
                      </a:r>
                      <a:r>
                        <a:rPr lang="en-US" sz="1600">
                          <a:effectLst/>
                        </a:rPr>
                        <a:t>​</a:t>
                      </a:r>
                      <a:endParaRPr lang="en-US" b="0" i="0">
                        <a:solidFill>
                          <a:srgbClr val="00264A"/>
                        </a:solidFill>
                        <a:effectLst/>
                      </a:endParaRPr>
                    </a:p>
                  </a:txBody>
                  <a:tcPr anchor="ctr"/>
                </a:tc>
                <a:tc>
                  <a:txBody>
                    <a:bodyPr/>
                    <a:lstStyle/>
                    <a:p>
                      <a:pPr algn="ctr" fontAlgn="base"/>
                      <a:r>
                        <a:rPr lang="en-US" sz="1600" u="none" strike="noStrike">
                          <a:effectLst/>
                        </a:rPr>
                        <a:t>  </a:t>
                      </a:r>
                      <a:r>
                        <a:rPr lang="en-US" sz="1600">
                          <a:effectLst/>
                        </a:rPr>
                        <a:t>​</a:t>
                      </a:r>
                      <a:endParaRPr lang="en-US" b="0" i="0">
                        <a:solidFill>
                          <a:srgbClr val="00264A"/>
                        </a:solidFill>
                        <a:effectLst/>
                      </a:endParaRPr>
                    </a:p>
                  </a:txBody>
                  <a:tcPr anchor="ctr"/>
                </a:tc>
                <a:tc>
                  <a:txBody>
                    <a:bodyPr/>
                    <a:lstStyle/>
                    <a:p>
                      <a:pPr algn="ctr" fontAlgn="auto"/>
                      <a:r>
                        <a:rPr lang="en-IN" sz="1600" u="none" strike="noStrike">
                          <a:effectLst/>
                        </a:rPr>
                        <a:t>​</a:t>
                      </a:r>
                      <a:endParaRPr lang="en-IN" sz="1600" b="0" i="0" u="none" strike="noStrike">
                        <a:solidFill>
                          <a:srgbClr val="00264A"/>
                        </a:solidFill>
                        <a:effectLst/>
                        <a:latin typeface="Arial" panose="020B0604020202020204" pitchFamily="34" charset="0"/>
                      </a:endParaRPr>
                    </a:p>
                  </a:txBody>
                  <a:tcPr anchor="ctr"/>
                </a:tc>
                <a:extLst>
                  <a:ext uri="{0D108BD9-81ED-4DB2-BD59-A6C34878D82A}">
                    <a16:rowId xmlns:a16="http://schemas.microsoft.com/office/drawing/2014/main" val="404046402"/>
                  </a:ext>
                </a:extLst>
              </a:tr>
              <a:tr h="428625">
                <a:tc>
                  <a:txBody>
                    <a:bodyPr/>
                    <a:lstStyle/>
                    <a:p>
                      <a:pPr algn="l" fontAlgn="base"/>
                      <a:r>
                        <a:rPr lang="en-US" sz="1600" u="none" strike="noStrike">
                          <a:effectLst/>
                        </a:rPr>
                        <a:t>Column Names</a:t>
                      </a:r>
                      <a:r>
                        <a:rPr lang="en-US" sz="1600">
                          <a:effectLst/>
                        </a:rPr>
                        <a:t>​</a:t>
                      </a:r>
                      <a:endParaRPr lang="en-US" b="0" i="0">
                        <a:solidFill>
                          <a:srgbClr val="00264A"/>
                        </a:solidFill>
                        <a:effectLst/>
                      </a:endParaRPr>
                    </a:p>
                  </a:txBody>
                  <a:tcPr anchor="ctr"/>
                </a:tc>
                <a:tc>
                  <a:txBody>
                    <a:bodyPr/>
                    <a:lstStyle/>
                    <a:p>
                      <a:pPr algn="ctr" fontAlgn="base"/>
                      <a:r>
                        <a:rPr lang="en-US" sz="1600" u="none" strike="noStrike">
                          <a:effectLst/>
                        </a:rPr>
                        <a:t>  </a:t>
                      </a:r>
                      <a:r>
                        <a:rPr lang="en-US" sz="1600">
                          <a:effectLst/>
                        </a:rPr>
                        <a:t>​</a:t>
                      </a:r>
                      <a:endParaRPr lang="en-US" b="0" i="0">
                        <a:solidFill>
                          <a:srgbClr val="00264A"/>
                        </a:solidFill>
                        <a:effectLst/>
                      </a:endParaRPr>
                    </a:p>
                  </a:txBody>
                  <a:tcPr anchor="ctr"/>
                </a:tc>
                <a:tc>
                  <a:txBody>
                    <a:bodyPr/>
                    <a:lstStyle/>
                    <a:p>
                      <a:pPr algn="ctr" fontAlgn="base"/>
                      <a:r>
                        <a:rPr lang="en-US" sz="1600" u="none" strike="noStrike">
                          <a:effectLst/>
                        </a:rPr>
                        <a:t>  </a:t>
                      </a:r>
                      <a:r>
                        <a:rPr lang="en-US" sz="1600">
                          <a:effectLst/>
                        </a:rPr>
                        <a:t>​</a:t>
                      </a:r>
                      <a:endParaRPr lang="en-US" b="0" i="0">
                        <a:solidFill>
                          <a:srgbClr val="00264A"/>
                        </a:solidFill>
                        <a:effectLst/>
                      </a:endParaRPr>
                    </a:p>
                  </a:txBody>
                  <a:tcPr anchor="ctr"/>
                </a:tc>
                <a:tc>
                  <a:txBody>
                    <a:bodyPr/>
                    <a:lstStyle/>
                    <a:p>
                      <a:pPr algn="ctr" fontAlgn="auto"/>
                      <a:r>
                        <a:rPr lang="en-IN" sz="1600" u="none" strike="noStrike">
                          <a:effectLst/>
                        </a:rPr>
                        <a:t>​</a:t>
                      </a:r>
                      <a:endParaRPr lang="en-IN" sz="1600" b="0" i="0" u="none" strike="noStrike">
                        <a:solidFill>
                          <a:srgbClr val="00264A"/>
                        </a:solidFill>
                        <a:effectLst/>
                        <a:latin typeface="Arial" panose="020B0604020202020204" pitchFamily="34" charset="0"/>
                      </a:endParaRPr>
                    </a:p>
                  </a:txBody>
                  <a:tcPr anchor="ctr"/>
                </a:tc>
                <a:extLst>
                  <a:ext uri="{0D108BD9-81ED-4DB2-BD59-A6C34878D82A}">
                    <a16:rowId xmlns:a16="http://schemas.microsoft.com/office/drawing/2014/main" val="1185697434"/>
                  </a:ext>
                </a:extLst>
              </a:tr>
              <a:tr h="485775">
                <a:tc>
                  <a:txBody>
                    <a:bodyPr/>
                    <a:lstStyle/>
                    <a:p>
                      <a:pPr algn="l" fontAlgn="base"/>
                      <a:r>
                        <a:rPr lang="en-US" sz="1600" u="none" strike="noStrike">
                          <a:effectLst/>
                        </a:rPr>
                        <a:t>Column Data Types</a:t>
                      </a:r>
                      <a:r>
                        <a:rPr lang="en-US" sz="1600">
                          <a:effectLst/>
                        </a:rPr>
                        <a:t>​</a:t>
                      </a:r>
                      <a:endParaRPr lang="en-US" b="0" i="0">
                        <a:solidFill>
                          <a:srgbClr val="00264A"/>
                        </a:solidFill>
                        <a:effectLst/>
                      </a:endParaRPr>
                    </a:p>
                  </a:txBody>
                  <a:tcPr anchor="ctr"/>
                </a:tc>
                <a:tc>
                  <a:txBody>
                    <a:bodyPr/>
                    <a:lstStyle/>
                    <a:p>
                      <a:pPr algn="ctr" fontAlgn="base"/>
                      <a:r>
                        <a:rPr lang="en-US" sz="1600" u="none" strike="noStrike">
                          <a:effectLst/>
                        </a:rPr>
                        <a:t>  </a:t>
                      </a:r>
                      <a:r>
                        <a:rPr lang="en-US" sz="1600">
                          <a:effectLst/>
                        </a:rPr>
                        <a:t>​</a:t>
                      </a:r>
                      <a:endParaRPr lang="en-US" b="0" i="0">
                        <a:solidFill>
                          <a:srgbClr val="00264A"/>
                        </a:solidFill>
                        <a:effectLst/>
                      </a:endParaRPr>
                    </a:p>
                  </a:txBody>
                  <a:tcPr anchor="ctr"/>
                </a:tc>
                <a:tc>
                  <a:txBody>
                    <a:bodyPr/>
                    <a:lstStyle/>
                    <a:p>
                      <a:pPr algn="ctr" fontAlgn="base"/>
                      <a:r>
                        <a:rPr lang="en-US" sz="1600" u="none" strike="noStrike">
                          <a:effectLst/>
                        </a:rPr>
                        <a:t>  </a:t>
                      </a:r>
                      <a:r>
                        <a:rPr lang="en-US" sz="1600">
                          <a:effectLst/>
                        </a:rPr>
                        <a:t>​</a:t>
                      </a:r>
                      <a:endParaRPr lang="en-US" b="0" i="0">
                        <a:solidFill>
                          <a:srgbClr val="00264A"/>
                        </a:solidFill>
                        <a:effectLst/>
                      </a:endParaRPr>
                    </a:p>
                  </a:txBody>
                  <a:tcPr anchor="ctr"/>
                </a:tc>
                <a:tc>
                  <a:txBody>
                    <a:bodyPr/>
                    <a:lstStyle/>
                    <a:p>
                      <a:pPr algn="ctr" fontAlgn="auto"/>
                      <a:r>
                        <a:rPr lang="en-IN" sz="1600" u="none" strike="noStrike">
                          <a:effectLst/>
                        </a:rPr>
                        <a:t>​</a:t>
                      </a:r>
                      <a:endParaRPr lang="en-IN" sz="1600" b="0" i="0" u="none" strike="noStrike">
                        <a:solidFill>
                          <a:srgbClr val="00264A"/>
                        </a:solidFill>
                        <a:effectLst/>
                        <a:latin typeface="Arial" panose="020B0604020202020204" pitchFamily="34" charset="0"/>
                      </a:endParaRPr>
                    </a:p>
                  </a:txBody>
                  <a:tcPr anchor="ctr"/>
                </a:tc>
                <a:extLst>
                  <a:ext uri="{0D108BD9-81ED-4DB2-BD59-A6C34878D82A}">
                    <a16:rowId xmlns:a16="http://schemas.microsoft.com/office/drawing/2014/main" val="4040205758"/>
                  </a:ext>
                </a:extLst>
              </a:tr>
            </a:tbl>
          </a:graphicData>
        </a:graphic>
      </p:graphicFrame>
      <p:pic>
        <p:nvPicPr>
          <p:cNvPr id="4" name="Picture 3">
            <a:extLst>
              <a:ext uri="{FF2B5EF4-FFF2-40B4-BE49-F238E27FC236}">
                <a16:creationId xmlns:a16="http://schemas.microsoft.com/office/drawing/2014/main" id="{3EC5FFD4-800A-4D7B-A0BB-851EE1E46DA7}"/>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64699377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9260-0BD0-4803-9B81-B0AD80D83A90}"/>
              </a:ext>
            </a:extLst>
          </p:cNvPr>
          <p:cNvSpPr>
            <a:spLocks noGrp="1"/>
          </p:cNvSpPr>
          <p:nvPr>
            <p:ph type="title"/>
          </p:nvPr>
        </p:nvSpPr>
        <p:spPr/>
        <p:txBody>
          <a:bodyPr/>
          <a:lstStyle/>
          <a:p>
            <a:r>
              <a:rPr lang="en-US">
                <a:ea typeface="+mj-lt"/>
                <a:cs typeface="+mj-lt"/>
              </a:rPr>
              <a:t>Data modeling TOOLS</a:t>
            </a:r>
          </a:p>
          <a:p>
            <a:endParaRPr lang="en-US">
              <a:cs typeface="Calibri"/>
            </a:endParaRPr>
          </a:p>
        </p:txBody>
      </p:sp>
      <p:sp>
        <p:nvSpPr>
          <p:cNvPr id="3" name="Content Placeholder 2">
            <a:extLst>
              <a:ext uri="{FF2B5EF4-FFF2-40B4-BE49-F238E27FC236}">
                <a16:creationId xmlns:a16="http://schemas.microsoft.com/office/drawing/2014/main" id="{4599A25A-1A32-4958-8EB2-04C15BD9AB0C}"/>
              </a:ext>
            </a:extLst>
          </p:cNvPr>
          <p:cNvSpPr>
            <a:spLocks noGrp="1"/>
          </p:cNvSpPr>
          <p:nvPr>
            <p:ph idx="1"/>
          </p:nvPr>
        </p:nvSpPr>
        <p:spPr/>
        <p:txBody>
          <a:bodyPr vert="horz" lIns="91440" tIns="45720" rIns="91440" bIns="45720" rtlCol="0" anchor="t">
            <a:normAutofit/>
          </a:bodyPr>
          <a:lstStyle/>
          <a:p>
            <a:pPr marL="585470" lvl="1" indent="-128270" algn="l">
              <a:lnSpc>
                <a:spcPct val="90000"/>
              </a:lnSpc>
              <a:spcBef>
                <a:spcPts val="0"/>
              </a:spcBef>
              <a:spcAft>
                <a:spcPts val="600"/>
              </a:spcAft>
              <a:buFont typeface="Tahoma" panose="05050102010706020507" pitchFamily="18" charset="2"/>
              <a:buChar char="»"/>
            </a:pPr>
            <a:r>
              <a:rPr lang="en-US"/>
              <a:t>ERwin Data Modeler</a:t>
            </a:r>
          </a:p>
          <a:p>
            <a:pPr marL="585470" lvl="1" indent="-128270" algn="l">
              <a:lnSpc>
                <a:spcPct val="90000"/>
              </a:lnSpc>
              <a:spcBef>
                <a:spcPts val="0"/>
              </a:spcBef>
              <a:spcAft>
                <a:spcPts val="600"/>
              </a:spcAft>
              <a:buFont typeface="Tahoma" panose="05050102010706020507" pitchFamily="18" charset="2"/>
              <a:buChar char="»"/>
            </a:pPr>
            <a:r>
              <a:rPr lang="en-US">
                <a:latin typeface="Tahoma"/>
                <a:ea typeface="Tahoma"/>
                <a:cs typeface="Tahoma"/>
              </a:rPr>
              <a:t>Sybase </a:t>
            </a:r>
            <a:r>
              <a:rPr lang="en-US" err="1">
                <a:latin typeface="Tahoma"/>
                <a:ea typeface="Tahoma"/>
                <a:cs typeface="Tahoma"/>
              </a:rPr>
              <a:t>PowerDesigner</a:t>
            </a:r>
          </a:p>
          <a:p>
            <a:pPr marL="585470" lvl="1" indent="-128270" algn="l">
              <a:lnSpc>
                <a:spcPct val="90000"/>
              </a:lnSpc>
              <a:spcBef>
                <a:spcPts val="0"/>
              </a:spcBef>
              <a:spcAft>
                <a:spcPts val="600"/>
              </a:spcAft>
              <a:buFont typeface="Tahoma" panose="05050102010706020507" pitchFamily="18" charset="2"/>
              <a:buChar char="»"/>
            </a:pPr>
            <a:r>
              <a:rPr lang="en-US"/>
              <a:t>Database Workbench</a:t>
            </a:r>
          </a:p>
          <a:p>
            <a:pPr marL="585470" lvl="1" indent="-128270" algn="l">
              <a:lnSpc>
                <a:spcPct val="90000"/>
              </a:lnSpc>
              <a:spcBef>
                <a:spcPts val="0"/>
              </a:spcBef>
              <a:spcAft>
                <a:spcPts val="600"/>
              </a:spcAft>
              <a:buFont typeface="Tahoma" panose="05050102010706020507" pitchFamily="18" charset="2"/>
              <a:buChar char="»"/>
            </a:pPr>
            <a:r>
              <a:rPr lang="en-US" err="1">
                <a:latin typeface="Tahoma"/>
                <a:ea typeface="Tahoma"/>
                <a:cs typeface="Tahoma"/>
              </a:rPr>
              <a:t>MagicDraw</a:t>
            </a:r>
          </a:p>
          <a:p>
            <a:pPr marL="585470" lvl="1" indent="-128270" algn="l">
              <a:lnSpc>
                <a:spcPct val="90000"/>
              </a:lnSpc>
              <a:spcBef>
                <a:spcPts val="0"/>
              </a:spcBef>
              <a:spcAft>
                <a:spcPts val="600"/>
              </a:spcAft>
              <a:buFont typeface="Tahoma" panose="05050102010706020507" pitchFamily="18" charset="2"/>
              <a:buChar char="»"/>
            </a:pPr>
            <a:r>
              <a:rPr lang="en-US"/>
              <a:t>Microsoft SQL Server Management Studio</a:t>
            </a:r>
          </a:p>
          <a:p>
            <a:pPr marL="585470" lvl="1" indent="-128270" algn="l">
              <a:lnSpc>
                <a:spcPct val="90000"/>
              </a:lnSpc>
              <a:spcBef>
                <a:spcPts val="0"/>
              </a:spcBef>
              <a:spcAft>
                <a:spcPts val="600"/>
              </a:spcAft>
              <a:buFont typeface="Tahoma" panose="05050102010706020507" pitchFamily="18" charset="2"/>
              <a:buChar char="»"/>
            </a:pPr>
            <a:endParaRPr lang="en-US"/>
          </a:p>
          <a:p>
            <a:pPr marL="585470" lvl="1" indent="-128270" algn="l">
              <a:lnSpc>
                <a:spcPct val="90000"/>
              </a:lnSpc>
              <a:spcBef>
                <a:spcPts val="0"/>
              </a:spcBef>
              <a:spcAft>
                <a:spcPts val="600"/>
              </a:spcAft>
              <a:buFont typeface="Tahoma" panose="05050102010706020507" pitchFamily="18" charset="2"/>
              <a:buChar char="»"/>
            </a:pPr>
            <a:endParaRPr lang="en-US"/>
          </a:p>
          <a:p>
            <a:pPr marL="128270" indent="-128270"/>
            <a:endParaRPr lang="en-US"/>
          </a:p>
        </p:txBody>
      </p:sp>
      <p:pic>
        <p:nvPicPr>
          <p:cNvPr id="4" name="Picture 3">
            <a:extLst>
              <a:ext uri="{FF2B5EF4-FFF2-40B4-BE49-F238E27FC236}">
                <a16:creationId xmlns:a16="http://schemas.microsoft.com/office/drawing/2014/main" id="{6E4D57AF-F571-4B9A-9E50-85FABA111EC9}"/>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1015135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93C5B-589F-44B2-A358-F469CAF81D41}"/>
              </a:ext>
            </a:extLst>
          </p:cNvPr>
          <p:cNvSpPr>
            <a:spLocks noGrp="1"/>
          </p:cNvSpPr>
          <p:nvPr>
            <p:ph type="title"/>
          </p:nvPr>
        </p:nvSpPr>
        <p:spPr/>
        <p:txBody>
          <a:bodyPr/>
          <a:lstStyle/>
          <a:p>
            <a:r>
              <a:rPr lang="en-US">
                <a:ea typeface="+mj-lt"/>
                <a:cs typeface="+mj-lt"/>
              </a:rPr>
              <a:t>Summary</a:t>
            </a:r>
          </a:p>
          <a:p>
            <a:endParaRPr lang="en-US">
              <a:cs typeface="Calibri"/>
            </a:endParaRPr>
          </a:p>
        </p:txBody>
      </p:sp>
      <p:sp>
        <p:nvSpPr>
          <p:cNvPr id="3" name="Content Placeholder 2">
            <a:extLst>
              <a:ext uri="{FF2B5EF4-FFF2-40B4-BE49-F238E27FC236}">
                <a16:creationId xmlns:a16="http://schemas.microsoft.com/office/drawing/2014/main" id="{4E0808A4-2717-4083-8535-C2378514466F}"/>
              </a:ext>
            </a:extLst>
          </p:cNvPr>
          <p:cNvSpPr>
            <a:spLocks noGrp="1"/>
          </p:cNvSpPr>
          <p:nvPr>
            <p:ph idx="1"/>
          </p:nvPr>
        </p:nvSpPr>
        <p:spPr/>
        <p:txBody>
          <a:bodyPr vert="horz" lIns="91440" tIns="45720" rIns="91440" bIns="45720" rtlCol="0" anchor="t">
            <a:normAutofit/>
          </a:bodyPr>
          <a:lstStyle/>
          <a:p>
            <a:pPr marL="128270" indent="-128270">
              <a:lnSpc>
                <a:spcPct val="90000"/>
              </a:lnSpc>
              <a:spcBef>
                <a:spcPts val="0"/>
              </a:spcBef>
              <a:spcAft>
                <a:spcPts val="600"/>
              </a:spcAft>
            </a:pPr>
            <a:r>
              <a:rPr lang="en-US"/>
              <a:t>In this lesson, you have learnt that:</a:t>
            </a:r>
          </a:p>
          <a:p>
            <a:pPr marL="585470" lvl="1" indent="-128270">
              <a:lnSpc>
                <a:spcPct val="90000"/>
              </a:lnSpc>
              <a:spcBef>
                <a:spcPts val="0"/>
              </a:spcBef>
              <a:spcAft>
                <a:spcPts val="600"/>
              </a:spcAft>
              <a:buFont typeface="Tahoma" panose="05050102010706020507" pitchFamily="18" charset="2"/>
              <a:buChar char="»"/>
            </a:pPr>
            <a:r>
              <a:rPr lang="en-US"/>
              <a:t>A logical model is produced from a set of well-defined transformations of the conceptual data model.</a:t>
            </a:r>
          </a:p>
          <a:p>
            <a:pPr marL="585470" lvl="1" indent="-128270">
              <a:lnSpc>
                <a:spcPct val="90000"/>
              </a:lnSpc>
              <a:spcBef>
                <a:spcPts val="0"/>
              </a:spcBef>
              <a:spcAft>
                <a:spcPts val="600"/>
              </a:spcAft>
              <a:buFont typeface="Tahoma" panose="05050102010706020507" pitchFamily="18" charset="2"/>
              <a:buChar char="»"/>
            </a:pPr>
            <a:r>
              <a:rPr lang="en-US"/>
              <a:t>While converting a conceptual model into a logical model, some transformations, such as table and column specifications, are required to be performed.</a:t>
            </a:r>
          </a:p>
          <a:p>
            <a:pPr marL="585470" lvl="1" indent="-128270">
              <a:lnSpc>
                <a:spcPct val="90000"/>
              </a:lnSpc>
              <a:spcBef>
                <a:spcPts val="0"/>
              </a:spcBef>
              <a:spcAft>
                <a:spcPts val="600"/>
              </a:spcAft>
              <a:buFont typeface="Tahoma" panose="05050102010706020507" pitchFamily="18" charset="2"/>
              <a:buChar char="»"/>
            </a:pPr>
            <a:r>
              <a:rPr lang="en-US"/>
              <a:t>Except a few, each attribute of a conceptual model gets converted into a column in logical model. </a:t>
            </a:r>
          </a:p>
          <a:p>
            <a:pPr marL="585470" lvl="1" indent="-128270">
              <a:lnSpc>
                <a:spcPct val="90000"/>
              </a:lnSpc>
              <a:spcBef>
                <a:spcPts val="0"/>
              </a:spcBef>
              <a:spcAft>
                <a:spcPts val="600"/>
              </a:spcAft>
              <a:buFont typeface="Tahoma" panose="05050102010706020507" pitchFamily="18" charset="2"/>
              <a:buChar char="»"/>
            </a:pPr>
            <a:r>
              <a:rPr lang="en-US"/>
              <a:t>Additional columns are needed to support maintenance or operations-related data.</a:t>
            </a:r>
          </a:p>
          <a:p>
            <a:pPr marL="128270" indent="-128270"/>
            <a:r>
              <a:rPr lang="en-US">
                <a:latin typeface="Tahoma"/>
                <a:ea typeface="Tahoma"/>
                <a:cs typeface="Tahoma"/>
              </a:rPr>
              <a:t>                                                                                                                                  </a:t>
            </a:r>
          </a:p>
        </p:txBody>
      </p:sp>
      <p:pic>
        <p:nvPicPr>
          <p:cNvPr id="4" name="Picture 4" descr="Text&#10;&#10;Description automatically generated">
            <a:extLst>
              <a:ext uri="{FF2B5EF4-FFF2-40B4-BE49-F238E27FC236}">
                <a16:creationId xmlns:a16="http://schemas.microsoft.com/office/drawing/2014/main" id="{34C0FF8F-D342-4EBE-A0E8-A5F6C0771961}"/>
              </a:ext>
            </a:extLst>
          </p:cNvPr>
          <p:cNvPicPr>
            <a:picLocks noChangeAspect="1"/>
          </p:cNvPicPr>
          <p:nvPr/>
        </p:nvPicPr>
        <p:blipFill>
          <a:blip r:embed="rId2"/>
          <a:stretch>
            <a:fillRect/>
          </a:stretch>
        </p:blipFill>
        <p:spPr>
          <a:xfrm>
            <a:off x="6834685" y="2061452"/>
            <a:ext cx="1752600" cy="1685925"/>
          </a:xfrm>
          <a:prstGeom prst="rect">
            <a:avLst/>
          </a:prstGeom>
        </p:spPr>
      </p:pic>
      <p:pic>
        <p:nvPicPr>
          <p:cNvPr id="5" name="Picture 4">
            <a:extLst>
              <a:ext uri="{FF2B5EF4-FFF2-40B4-BE49-F238E27FC236}">
                <a16:creationId xmlns:a16="http://schemas.microsoft.com/office/drawing/2014/main" id="{E8051E4B-AB1D-4582-9006-A889C236E42A}"/>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756702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4A644-585F-4CE2-B9EF-D909C6B0D80D}"/>
              </a:ext>
            </a:extLst>
          </p:cNvPr>
          <p:cNvSpPr>
            <a:spLocks noGrp="1"/>
          </p:cNvSpPr>
          <p:nvPr>
            <p:ph type="title"/>
          </p:nvPr>
        </p:nvSpPr>
        <p:spPr/>
        <p:txBody>
          <a:bodyPr/>
          <a:lstStyle/>
          <a:p>
            <a:r>
              <a:rPr lang="en-US">
                <a:ea typeface="+mj-lt"/>
                <a:cs typeface="+mj-lt"/>
              </a:rPr>
              <a:t>Review Question</a:t>
            </a:r>
          </a:p>
          <a:p>
            <a:endParaRPr lang="en-US">
              <a:cs typeface="Calibri"/>
            </a:endParaRPr>
          </a:p>
        </p:txBody>
      </p:sp>
      <p:sp>
        <p:nvSpPr>
          <p:cNvPr id="3" name="Content Placeholder 2">
            <a:extLst>
              <a:ext uri="{FF2B5EF4-FFF2-40B4-BE49-F238E27FC236}">
                <a16:creationId xmlns:a16="http://schemas.microsoft.com/office/drawing/2014/main" id="{FC5999F6-F43A-45B9-953E-1F27B2E01D92}"/>
              </a:ext>
            </a:extLst>
          </p:cNvPr>
          <p:cNvSpPr>
            <a:spLocks noGrp="1"/>
          </p:cNvSpPr>
          <p:nvPr>
            <p:ph idx="1"/>
          </p:nvPr>
        </p:nvSpPr>
        <p:spPr/>
        <p:txBody>
          <a:bodyPr vert="horz" lIns="91440" tIns="45720" rIns="91440" bIns="45720" rtlCol="0" anchor="t">
            <a:normAutofit/>
          </a:bodyPr>
          <a:lstStyle/>
          <a:p>
            <a:pPr marL="128270" indent="-128270">
              <a:lnSpc>
                <a:spcPct val="90000"/>
              </a:lnSpc>
              <a:spcBef>
                <a:spcPts val="0"/>
              </a:spcBef>
              <a:spcAft>
                <a:spcPts val="600"/>
              </a:spcAft>
            </a:pPr>
            <a:r>
              <a:rPr lang="en-US">
                <a:latin typeface="Tahoma"/>
                <a:ea typeface="Tahoma"/>
                <a:cs typeface="Tahoma"/>
              </a:rPr>
              <a:t>Question 1: The  design of Logical Model is dependent on database.                           </a:t>
            </a:r>
            <a:endParaRPr lang="en-US"/>
          </a:p>
          <a:p>
            <a:pPr marL="585470" lvl="1" indent="-128270">
              <a:lnSpc>
                <a:spcPct val="90000"/>
              </a:lnSpc>
              <a:spcBef>
                <a:spcPts val="0"/>
              </a:spcBef>
              <a:spcAft>
                <a:spcPts val="600"/>
              </a:spcAft>
              <a:buFont typeface="Tahoma" panose="05050102010706020507" pitchFamily="18" charset="2"/>
              <a:buChar char="»"/>
            </a:pPr>
            <a:r>
              <a:rPr lang="en-US"/>
              <a:t>True/False</a:t>
            </a:r>
          </a:p>
          <a:p>
            <a:pPr marL="585470" lvl="1" indent="-128270">
              <a:lnSpc>
                <a:spcPct val="90000"/>
              </a:lnSpc>
              <a:spcBef>
                <a:spcPts val="0"/>
              </a:spcBef>
              <a:spcAft>
                <a:spcPts val="600"/>
              </a:spcAft>
              <a:buFont typeface="Tahoma" panose="05050102010706020507" pitchFamily="18" charset="2"/>
              <a:buChar char="»"/>
            </a:pPr>
            <a:endParaRPr lang="en-US"/>
          </a:p>
          <a:p>
            <a:pPr marL="128270" indent="-128270">
              <a:lnSpc>
                <a:spcPct val="90000"/>
              </a:lnSpc>
              <a:spcBef>
                <a:spcPts val="0"/>
              </a:spcBef>
              <a:spcAft>
                <a:spcPts val="600"/>
              </a:spcAft>
            </a:pPr>
            <a:r>
              <a:rPr lang="en-US"/>
              <a:t>Question 2: Surrogate /Synthetic Keys are introduced in the Conceptual Model.</a:t>
            </a:r>
          </a:p>
          <a:p>
            <a:pPr marL="585470" lvl="1" indent="-128270">
              <a:lnSpc>
                <a:spcPct val="90000"/>
              </a:lnSpc>
              <a:spcBef>
                <a:spcPts val="0"/>
              </a:spcBef>
              <a:spcAft>
                <a:spcPts val="600"/>
              </a:spcAft>
              <a:buFont typeface="Tahoma" panose="05050102010706020507" pitchFamily="18" charset="2"/>
              <a:buChar char="»"/>
            </a:pPr>
            <a:r>
              <a:rPr lang="en-US"/>
              <a:t>True/False</a:t>
            </a:r>
          </a:p>
          <a:p>
            <a:pPr marL="128270" indent="-128270"/>
            <a:r>
              <a:rPr lang="en-US">
                <a:latin typeface="Tahoma"/>
                <a:ea typeface="Tahoma"/>
                <a:cs typeface="Tahoma"/>
              </a:rPr>
              <a:t>                                                                                                                              </a:t>
            </a:r>
            <a:endParaRPr lang="en-US"/>
          </a:p>
        </p:txBody>
      </p:sp>
      <p:pic>
        <p:nvPicPr>
          <p:cNvPr id="4" name="Picture 4" descr="A picture containing text&#10;&#10;Description automatically generated">
            <a:extLst>
              <a:ext uri="{FF2B5EF4-FFF2-40B4-BE49-F238E27FC236}">
                <a16:creationId xmlns:a16="http://schemas.microsoft.com/office/drawing/2014/main" id="{887D5FA5-5FE2-4948-AB4A-43A38E5C1E23}"/>
              </a:ext>
            </a:extLst>
          </p:cNvPr>
          <p:cNvPicPr>
            <a:picLocks noChangeAspect="1"/>
          </p:cNvPicPr>
          <p:nvPr/>
        </p:nvPicPr>
        <p:blipFill>
          <a:blip r:embed="rId2"/>
          <a:stretch>
            <a:fillRect/>
          </a:stretch>
        </p:blipFill>
        <p:spPr>
          <a:xfrm>
            <a:off x="6255650" y="1176480"/>
            <a:ext cx="1733550" cy="1971675"/>
          </a:xfrm>
          <a:prstGeom prst="rect">
            <a:avLst/>
          </a:prstGeom>
        </p:spPr>
      </p:pic>
      <p:pic>
        <p:nvPicPr>
          <p:cNvPr id="5" name="Picture 4">
            <a:extLst>
              <a:ext uri="{FF2B5EF4-FFF2-40B4-BE49-F238E27FC236}">
                <a16:creationId xmlns:a16="http://schemas.microsoft.com/office/drawing/2014/main" id="{F111F84E-F94F-4DED-87FF-710B0FDCBF1B}"/>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417548045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a:extLst>
              <a:ext uri="{FF2B5EF4-FFF2-40B4-BE49-F238E27FC236}">
                <a16:creationId xmlns:a16="http://schemas.microsoft.com/office/drawing/2014/main" id="{12CF23DF-EE0B-438A-9841-E13C375851CB}"/>
              </a:ext>
            </a:extLst>
          </p:cNvPr>
          <p:cNvSpPr/>
          <p:nvPr/>
        </p:nvSpPr>
        <p:spPr>
          <a:xfrm>
            <a:off x="7012641"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5A89BC8-77F3-4D74-ACEB-51FB1DCBC62B}"/>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7974149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262626"/>
                </a:solidFill>
              </a:rPr>
              <a:t>Survey</a:t>
            </a:r>
            <a:endParaRPr lang="en-US" dirty="0"/>
          </a:p>
        </p:txBody>
      </p:sp>
      <p:sp>
        <p:nvSpPr>
          <p:cNvPr id="3" name="Rectangle 2">
            <a:extLst>
              <a:ext uri="{FF2B5EF4-FFF2-40B4-BE49-F238E27FC236}">
                <a16:creationId xmlns:a16="http://schemas.microsoft.com/office/drawing/2014/main" id="{202738D7-6E6E-434E-8ABC-68E0D669DECD}"/>
              </a:ext>
            </a:extLst>
          </p:cNvPr>
          <p:cNvSpPr/>
          <p:nvPr/>
        </p:nvSpPr>
        <p:spPr>
          <a:xfrm>
            <a:off x="7012641"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26A5940-6C46-4D27-88E8-BA0BAE00444D}"/>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80270551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4D7488-1BFC-4A8B-BC82-702F6DC8D734}"/>
              </a:ext>
            </a:extLst>
          </p:cNvPr>
          <p:cNvSpPr/>
          <p:nvPr/>
        </p:nvSpPr>
        <p:spPr>
          <a:xfrm>
            <a:off x="7012641"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8885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CD4B-2C54-46B3-8D9B-BAE25AC0D01A}"/>
              </a:ext>
            </a:extLst>
          </p:cNvPr>
          <p:cNvSpPr>
            <a:spLocks noGrp="1"/>
          </p:cNvSpPr>
          <p:nvPr>
            <p:ph type="title"/>
          </p:nvPr>
        </p:nvSpPr>
        <p:spPr/>
        <p:txBody>
          <a:bodyPr/>
          <a:lstStyle/>
          <a:p>
            <a:r>
              <a:rPr lang="en-US" sz="2800" dirty="0"/>
              <a:t>1.3:  Simple Data Model</a:t>
            </a:r>
            <a:endParaRPr lang="en-IN" dirty="0"/>
          </a:p>
        </p:txBody>
      </p:sp>
      <p:sp>
        <p:nvSpPr>
          <p:cNvPr id="3" name="Content Placeholder 2">
            <a:extLst>
              <a:ext uri="{FF2B5EF4-FFF2-40B4-BE49-F238E27FC236}">
                <a16:creationId xmlns:a16="http://schemas.microsoft.com/office/drawing/2014/main" id="{02564BFA-6651-4863-A6FE-22EB696192D7}"/>
              </a:ext>
            </a:extLst>
          </p:cNvPr>
          <p:cNvSpPr>
            <a:spLocks noGrp="1"/>
          </p:cNvSpPr>
          <p:nvPr>
            <p:ph idx="1"/>
          </p:nvPr>
        </p:nvSpPr>
        <p:spPr/>
        <p:txBody>
          <a:bodyPr/>
          <a:lstStyle/>
          <a:p>
            <a:pPr marL="0" indent="0">
              <a:buNone/>
            </a:pPr>
            <a:r>
              <a:rPr lang="en-US" sz="1600" dirty="0"/>
              <a:t>Example of a Simple Data Model:</a:t>
            </a:r>
          </a:p>
          <a:p>
            <a:pPr marL="0" indent="0">
              <a:buNone/>
            </a:pPr>
            <a:endParaRPr lang="en-US" sz="1600" dirty="0"/>
          </a:p>
          <a:p>
            <a:pPr marL="0" indent="0">
              <a:buNone/>
            </a:pPr>
            <a:r>
              <a:rPr lang="en-US" sz="1600" dirty="0"/>
              <a:t>The data is divided into two tables: one for policy data and one for customer data.</a:t>
            </a:r>
          </a:p>
          <a:p>
            <a:pPr marL="0" indent="0">
              <a:buNone/>
            </a:pPr>
            <a:endParaRPr lang="en-IN" dirty="0"/>
          </a:p>
        </p:txBody>
      </p:sp>
      <p:pic>
        <p:nvPicPr>
          <p:cNvPr id="4" name="Picture 3">
            <a:extLst>
              <a:ext uri="{FF2B5EF4-FFF2-40B4-BE49-F238E27FC236}">
                <a16:creationId xmlns:a16="http://schemas.microsoft.com/office/drawing/2014/main" id="{EF1CAA16-6391-458C-B7B6-C7B68184D0CF}"/>
              </a:ext>
            </a:extLst>
          </p:cNvPr>
          <p:cNvPicPr>
            <a:picLocks noChangeAspect="1"/>
          </p:cNvPicPr>
          <p:nvPr/>
        </p:nvPicPr>
        <p:blipFill>
          <a:blip r:embed="rId2"/>
          <a:stretch>
            <a:fillRect/>
          </a:stretch>
        </p:blipFill>
        <p:spPr>
          <a:xfrm>
            <a:off x="477296" y="2296397"/>
            <a:ext cx="7242676" cy="2682364"/>
          </a:xfrm>
          <a:prstGeom prst="rect">
            <a:avLst/>
          </a:prstGeom>
        </p:spPr>
      </p:pic>
      <p:sp>
        <p:nvSpPr>
          <p:cNvPr id="5" name="Rectangle 4">
            <a:extLst>
              <a:ext uri="{FF2B5EF4-FFF2-40B4-BE49-F238E27FC236}">
                <a16:creationId xmlns:a16="http://schemas.microsoft.com/office/drawing/2014/main" id="{78A92CB1-4777-4B2D-BC70-4B88403EF8CC}"/>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2324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DB4B6-D21E-4766-9E52-5237E3B4B04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B89EB1C-FD2D-4CA4-936F-557EF60952B8}"/>
              </a:ext>
            </a:extLst>
          </p:cNvPr>
          <p:cNvSpPr>
            <a:spLocks noGrp="1"/>
          </p:cNvSpPr>
          <p:nvPr>
            <p:ph idx="1"/>
          </p:nvPr>
        </p:nvSpPr>
        <p:spPr/>
        <p:txBody>
          <a:bodyPr>
            <a:normAutofit lnSpcReduction="10000"/>
          </a:bodyPr>
          <a:lstStyle/>
          <a:p>
            <a:r>
              <a:rPr lang="en-US" dirty="0"/>
              <a:t>A closer look at the model might suggest some questions: </a:t>
            </a:r>
          </a:p>
          <a:p>
            <a:r>
              <a:rPr lang="en-US" dirty="0"/>
              <a:t>■ The meaning of customer is not clear whether he/she is the person insured or the beneficiary of the policy, or the person who pays the premiums? Could a customer be more than one person, for example, a couple? If so, how would we interpret Age, Gender, and Birth Date? </a:t>
            </a:r>
          </a:p>
          <a:p>
            <a:r>
              <a:rPr lang="en-US" dirty="0"/>
              <a:t>■ There may not be any requirement for storing the customers ages. It will be easier to calculate it from Birthdate. </a:t>
            </a:r>
          </a:p>
          <a:p>
            <a:r>
              <a:rPr lang="en-US" dirty="0"/>
              <a:t>■ Is there a relationship between Commission Rate and a Policy Type?. Do policies of type E20 always earn 12% commission? This will imply recording the same rate many times. How do we record the Commission Rate for a new type of policy if we have not yet sold any policies of that type?</a:t>
            </a:r>
          </a:p>
          <a:p>
            <a:r>
              <a:rPr lang="en-US" dirty="0"/>
              <a:t> ■ Customer Number appears to consist of an abbreviated surname, </a:t>
            </a:r>
            <a:r>
              <a:rPr lang="en-US" dirty="0" err="1"/>
              <a:t>initial,and</a:t>
            </a:r>
            <a:r>
              <a:rPr lang="en-US" dirty="0"/>
              <a:t> a two-digit “tie-breaker” to distinguish customers who would otherwise have the same numbers. Is this a good choice? </a:t>
            </a:r>
          </a:p>
          <a:p>
            <a:r>
              <a:rPr lang="en-US" dirty="0"/>
              <a:t>■ Would it be better to hold customers’ initials in a separate column from their family names? </a:t>
            </a:r>
          </a:p>
          <a:p>
            <a:r>
              <a:rPr lang="en-US" dirty="0"/>
              <a:t>■ “Road” and “Street” have not been abbreviated consistently in the Address column. Should we impose a standard? </a:t>
            </a:r>
            <a:endParaRPr lang="en-IN" dirty="0"/>
          </a:p>
        </p:txBody>
      </p:sp>
      <p:sp>
        <p:nvSpPr>
          <p:cNvPr id="4" name="Rectangle 3">
            <a:extLst>
              <a:ext uri="{FF2B5EF4-FFF2-40B4-BE49-F238E27FC236}">
                <a16:creationId xmlns:a16="http://schemas.microsoft.com/office/drawing/2014/main" id="{3283AD37-F6D9-4D79-AEEB-C3B4042C7E34}"/>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431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62AC-38AA-479E-91D6-2E5D253D97DD}"/>
              </a:ext>
            </a:extLst>
          </p:cNvPr>
          <p:cNvSpPr>
            <a:spLocks noGrp="1"/>
          </p:cNvSpPr>
          <p:nvPr>
            <p:ph type="title"/>
          </p:nvPr>
        </p:nvSpPr>
        <p:spPr/>
        <p:txBody>
          <a:bodyPr/>
          <a:lstStyle/>
          <a:p>
            <a:r>
              <a:rPr lang="en-US" sz="2800" dirty="0"/>
              <a:t>1.4:  Reasons for Using Data Modeling  </a:t>
            </a:r>
            <a:br>
              <a:rPr lang="en-US" sz="2800" dirty="0"/>
            </a:br>
            <a:endParaRPr lang="en-IN" dirty="0"/>
          </a:p>
        </p:txBody>
      </p:sp>
      <p:sp>
        <p:nvSpPr>
          <p:cNvPr id="3" name="Content Placeholder 2">
            <a:extLst>
              <a:ext uri="{FF2B5EF4-FFF2-40B4-BE49-F238E27FC236}">
                <a16:creationId xmlns:a16="http://schemas.microsoft.com/office/drawing/2014/main" id="{3BB09B66-B980-465F-A071-A14D4E096353}"/>
              </a:ext>
            </a:extLst>
          </p:cNvPr>
          <p:cNvSpPr>
            <a:spLocks noGrp="1"/>
          </p:cNvSpPr>
          <p:nvPr>
            <p:ph idx="1"/>
          </p:nvPr>
        </p:nvSpPr>
        <p:spPr/>
        <p:txBody>
          <a:bodyPr/>
          <a:lstStyle/>
          <a:p>
            <a:r>
              <a:rPr lang="en-US" sz="1600" dirty="0"/>
              <a:t>Why Use Data Modeling?</a:t>
            </a:r>
          </a:p>
          <a:p>
            <a:endParaRPr lang="en-US" sz="1600" dirty="0"/>
          </a:p>
          <a:p>
            <a:endParaRPr lang="en-US" sz="1600" dirty="0"/>
          </a:p>
          <a:p>
            <a:pPr marL="0" indent="0">
              <a:buNone/>
            </a:pPr>
            <a:r>
              <a:rPr lang="en-US" sz="1600" dirty="0"/>
              <a:t>Leverage:</a:t>
            </a:r>
          </a:p>
          <a:p>
            <a:pPr lvl="1"/>
            <a:r>
              <a:rPr lang="en-US" sz="1600" dirty="0"/>
              <a:t>Data model serves as a blueprint for the database system</a:t>
            </a:r>
          </a:p>
          <a:p>
            <a:pPr lvl="1"/>
            <a:r>
              <a:rPr lang="en-US" sz="1600" dirty="0"/>
              <a:t>Changes made to the Data Model will have a heavy impact on the system</a:t>
            </a:r>
          </a:p>
          <a:p>
            <a:endParaRPr lang="en-IN" dirty="0"/>
          </a:p>
        </p:txBody>
      </p:sp>
      <p:sp>
        <p:nvSpPr>
          <p:cNvPr id="4" name="Rectangle 3">
            <a:extLst>
              <a:ext uri="{FF2B5EF4-FFF2-40B4-BE49-F238E27FC236}">
                <a16:creationId xmlns:a16="http://schemas.microsoft.com/office/drawing/2014/main" id="{3B2A320F-077D-454E-B341-CF4C342E46E1}"/>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199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B2C1-625D-4265-9C3F-84D5C0D9AF6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9C123C3-45F0-455F-A22F-3D0659A57522}"/>
              </a:ext>
            </a:extLst>
          </p:cNvPr>
          <p:cNvSpPr>
            <a:spLocks noGrp="1"/>
          </p:cNvSpPr>
          <p:nvPr>
            <p:ph idx="1"/>
          </p:nvPr>
        </p:nvSpPr>
        <p:spPr/>
        <p:txBody>
          <a:bodyPr>
            <a:normAutofit fontScale="92500"/>
          </a:bodyPr>
          <a:lstStyle/>
          <a:p>
            <a:pPr marL="0" indent="0">
              <a:buNone/>
            </a:pPr>
            <a:r>
              <a:rPr lang="en-US" dirty="0"/>
              <a:t>Why Use Data Modeling?</a:t>
            </a:r>
          </a:p>
          <a:p>
            <a:pPr marL="0" indent="0">
              <a:buNone/>
            </a:pPr>
            <a:r>
              <a:rPr lang="en-US" dirty="0"/>
              <a:t>Leverage: The key reason for giving special attention to data organization is the leverage. A small change to a data model may have a major impact on the whole system. Therefore, you can opt for modifying the data model instead of the system. For the most commercial information systems, the programs are far more complex. Also, considerable time is consumed in specifying and constructing them, as compared to the database. However, their contents and structures are heavily influenced by the database design. In the insurance example, imagine that we need to change the rule that each customer can have only one address. The change to the data model may well be reasonably straightforward. Perhaps we will need to add a further two or three address columns to the Policy table. With modern database management software, the database can probably be reorganized to reflect the new model without much difficulty. But the real impact is on the rest of the system. Report formats will need to be redesigned to allow for the extra addresses; screens will need to allow input and display of more than one address per customer; programs will need loops to handle a variable number of addresses; and so on. Changing the shape of the database may in itself be straightforward, but the costs come from altering each program that uses the affected part. In contrast, fixing a single incorrect program, even to the point of a complete rewrite, is a (relatively) simple, contained exercise</a:t>
            </a:r>
            <a:endParaRPr lang="en-IN" dirty="0"/>
          </a:p>
        </p:txBody>
      </p:sp>
      <p:sp>
        <p:nvSpPr>
          <p:cNvPr id="4" name="Rectangle 3">
            <a:extLst>
              <a:ext uri="{FF2B5EF4-FFF2-40B4-BE49-F238E27FC236}">
                <a16:creationId xmlns:a16="http://schemas.microsoft.com/office/drawing/2014/main" id="{8B39D4F3-0F98-46A4-BF95-A2D1C98E37DD}"/>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8304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7E60-3623-4311-861A-A1C472276860}"/>
              </a:ext>
            </a:extLst>
          </p:cNvPr>
          <p:cNvSpPr>
            <a:spLocks noGrp="1"/>
          </p:cNvSpPr>
          <p:nvPr>
            <p:ph type="title"/>
          </p:nvPr>
        </p:nvSpPr>
        <p:spPr/>
        <p:txBody>
          <a:bodyPr/>
          <a:lstStyle/>
          <a:p>
            <a:r>
              <a:rPr lang="en-US" sz="2800" dirty="0"/>
              <a:t>1.4:  Reasons for Using Data Modeling</a:t>
            </a:r>
            <a:endParaRPr lang="en-IN" dirty="0"/>
          </a:p>
        </p:txBody>
      </p:sp>
      <p:sp>
        <p:nvSpPr>
          <p:cNvPr id="3" name="Content Placeholder 2">
            <a:extLst>
              <a:ext uri="{FF2B5EF4-FFF2-40B4-BE49-F238E27FC236}">
                <a16:creationId xmlns:a16="http://schemas.microsoft.com/office/drawing/2014/main" id="{3D475361-8F7A-4A6C-9155-4AB79070779D}"/>
              </a:ext>
            </a:extLst>
          </p:cNvPr>
          <p:cNvSpPr>
            <a:spLocks noGrp="1"/>
          </p:cNvSpPr>
          <p:nvPr>
            <p:ph idx="1"/>
          </p:nvPr>
        </p:nvSpPr>
        <p:spPr/>
        <p:txBody>
          <a:bodyPr/>
          <a:lstStyle/>
          <a:p>
            <a:pPr marL="0" indent="0">
              <a:buNone/>
            </a:pPr>
            <a:r>
              <a:rPr lang="en-US" dirty="0"/>
              <a:t>Why Use Data Modeling? (contd..)</a:t>
            </a:r>
          </a:p>
          <a:p>
            <a:pPr marL="0" indent="0">
              <a:buNone/>
            </a:pPr>
            <a:endParaRPr lang="en-US" dirty="0"/>
          </a:p>
          <a:p>
            <a:pPr marL="0" indent="0">
              <a:buNone/>
            </a:pPr>
            <a:endParaRPr lang="en-US" dirty="0"/>
          </a:p>
          <a:p>
            <a:pPr marL="0" indent="0">
              <a:buNone/>
            </a:pPr>
            <a:endParaRPr lang="en-US" dirty="0"/>
          </a:p>
          <a:p>
            <a:r>
              <a:rPr lang="en-US" dirty="0"/>
              <a:t>Conciseness:</a:t>
            </a:r>
          </a:p>
          <a:p>
            <a:pPr lvl="1"/>
            <a:r>
              <a:rPr lang="en-US" dirty="0"/>
              <a:t>Data model functions as an effective communication tool for discussions with the users.</a:t>
            </a:r>
          </a:p>
          <a:p>
            <a:pPr marL="0" indent="0">
              <a:buNone/>
            </a:pPr>
            <a:endParaRPr lang="en-IN" dirty="0"/>
          </a:p>
        </p:txBody>
      </p:sp>
      <p:sp>
        <p:nvSpPr>
          <p:cNvPr id="4" name="Rectangle 3">
            <a:extLst>
              <a:ext uri="{FF2B5EF4-FFF2-40B4-BE49-F238E27FC236}">
                <a16:creationId xmlns:a16="http://schemas.microsoft.com/office/drawing/2014/main" id="{A1D30609-88F4-4048-9DD8-86719A284A12}"/>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5145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2B844-72CB-4F41-8FC8-C40C8B4118A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E65B2DE-132A-45C2-9CF6-B0B45FE493C4}"/>
              </a:ext>
            </a:extLst>
          </p:cNvPr>
          <p:cNvSpPr>
            <a:spLocks noGrp="1"/>
          </p:cNvSpPr>
          <p:nvPr>
            <p:ph idx="1"/>
          </p:nvPr>
        </p:nvSpPr>
        <p:spPr/>
        <p:txBody>
          <a:bodyPr>
            <a:normAutofit/>
          </a:bodyPr>
          <a:lstStyle/>
          <a:p>
            <a:pPr marL="0" indent="0">
              <a:buNone/>
            </a:pPr>
            <a:r>
              <a:rPr lang="en-US" sz="1600" dirty="0"/>
              <a:t>Why Use Data Modeling? </a:t>
            </a:r>
          </a:p>
          <a:p>
            <a:pPr marL="0" indent="0">
              <a:buNone/>
            </a:pPr>
            <a:r>
              <a:rPr lang="en-US" sz="1600" dirty="0"/>
              <a:t>• Conciseness: </a:t>
            </a:r>
          </a:p>
          <a:p>
            <a:pPr marL="0" indent="0">
              <a:buNone/>
            </a:pPr>
            <a:r>
              <a:rPr lang="en-US" sz="1600" dirty="0"/>
              <a:t>A data model is a very powerful tool for establishing requirements and capabilities of information systems. Its valuable because of its conciseness. It implicitly defines a whole set of screens, reports, and processes needed to capture, update, retrieve, and delete the specified data. The data modeling process can tremendously facilitate our understanding of the essence of business requirements</a:t>
            </a:r>
            <a:endParaRPr lang="en-IN" sz="1600" dirty="0"/>
          </a:p>
        </p:txBody>
      </p:sp>
      <p:sp>
        <p:nvSpPr>
          <p:cNvPr id="4" name="Rectangle 3">
            <a:extLst>
              <a:ext uri="{FF2B5EF4-FFF2-40B4-BE49-F238E27FC236}">
                <a16:creationId xmlns:a16="http://schemas.microsoft.com/office/drawing/2014/main" id="{06DC07EF-45B6-45C1-BD68-DC2D9B8C79E5}"/>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4435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B0F2C-7D1C-441B-8929-25845CCE7564}"/>
              </a:ext>
            </a:extLst>
          </p:cNvPr>
          <p:cNvSpPr>
            <a:spLocks noGrp="1"/>
          </p:cNvSpPr>
          <p:nvPr>
            <p:ph type="title"/>
          </p:nvPr>
        </p:nvSpPr>
        <p:spPr/>
        <p:txBody>
          <a:bodyPr/>
          <a:lstStyle/>
          <a:p>
            <a:r>
              <a:rPr lang="en-US" sz="2400" dirty="0"/>
              <a:t>1.4:  Reasons for Using Data Modeling</a:t>
            </a:r>
            <a:endParaRPr lang="en-IN" dirty="0"/>
          </a:p>
        </p:txBody>
      </p:sp>
      <p:sp>
        <p:nvSpPr>
          <p:cNvPr id="3" name="Content Placeholder 2">
            <a:extLst>
              <a:ext uri="{FF2B5EF4-FFF2-40B4-BE49-F238E27FC236}">
                <a16:creationId xmlns:a16="http://schemas.microsoft.com/office/drawing/2014/main" id="{57CCD09E-F34F-4E01-8C89-5A7B5D20267E}"/>
              </a:ext>
            </a:extLst>
          </p:cNvPr>
          <p:cNvSpPr>
            <a:spLocks noGrp="1"/>
          </p:cNvSpPr>
          <p:nvPr>
            <p:ph idx="1"/>
          </p:nvPr>
        </p:nvSpPr>
        <p:spPr/>
        <p:txBody>
          <a:bodyPr/>
          <a:lstStyle/>
          <a:p>
            <a:pPr marL="0" indent="0">
              <a:buNone/>
            </a:pPr>
            <a:r>
              <a:rPr lang="en-US" sz="1600" dirty="0"/>
              <a:t>Why Use Data Modeling? (contd..)</a:t>
            </a:r>
          </a:p>
          <a:p>
            <a:pPr marL="0" indent="0">
              <a:buNone/>
            </a:pPr>
            <a:endParaRPr lang="en-US" sz="1600" dirty="0"/>
          </a:p>
          <a:p>
            <a:pPr marL="0" indent="0">
              <a:buNone/>
            </a:pPr>
            <a:endParaRPr lang="en-US" sz="1600" dirty="0"/>
          </a:p>
          <a:p>
            <a:pPr marL="0" indent="0">
              <a:buNone/>
            </a:pPr>
            <a:r>
              <a:rPr lang="en-US" sz="1600" dirty="0"/>
              <a:t>Data Quality</a:t>
            </a:r>
          </a:p>
          <a:p>
            <a:pPr lvl="1"/>
            <a:r>
              <a:rPr lang="en-US" sz="1600" dirty="0"/>
              <a:t>Data model acts as a bridge from real-world information to database storing relevant data content. </a:t>
            </a:r>
          </a:p>
          <a:p>
            <a:endParaRPr lang="en-IN" dirty="0"/>
          </a:p>
        </p:txBody>
      </p:sp>
      <p:sp>
        <p:nvSpPr>
          <p:cNvPr id="4" name="Rectangle 3">
            <a:extLst>
              <a:ext uri="{FF2B5EF4-FFF2-40B4-BE49-F238E27FC236}">
                <a16:creationId xmlns:a16="http://schemas.microsoft.com/office/drawing/2014/main" id="{1FD2E6A1-9F73-4AEE-A215-24749CFE4F86}"/>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289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104C-B8E1-456B-B48E-AD4752D0283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7D67C27-D666-4BD8-B2D3-71394D507B73}"/>
              </a:ext>
            </a:extLst>
          </p:cNvPr>
          <p:cNvSpPr>
            <a:spLocks noGrp="1"/>
          </p:cNvSpPr>
          <p:nvPr>
            <p:ph idx="1"/>
          </p:nvPr>
        </p:nvSpPr>
        <p:spPr/>
        <p:txBody>
          <a:bodyPr>
            <a:normAutofit/>
          </a:bodyPr>
          <a:lstStyle/>
          <a:p>
            <a:pPr marL="0" indent="0">
              <a:buNone/>
            </a:pPr>
            <a:r>
              <a:rPr lang="en-US" sz="1600" dirty="0"/>
              <a:t>Why Use Data Modeling? </a:t>
            </a:r>
          </a:p>
          <a:p>
            <a:pPr marL="0" indent="0">
              <a:buNone/>
            </a:pPr>
            <a:r>
              <a:rPr lang="en-US" sz="1600" dirty="0"/>
              <a:t>• Data Quality: </a:t>
            </a:r>
          </a:p>
          <a:p>
            <a:pPr marL="0" indent="0">
              <a:buNone/>
            </a:pPr>
            <a:r>
              <a:rPr lang="en-US" sz="1600" dirty="0"/>
              <a:t>The data held in a database is usually a valuable business asset built up over a long period. Inaccurate data (poor data quality) reduces the value of the asset and can be expensive or impossible to correct. Frequently, problems with data quality can be traced back to a lack of consistency in (a) defining and interpreting data, and (b) implementing mechanisms to enforce the definitions. In the insurance example, is Birth Date in U.S. or European date format (mm/dd/</a:t>
            </a:r>
            <a:r>
              <a:rPr lang="en-US" sz="1600" dirty="0" err="1"/>
              <a:t>yyyy</a:t>
            </a:r>
            <a:r>
              <a:rPr lang="en-US" sz="1600" dirty="0"/>
              <a:t> or dd/mm/</a:t>
            </a:r>
            <a:r>
              <a:rPr lang="en-US" sz="1600" dirty="0" err="1"/>
              <a:t>yyyy</a:t>
            </a:r>
            <a:r>
              <a:rPr lang="en-US" sz="1600" dirty="0"/>
              <a:t>)? Inconsistent assumptions here by people involved in data capture and retrieval could render a large proportion of the data unreliable</a:t>
            </a:r>
            <a:endParaRPr lang="en-IN" sz="1600" dirty="0"/>
          </a:p>
        </p:txBody>
      </p:sp>
      <p:sp>
        <p:nvSpPr>
          <p:cNvPr id="4" name="Rectangle 3">
            <a:extLst>
              <a:ext uri="{FF2B5EF4-FFF2-40B4-BE49-F238E27FC236}">
                <a16:creationId xmlns:a16="http://schemas.microsoft.com/office/drawing/2014/main" id="{9367A272-3ABB-4E79-B04D-F9D3E9386065}"/>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0884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86DF-B5EA-4EBB-AA20-35F652653838}"/>
              </a:ext>
            </a:extLst>
          </p:cNvPr>
          <p:cNvSpPr>
            <a:spLocks noGrp="1"/>
          </p:cNvSpPr>
          <p:nvPr>
            <p:ph type="title"/>
          </p:nvPr>
        </p:nvSpPr>
        <p:spPr/>
        <p:txBody>
          <a:bodyPr/>
          <a:lstStyle/>
          <a:p>
            <a:r>
              <a:rPr lang="en-US" sz="2800" dirty="0"/>
              <a:t>1.5:  Features of a Good Data Model</a:t>
            </a:r>
            <a:br>
              <a:rPr lang="en-US" sz="2800" dirty="0"/>
            </a:br>
            <a:endParaRPr lang="en-IN" dirty="0"/>
          </a:p>
        </p:txBody>
      </p:sp>
      <p:sp>
        <p:nvSpPr>
          <p:cNvPr id="3" name="Content Placeholder 2">
            <a:extLst>
              <a:ext uri="{FF2B5EF4-FFF2-40B4-BE49-F238E27FC236}">
                <a16:creationId xmlns:a16="http://schemas.microsoft.com/office/drawing/2014/main" id="{412A0A2B-F162-4036-BD49-01C3258B0953}"/>
              </a:ext>
            </a:extLst>
          </p:cNvPr>
          <p:cNvSpPr>
            <a:spLocks noGrp="1"/>
          </p:cNvSpPr>
          <p:nvPr>
            <p:ph idx="1"/>
          </p:nvPr>
        </p:nvSpPr>
        <p:spPr/>
        <p:txBody>
          <a:bodyPr/>
          <a:lstStyle/>
          <a:p>
            <a:pPr marL="0" indent="0">
              <a:buNone/>
            </a:pPr>
            <a:r>
              <a:rPr lang="en-US" sz="1600" dirty="0"/>
              <a:t>What Makes a Good Data Model?</a:t>
            </a:r>
          </a:p>
          <a:p>
            <a:pPr marL="0" indent="0">
              <a:buNone/>
            </a:pPr>
            <a:endParaRPr lang="en-US" sz="1600" dirty="0"/>
          </a:p>
          <a:p>
            <a:r>
              <a:rPr lang="en-US" sz="1600" dirty="0"/>
              <a:t>Completeness</a:t>
            </a:r>
          </a:p>
          <a:p>
            <a:pPr lvl="1"/>
            <a:r>
              <a:rPr lang="en-US" sz="1600" dirty="0"/>
              <a:t>Ensure that every piece of information required for a System is recorded and maintained.</a:t>
            </a:r>
          </a:p>
          <a:p>
            <a:r>
              <a:rPr lang="en-US" sz="1600" dirty="0"/>
              <a:t>Non-Redundant </a:t>
            </a:r>
          </a:p>
          <a:p>
            <a:pPr lvl="1"/>
            <a:r>
              <a:rPr lang="en-US" sz="1600" dirty="0"/>
              <a:t>One fact should be recorded only once. Repetition may result in inconsistency and increased storage requirements.</a:t>
            </a:r>
          </a:p>
          <a:p>
            <a:pPr marL="0" indent="0">
              <a:buNone/>
            </a:pPr>
            <a:endParaRPr lang="en-IN" dirty="0"/>
          </a:p>
        </p:txBody>
      </p:sp>
      <p:sp>
        <p:nvSpPr>
          <p:cNvPr id="4" name="Rectangle 3">
            <a:extLst>
              <a:ext uri="{FF2B5EF4-FFF2-40B4-BE49-F238E27FC236}">
                <a16:creationId xmlns:a16="http://schemas.microsoft.com/office/drawing/2014/main" id="{F35AFF5F-1F7D-44C4-AD41-2F8742A52EAA}"/>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7991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AEC02-D10D-4480-8FD5-F727C6D174F8}"/>
              </a:ext>
            </a:extLst>
          </p:cNvPr>
          <p:cNvSpPr>
            <a:spLocks noGrp="1"/>
          </p:cNvSpPr>
          <p:nvPr>
            <p:ph type="title"/>
          </p:nvPr>
        </p:nvSpPr>
        <p:spPr/>
        <p:txBody>
          <a:bodyPr/>
          <a:lstStyle/>
          <a:p>
            <a:r>
              <a:rPr lang="en-US" dirty="0"/>
              <a:t>Course Goals and Non Goals</a:t>
            </a:r>
            <a:endParaRPr lang="en-IN" dirty="0"/>
          </a:p>
        </p:txBody>
      </p:sp>
      <p:sp>
        <p:nvSpPr>
          <p:cNvPr id="3" name="Content Placeholder 2">
            <a:extLst>
              <a:ext uri="{FF2B5EF4-FFF2-40B4-BE49-F238E27FC236}">
                <a16:creationId xmlns:a16="http://schemas.microsoft.com/office/drawing/2014/main" id="{89E18B7C-6C3B-4664-AD72-BF966F8E6F85}"/>
              </a:ext>
            </a:extLst>
          </p:cNvPr>
          <p:cNvSpPr>
            <a:spLocks noGrp="1"/>
          </p:cNvSpPr>
          <p:nvPr>
            <p:ph idx="1"/>
          </p:nvPr>
        </p:nvSpPr>
        <p:spPr/>
        <p:txBody>
          <a:bodyPr/>
          <a:lstStyle/>
          <a:p>
            <a:pPr marL="0" indent="0">
              <a:buNone/>
            </a:pPr>
            <a:r>
              <a:rPr lang="en-US" sz="1600" dirty="0"/>
              <a:t>Course Goals</a:t>
            </a:r>
          </a:p>
          <a:p>
            <a:pPr lvl="1"/>
            <a:r>
              <a:rPr lang="en-US" sz="1600" dirty="0"/>
              <a:t>At the end of this program, participants gain an understanding of basic concepts in Data Modeling.</a:t>
            </a:r>
          </a:p>
          <a:p>
            <a:pPr marL="0" indent="0">
              <a:buNone/>
            </a:pPr>
            <a:r>
              <a:rPr lang="en-US" sz="1600" dirty="0"/>
              <a:t>Course Non Goals</a:t>
            </a:r>
          </a:p>
          <a:p>
            <a:pPr lvl="1"/>
            <a:r>
              <a:rPr lang="en-US" sz="1600" dirty="0"/>
              <a:t>Implementation of Data Modeling tools.</a:t>
            </a:r>
          </a:p>
          <a:p>
            <a:pPr marL="0" indent="0">
              <a:buNone/>
            </a:pPr>
            <a:endParaRPr lang="en-IN" dirty="0"/>
          </a:p>
        </p:txBody>
      </p:sp>
      <p:sp>
        <p:nvSpPr>
          <p:cNvPr id="4" name="Rectangle 3">
            <a:extLst>
              <a:ext uri="{FF2B5EF4-FFF2-40B4-BE49-F238E27FC236}">
                <a16:creationId xmlns:a16="http://schemas.microsoft.com/office/drawing/2014/main" id="{A04C6EDA-E1B5-4A21-AF28-449697357684}"/>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8906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5D0AE-0A19-4A3C-8A8F-EED28FA5A76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97FA886-0BF6-4717-84FD-50E76ACF6D1E}"/>
              </a:ext>
            </a:extLst>
          </p:cNvPr>
          <p:cNvSpPr>
            <a:spLocks noGrp="1"/>
          </p:cNvSpPr>
          <p:nvPr>
            <p:ph idx="1"/>
          </p:nvPr>
        </p:nvSpPr>
        <p:spPr/>
        <p:txBody>
          <a:bodyPr/>
          <a:lstStyle/>
          <a:p>
            <a:pPr marL="0" indent="0">
              <a:buNone/>
            </a:pPr>
            <a:r>
              <a:rPr lang="en-US" dirty="0"/>
              <a:t>What Makes a Good Data Model?</a:t>
            </a:r>
          </a:p>
          <a:p>
            <a:pPr marL="0" indent="0">
              <a:buNone/>
            </a:pPr>
            <a:r>
              <a:rPr lang="en-US" dirty="0"/>
              <a:t> •Completeness: </a:t>
            </a:r>
          </a:p>
          <a:p>
            <a:pPr marL="0" indent="0">
              <a:buNone/>
            </a:pPr>
            <a:r>
              <a:rPr lang="en-US" dirty="0"/>
              <a:t>The data model must support all the necessary data. A loss of small piece of information could result in significant loss to the company. E.g. The insurance model lacks, does not have a column to record a customer’s occupation and a table to record premium payments. If such data is required by the system, then these are serious omissions. Also, we have noted that we might be unable to register a commission rate if no policies had been sold at that rate. </a:t>
            </a:r>
          </a:p>
          <a:p>
            <a:pPr marL="0" indent="0">
              <a:buNone/>
            </a:pPr>
            <a:r>
              <a:rPr lang="en-US" dirty="0"/>
              <a:t>•Non-redundant:</a:t>
            </a:r>
          </a:p>
          <a:p>
            <a:pPr marL="0" indent="0">
              <a:buNone/>
            </a:pPr>
            <a:r>
              <a:rPr lang="en-US" dirty="0"/>
              <a:t> Is the same information recorded more than once? In the example, the same commission rate could be held in many rows of the Policy table. The Age column records the same fact as Birth Date, in a different form. If we added another table to record insurance agents, we could end up holding data about people who happened to be both customers and agents in two places. Recording the same data more than once increases the amount of space needed to store the database</a:t>
            </a:r>
            <a:endParaRPr lang="en-IN" dirty="0"/>
          </a:p>
        </p:txBody>
      </p:sp>
      <p:sp>
        <p:nvSpPr>
          <p:cNvPr id="4" name="Rectangle 3">
            <a:extLst>
              <a:ext uri="{FF2B5EF4-FFF2-40B4-BE49-F238E27FC236}">
                <a16:creationId xmlns:a16="http://schemas.microsoft.com/office/drawing/2014/main" id="{86663D8C-D236-4490-A8BC-FFFD24B85458}"/>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565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9954-B44B-45C9-8B40-7E5DA2F78409}"/>
              </a:ext>
            </a:extLst>
          </p:cNvPr>
          <p:cNvSpPr>
            <a:spLocks noGrp="1"/>
          </p:cNvSpPr>
          <p:nvPr>
            <p:ph type="title"/>
          </p:nvPr>
        </p:nvSpPr>
        <p:spPr/>
        <p:txBody>
          <a:bodyPr/>
          <a:lstStyle/>
          <a:p>
            <a:r>
              <a:rPr lang="en-US" sz="2400" dirty="0"/>
              <a:t>1.5:  Features of a Good Data Model</a:t>
            </a:r>
            <a:br>
              <a:rPr lang="en-US" sz="2400" dirty="0"/>
            </a:br>
            <a:endParaRPr lang="en-IN" dirty="0"/>
          </a:p>
        </p:txBody>
      </p:sp>
      <p:sp>
        <p:nvSpPr>
          <p:cNvPr id="3" name="Content Placeholder 2">
            <a:extLst>
              <a:ext uri="{FF2B5EF4-FFF2-40B4-BE49-F238E27FC236}">
                <a16:creationId xmlns:a16="http://schemas.microsoft.com/office/drawing/2014/main" id="{9186FF69-76D9-45AF-8252-DD0E2241354E}"/>
              </a:ext>
            </a:extLst>
          </p:cNvPr>
          <p:cNvSpPr>
            <a:spLocks noGrp="1"/>
          </p:cNvSpPr>
          <p:nvPr>
            <p:ph idx="1"/>
          </p:nvPr>
        </p:nvSpPr>
        <p:spPr/>
        <p:txBody>
          <a:bodyPr/>
          <a:lstStyle/>
          <a:p>
            <a:pPr marL="0" indent="0">
              <a:buNone/>
            </a:pPr>
            <a:r>
              <a:rPr lang="en-US" sz="1600" dirty="0"/>
              <a:t>What Makes a Good Data Model? (contd..)</a:t>
            </a:r>
          </a:p>
          <a:p>
            <a:pPr marL="0" indent="0">
              <a:buNone/>
            </a:pPr>
            <a:endParaRPr lang="en-US" sz="1600" dirty="0"/>
          </a:p>
          <a:p>
            <a:r>
              <a:rPr lang="en-US" sz="1600" dirty="0"/>
              <a:t>Adherence to Business Rules</a:t>
            </a:r>
          </a:p>
          <a:p>
            <a:pPr lvl="1"/>
            <a:r>
              <a:rPr lang="en-US" sz="1600" dirty="0"/>
              <a:t>Ensure that every piece of information required for a System is recorded and maintained.</a:t>
            </a:r>
          </a:p>
          <a:p>
            <a:pPr lvl="1"/>
            <a:r>
              <a:rPr lang="en-US" sz="1600" dirty="0"/>
              <a:t>The collected data is to be recorded by considering all business rules. It should not violate any rule.</a:t>
            </a:r>
          </a:p>
          <a:p>
            <a:pPr marL="0" indent="0">
              <a:buNone/>
            </a:pPr>
            <a:endParaRPr lang="en-IN" dirty="0"/>
          </a:p>
        </p:txBody>
      </p:sp>
      <p:sp>
        <p:nvSpPr>
          <p:cNvPr id="4" name="Rectangle 3">
            <a:extLst>
              <a:ext uri="{FF2B5EF4-FFF2-40B4-BE49-F238E27FC236}">
                <a16:creationId xmlns:a16="http://schemas.microsoft.com/office/drawing/2014/main" id="{CC17C2C5-8836-45C3-A2E4-8D9B3769195F}"/>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4895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B226-6DFC-4B66-ABC4-268133F2F65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E8242BC-F824-403D-B227-13ED885364EB}"/>
              </a:ext>
            </a:extLst>
          </p:cNvPr>
          <p:cNvSpPr>
            <a:spLocks noGrp="1"/>
          </p:cNvSpPr>
          <p:nvPr>
            <p:ph idx="1"/>
          </p:nvPr>
        </p:nvSpPr>
        <p:spPr/>
        <p:txBody>
          <a:bodyPr/>
          <a:lstStyle/>
          <a:p>
            <a:pPr marL="0" indent="0">
              <a:buNone/>
            </a:pPr>
            <a:r>
              <a:rPr lang="en-US" dirty="0"/>
              <a:t>What Makes a Good Data Model?</a:t>
            </a:r>
          </a:p>
          <a:p>
            <a:pPr marL="0" indent="0">
              <a:buNone/>
            </a:pPr>
            <a:r>
              <a:rPr lang="en-US" dirty="0"/>
              <a:t> Adherence to Business Rules: </a:t>
            </a:r>
          </a:p>
          <a:p>
            <a:pPr marL="0" indent="0">
              <a:buNone/>
            </a:pPr>
            <a:r>
              <a:rPr lang="en-US" dirty="0"/>
              <a:t>The data model should accurately reflect and enforce the rules that apply to the business’ data. The insurance model enforces the rule that each policy can be owned by only one customer, as there is provision for only one Customer Number in each row of the Policy table. No user or even programmer of the system will be able to break this rule: there is simply no place to record more than one customer against a policy (except extreme measures as holding a separate row of data in the Policy table for each customer associated with a policy). If this rule correctly reflects the business requirement, the resulting database will be a powerful tool in enforcing correct practice, and in maintaining data quality. On the other hand, any misrepresentation of business rules in the model may be very difficult to correct later (or to code around</a:t>
            </a:r>
            <a:endParaRPr lang="en-IN" dirty="0"/>
          </a:p>
        </p:txBody>
      </p:sp>
      <p:sp>
        <p:nvSpPr>
          <p:cNvPr id="4" name="Rectangle 3">
            <a:extLst>
              <a:ext uri="{FF2B5EF4-FFF2-40B4-BE49-F238E27FC236}">
                <a16:creationId xmlns:a16="http://schemas.microsoft.com/office/drawing/2014/main" id="{1678E4E1-FF0B-4FD4-BDA7-95495E1BA534}"/>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9857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3229F-8122-456F-AF03-2D15E717C41A}"/>
              </a:ext>
            </a:extLst>
          </p:cNvPr>
          <p:cNvSpPr>
            <a:spLocks noGrp="1"/>
          </p:cNvSpPr>
          <p:nvPr>
            <p:ph type="title"/>
          </p:nvPr>
        </p:nvSpPr>
        <p:spPr/>
        <p:txBody>
          <a:bodyPr/>
          <a:lstStyle/>
          <a:p>
            <a:r>
              <a:rPr lang="en-US" sz="2400" dirty="0"/>
              <a:t>1.5:  Features of a Good Data Model</a:t>
            </a:r>
            <a:br>
              <a:rPr lang="en-US" sz="2400" dirty="0"/>
            </a:br>
            <a:endParaRPr lang="en-IN" dirty="0"/>
          </a:p>
        </p:txBody>
      </p:sp>
      <p:sp>
        <p:nvSpPr>
          <p:cNvPr id="3" name="Content Placeholder 2">
            <a:extLst>
              <a:ext uri="{FF2B5EF4-FFF2-40B4-BE49-F238E27FC236}">
                <a16:creationId xmlns:a16="http://schemas.microsoft.com/office/drawing/2014/main" id="{F5D89AFD-1A0B-4C35-A322-0DCC50CCF1B6}"/>
              </a:ext>
            </a:extLst>
          </p:cNvPr>
          <p:cNvSpPr>
            <a:spLocks noGrp="1"/>
          </p:cNvSpPr>
          <p:nvPr>
            <p:ph idx="1"/>
          </p:nvPr>
        </p:nvSpPr>
        <p:spPr/>
        <p:txBody>
          <a:bodyPr/>
          <a:lstStyle/>
          <a:p>
            <a:pPr marL="0" indent="0">
              <a:buNone/>
            </a:pPr>
            <a:r>
              <a:rPr lang="en-US" sz="1600" dirty="0"/>
              <a:t>What Makes a Good Data Model? (contd..)</a:t>
            </a:r>
          </a:p>
          <a:p>
            <a:pPr marL="0" indent="0">
              <a:buNone/>
            </a:pPr>
            <a:endParaRPr lang="en-US" sz="1600" dirty="0"/>
          </a:p>
          <a:p>
            <a:r>
              <a:rPr lang="en-US" sz="1600" dirty="0"/>
              <a:t>Data Reusability</a:t>
            </a:r>
          </a:p>
          <a:p>
            <a:pPr lvl="1"/>
            <a:r>
              <a:rPr lang="en-US" sz="1600" dirty="0"/>
              <a:t>Design a data structure to ensure re-usability.</a:t>
            </a:r>
          </a:p>
          <a:p>
            <a:endParaRPr lang="en-US" sz="1600" dirty="0"/>
          </a:p>
          <a:p>
            <a:r>
              <a:rPr lang="en-US" sz="1600" dirty="0"/>
              <a:t>Stability and Flexibility</a:t>
            </a:r>
          </a:p>
          <a:p>
            <a:pPr lvl="1"/>
            <a:r>
              <a:rPr lang="en-US" sz="1600" dirty="0"/>
              <a:t>A model needs to be flexible enough to adopt to new changes without forcing the programmer to re-write the code.</a:t>
            </a:r>
          </a:p>
          <a:p>
            <a:pPr marL="0" indent="0">
              <a:buNone/>
            </a:pPr>
            <a:endParaRPr lang="en-IN" dirty="0"/>
          </a:p>
        </p:txBody>
      </p:sp>
      <p:sp>
        <p:nvSpPr>
          <p:cNvPr id="4" name="Rectangle 3">
            <a:extLst>
              <a:ext uri="{FF2B5EF4-FFF2-40B4-BE49-F238E27FC236}">
                <a16:creationId xmlns:a16="http://schemas.microsoft.com/office/drawing/2014/main" id="{EA20A76F-B93E-43F7-903A-E66A825F9966}"/>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820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6B1BC-AA9A-43D5-B49A-F30FF510EAE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4E6C1FC-D361-47AF-B247-89692E5DFE8D}"/>
              </a:ext>
            </a:extLst>
          </p:cNvPr>
          <p:cNvSpPr>
            <a:spLocks noGrp="1"/>
          </p:cNvSpPr>
          <p:nvPr>
            <p:ph idx="1"/>
          </p:nvPr>
        </p:nvSpPr>
        <p:spPr/>
        <p:txBody>
          <a:bodyPr/>
          <a:lstStyle/>
          <a:p>
            <a:pPr marL="0" indent="0">
              <a:buNone/>
            </a:pPr>
            <a:r>
              <a:rPr lang="en-US" dirty="0"/>
              <a:t>What Makes a Good Data Model? (contd.): </a:t>
            </a:r>
          </a:p>
          <a:p>
            <a:pPr marL="0" indent="0">
              <a:buNone/>
            </a:pPr>
            <a:r>
              <a:rPr lang="en-US" dirty="0"/>
              <a:t>Data Reusability: </a:t>
            </a:r>
          </a:p>
          <a:p>
            <a:pPr marL="0" indent="0">
              <a:buNone/>
            </a:pPr>
            <a:r>
              <a:rPr lang="en-US" dirty="0"/>
              <a:t>The data stored in the database be should be reusable for purposes beyond those anticipated in the process model. Once an organization has captured data to for specific requirement, other potential uses and users emerge. An insurance company might initially record data about policies to support the billing function. The sales department then wants to use the data to calculate commissions; the marketing department wants demographic information; regulators require statistical summaries. Seldom can all of these needs be predicted in advance. If data has been organized with one particular application in mind, it is often difficult to use for other purposes. If the system users who have been into capture and storage of data are told that it cannot be made available to suit a new information requirement without extensive and costly reorganization, it could be very frustrating for them. Hence, as far as possible, data should be organized independently of any specific application.</a:t>
            </a:r>
            <a:endParaRPr lang="en-IN" dirty="0"/>
          </a:p>
        </p:txBody>
      </p:sp>
      <p:sp>
        <p:nvSpPr>
          <p:cNvPr id="4" name="Rectangle 3">
            <a:extLst>
              <a:ext uri="{FF2B5EF4-FFF2-40B4-BE49-F238E27FC236}">
                <a16:creationId xmlns:a16="http://schemas.microsoft.com/office/drawing/2014/main" id="{0CD76A34-8EF0-4E01-BF5E-C12E3ACCB6F8}"/>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2742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B368C-BA58-4238-B19B-E7445A8E55E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C1AD08F-28E0-4B77-A98F-F23234CC8204}"/>
              </a:ext>
            </a:extLst>
          </p:cNvPr>
          <p:cNvSpPr>
            <a:spLocks noGrp="1"/>
          </p:cNvSpPr>
          <p:nvPr>
            <p:ph idx="1"/>
          </p:nvPr>
        </p:nvSpPr>
        <p:spPr/>
        <p:txBody>
          <a:bodyPr/>
          <a:lstStyle/>
          <a:p>
            <a:pPr marL="0" indent="0">
              <a:buNone/>
            </a:pPr>
            <a:r>
              <a:rPr lang="en-US" dirty="0"/>
              <a:t>What Makes a Good Data Model? (contd.): </a:t>
            </a:r>
          </a:p>
          <a:p>
            <a:pPr marL="0" indent="0">
              <a:buNone/>
            </a:pPr>
            <a:r>
              <a:rPr lang="en-US" dirty="0"/>
              <a:t>Stability and Flexibility:</a:t>
            </a:r>
          </a:p>
          <a:p>
            <a:pPr marL="0" indent="0">
              <a:buNone/>
            </a:pPr>
            <a:r>
              <a:rPr lang="en-US" dirty="0"/>
              <a:t> Regarding the stability and flexibility of the model, the following aspects should be considered: Is the model able to cope with possible changes to the business requirements? Are the existing tables able to accommodate any new data required to support such changes. Alternatively, will simple extensions suffice? Or else, will we be forced to make major structural changes, with corresponding impact on the rest of the system? A data model is stable if we do not need to modify it at all, even if there is a change in requirements. A data model is flexible if it can be readily extended to accommodate probable new requirements with only minimal impact on the existing structure</a:t>
            </a:r>
            <a:endParaRPr lang="en-IN" dirty="0"/>
          </a:p>
        </p:txBody>
      </p:sp>
      <p:sp>
        <p:nvSpPr>
          <p:cNvPr id="4" name="Rectangle 3">
            <a:extLst>
              <a:ext uri="{FF2B5EF4-FFF2-40B4-BE49-F238E27FC236}">
                <a16:creationId xmlns:a16="http://schemas.microsoft.com/office/drawing/2014/main" id="{9EC941B8-AAA0-44DD-AE51-0E60B2DAFB1D}"/>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0222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C594B-04BA-433B-80BD-481DE37548C5}"/>
              </a:ext>
            </a:extLst>
          </p:cNvPr>
          <p:cNvSpPr>
            <a:spLocks noGrp="1"/>
          </p:cNvSpPr>
          <p:nvPr>
            <p:ph type="title"/>
          </p:nvPr>
        </p:nvSpPr>
        <p:spPr/>
        <p:txBody>
          <a:bodyPr/>
          <a:lstStyle/>
          <a:p>
            <a:r>
              <a:rPr lang="en-US" sz="2400" dirty="0"/>
              <a:t>1.5:  Features of a Good Data Model</a:t>
            </a:r>
            <a:br>
              <a:rPr lang="en-US" sz="2400" dirty="0"/>
            </a:br>
            <a:endParaRPr lang="en-IN" dirty="0"/>
          </a:p>
        </p:txBody>
      </p:sp>
      <p:sp>
        <p:nvSpPr>
          <p:cNvPr id="3" name="Content Placeholder 2">
            <a:extLst>
              <a:ext uri="{FF2B5EF4-FFF2-40B4-BE49-F238E27FC236}">
                <a16:creationId xmlns:a16="http://schemas.microsoft.com/office/drawing/2014/main" id="{FAE05EEF-FE3C-4B89-B4EC-D4E56B701E8B}"/>
              </a:ext>
            </a:extLst>
          </p:cNvPr>
          <p:cNvSpPr>
            <a:spLocks noGrp="1"/>
          </p:cNvSpPr>
          <p:nvPr>
            <p:ph idx="1"/>
          </p:nvPr>
        </p:nvSpPr>
        <p:spPr/>
        <p:txBody>
          <a:bodyPr/>
          <a:lstStyle/>
          <a:p>
            <a:pPr marL="0" indent="0">
              <a:buNone/>
            </a:pPr>
            <a:r>
              <a:rPr lang="en-US" sz="1600" dirty="0"/>
              <a:t>What Makes a Good Data Model? (contd..)</a:t>
            </a:r>
          </a:p>
          <a:p>
            <a:pPr marL="0" indent="0">
              <a:buNone/>
            </a:pPr>
            <a:endParaRPr lang="en-US" sz="1600" dirty="0"/>
          </a:p>
          <a:p>
            <a:r>
              <a:rPr lang="en-US" sz="1600" dirty="0"/>
              <a:t>Elegance</a:t>
            </a:r>
          </a:p>
          <a:p>
            <a:pPr lvl="1"/>
            <a:r>
              <a:rPr lang="en-US" sz="1600" dirty="0"/>
              <a:t>A data model should neatly present the required data in the least possible number of groups or tables.</a:t>
            </a:r>
          </a:p>
          <a:p>
            <a:endParaRPr lang="en-US" sz="1600" dirty="0"/>
          </a:p>
          <a:p>
            <a:r>
              <a:rPr lang="en-US" sz="1600" dirty="0"/>
              <a:t>Communication</a:t>
            </a:r>
          </a:p>
          <a:p>
            <a:pPr lvl="1"/>
            <a:r>
              <a:rPr lang="en-US" sz="1600" dirty="0"/>
              <a:t>A model should present the data in a manner understandable to all stakeholders.</a:t>
            </a:r>
          </a:p>
          <a:p>
            <a:pPr marL="0" indent="0">
              <a:buNone/>
            </a:pPr>
            <a:endParaRPr lang="en-IN" dirty="0"/>
          </a:p>
        </p:txBody>
      </p:sp>
      <p:sp>
        <p:nvSpPr>
          <p:cNvPr id="4" name="Rectangle 3">
            <a:extLst>
              <a:ext uri="{FF2B5EF4-FFF2-40B4-BE49-F238E27FC236}">
                <a16:creationId xmlns:a16="http://schemas.microsoft.com/office/drawing/2014/main" id="{66D87677-0529-4449-8CD4-6C61DE456B29}"/>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6697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5D16A-3DCA-420A-8BF6-CB939C8DC32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125C139-5407-47B1-80B8-AE6744FE745B}"/>
              </a:ext>
            </a:extLst>
          </p:cNvPr>
          <p:cNvSpPr>
            <a:spLocks noGrp="1"/>
          </p:cNvSpPr>
          <p:nvPr>
            <p:ph idx="1"/>
          </p:nvPr>
        </p:nvSpPr>
        <p:spPr/>
        <p:txBody>
          <a:bodyPr/>
          <a:lstStyle/>
          <a:p>
            <a:pPr marL="0" indent="0">
              <a:buNone/>
            </a:pPr>
            <a:r>
              <a:rPr lang="en-US" dirty="0"/>
              <a:t>What Makes a Good Data Model? (contd.): </a:t>
            </a:r>
          </a:p>
          <a:p>
            <a:pPr marL="0" indent="0">
              <a:buNone/>
            </a:pPr>
            <a:r>
              <a:rPr lang="en-US" dirty="0"/>
              <a:t>Elegance:</a:t>
            </a:r>
          </a:p>
          <a:p>
            <a:pPr marL="0" indent="0">
              <a:buNone/>
            </a:pPr>
            <a:r>
              <a:rPr lang="en-US" dirty="0"/>
              <a:t> Regarding the elegance of the model, the following aspect should be considered: Does the data model provide a reasonably neat and simple classification of the data? If the Customer table were to include only insured persons and not beneficiaries, we might need a separate Beneficiary table. To avoid recording facts about the same person in both tables, we would need to exclude beneficiaries who were already recorded as customers. Our Beneficiary table would then contain “beneficiaries who are not otherwise customers,” an inelegant classification that would very likely lead to a clumsy system. </a:t>
            </a:r>
          </a:p>
          <a:p>
            <a:pPr marL="0" indent="0">
              <a:buNone/>
            </a:pPr>
            <a:r>
              <a:rPr lang="en-US" dirty="0"/>
              <a:t>•Communication: </a:t>
            </a:r>
          </a:p>
          <a:p>
            <a:pPr marL="0" indent="0">
              <a:buNone/>
            </a:pPr>
            <a:r>
              <a:rPr lang="en-US" dirty="0"/>
              <a:t>Regarding the communication, the following aspects should be considered: How effective is the model in supporting communication among the various stakeholders in the design of a system? Do the tables and columns represent business concepts that the users and business specialists are familiar with and can easily verify? Will programmers interpret the model correctly?</a:t>
            </a:r>
            <a:endParaRPr lang="en-IN" dirty="0"/>
          </a:p>
        </p:txBody>
      </p:sp>
      <p:sp>
        <p:nvSpPr>
          <p:cNvPr id="4" name="Rectangle 3">
            <a:extLst>
              <a:ext uri="{FF2B5EF4-FFF2-40B4-BE49-F238E27FC236}">
                <a16:creationId xmlns:a16="http://schemas.microsoft.com/office/drawing/2014/main" id="{923EF910-698B-4A72-A3D6-1F29C88BAC40}"/>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514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3B86F-3CB2-4862-94EF-85AEA82BFE12}"/>
              </a:ext>
            </a:extLst>
          </p:cNvPr>
          <p:cNvSpPr>
            <a:spLocks noGrp="1"/>
          </p:cNvSpPr>
          <p:nvPr>
            <p:ph type="title"/>
          </p:nvPr>
        </p:nvSpPr>
        <p:spPr/>
        <p:txBody>
          <a:bodyPr/>
          <a:lstStyle/>
          <a:p>
            <a:r>
              <a:rPr lang="en-US" sz="2400" dirty="0"/>
              <a:t>1.5:  Features of a Good Data Model</a:t>
            </a:r>
            <a:br>
              <a:rPr lang="en-US" sz="2400" dirty="0"/>
            </a:br>
            <a:endParaRPr lang="en-IN" dirty="0"/>
          </a:p>
        </p:txBody>
      </p:sp>
      <p:sp>
        <p:nvSpPr>
          <p:cNvPr id="3" name="Content Placeholder 2">
            <a:extLst>
              <a:ext uri="{FF2B5EF4-FFF2-40B4-BE49-F238E27FC236}">
                <a16:creationId xmlns:a16="http://schemas.microsoft.com/office/drawing/2014/main" id="{ABFDFBF1-D7E9-4A8A-828D-7013E0309306}"/>
              </a:ext>
            </a:extLst>
          </p:cNvPr>
          <p:cNvSpPr>
            <a:spLocks noGrp="1"/>
          </p:cNvSpPr>
          <p:nvPr>
            <p:ph idx="1"/>
          </p:nvPr>
        </p:nvSpPr>
        <p:spPr/>
        <p:txBody>
          <a:bodyPr/>
          <a:lstStyle/>
          <a:p>
            <a:pPr marL="0" indent="0">
              <a:buNone/>
            </a:pPr>
            <a:r>
              <a:rPr lang="en-US" sz="1600" dirty="0"/>
              <a:t>What Makes a Good Data Model? (contd..)</a:t>
            </a:r>
          </a:p>
          <a:p>
            <a:r>
              <a:rPr lang="en-US" sz="1600" dirty="0"/>
              <a:t>Integration</a:t>
            </a:r>
          </a:p>
          <a:p>
            <a:pPr lvl="1"/>
            <a:r>
              <a:rPr lang="en-US" sz="1600" dirty="0"/>
              <a:t>A good model is compatible with the existing and future systems.</a:t>
            </a:r>
          </a:p>
          <a:p>
            <a:endParaRPr lang="en-US" sz="1600" dirty="0"/>
          </a:p>
          <a:p>
            <a:r>
              <a:rPr lang="en-US" sz="1600" dirty="0"/>
              <a:t>Avoid Conflicting Objectives</a:t>
            </a:r>
          </a:p>
          <a:p>
            <a:pPr lvl="1"/>
            <a:r>
              <a:rPr lang="en-US" sz="1600" dirty="0"/>
              <a:t>A good model can strike a good balance between groups with different sets of requirements</a:t>
            </a:r>
            <a:r>
              <a:rPr lang="en-US" dirty="0"/>
              <a:t>.</a:t>
            </a:r>
          </a:p>
          <a:p>
            <a:pPr marL="0" indent="0">
              <a:buNone/>
            </a:pPr>
            <a:endParaRPr lang="en-US" dirty="0"/>
          </a:p>
          <a:p>
            <a:pPr marL="0" indent="0">
              <a:buNone/>
            </a:pPr>
            <a:endParaRPr lang="en-US" dirty="0"/>
          </a:p>
          <a:p>
            <a:endParaRPr lang="en-IN" dirty="0"/>
          </a:p>
        </p:txBody>
      </p:sp>
      <p:sp>
        <p:nvSpPr>
          <p:cNvPr id="4" name="Rectangle 3">
            <a:extLst>
              <a:ext uri="{FF2B5EF4-FFF2-40B4-BE49-F238E27FC236}">
                <a16:creationId xmlns:a16="http://schemas.microsoft.com/office/drawing/2014/main" id="{49EA7104-572F-4AA1-98B2-704FE39A2ABC}"/>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2762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0F5A-AEAD-4C5D-B9E2-419AA8DA6599}"/>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54BC08C-B847-49D4-92ED-AACFC19747F7}"/>
              </a:ext>
            </a:extLst>
          </p:cNvPr>
          <p:cNvSpPr>
            <a:spLocks noGrp="1"/>
          </p:cNvSpPr>
          <p:nvPr>
            <p:ph idx="1"/>
          </p:nvPr>
        </p:nvSpPr>
        <p:spPr/>
        <p:txBody>
          <a:bodyPr/>
          <a:lstStyle/>
          <a:p>
            <a:pPr marL="0" indent="0">
              <a:buNone/>
            </a:pPr>
            <a:r>
              <a:rPr lang="en-US" dirty="0"/>
              <a:t>Features of a Good Data Model (contd.): </a:t>
            </a:r>
          </a:p>
          <a:p>
            <a:pPr marL="0" indent="0">
              <a:buNone/>
            </a:pPr>
            <a:r>
              <a:rPr lang="en-US" dirty="0"/>
              <a:t>•Integration: Regarding integration of the model, the following aspect should be considered: How will the proposed database fit in the organization’s existing and future databases? Even when individual databases are well designed, it is common for the same data to appear in more than one database and for problems to arise in collating together data from multiple databases. </a:t>
            </a:r>
          </a:p>
          <a:p>
            <a:pPr marL="0" indent="0">
              <a:buNone/>
            </a:pPr>
            <a:r>
              <a:rPr lang="en-US" dirty="0"/>
              <a:t>•Conflicting Objectives: In many cases, the above aims conflict with one another. An elegant but radical solution may be difficult to communicate to conservative users. We may be so attracted to an elegant model that we exclude requirements that do not fit. A model that accurately enforces a large number of business rules will be unstable if some of those rules change. A model may be easy to understand because it reflects the perspectives of the immediate system users. However, it may not support reusability or may not integrate well with other databases. Our overall goal is to develop a model that provides the best balance among these possibly conflicting objectives.</a:t>
            </a:r>
            <a:endParaRPr lang="en-IN" dirty="0"/>
          </a:p>
        </p:txBody>
      </p:sp>
      <p:pic>
        <p:nvPicPr>
          <p:cNvPr id="5" name="Picture 4">
            <a:extLst>
              <a:ext uri="{FF2B5EF4-FFF2-40B4-BE49-F238E27FC236}">
                <a16:creationId xmlns:a16="http://schemas.microsoft.com/office/drawing/2014/main" id="{07A7E9BA-F6D2-44AC-877D-7AB8D6882694}"/>
              </a:ext>
            </a:extLst>
          </p:cNvPr>
          <p:cNvPicPr>
            <a:picLocks noChangeAspect="1"/>
          </p:cNvPicPr>
          <p:nvPr/>
        </p:nvPicPr>
        <p:blipFill>
          <a:blip r:embed="rId2"/>
          <a:stretch>
            <a:fillRect/>
          </a:stretch>
        </p:blipFill>
        <p:spPr>
          <a:xfrm>
            <a:off x="6975588" y="160775"/>
            <a:ext cx="2097206" cy="445047"/>
          </a:xfrm>
          <a:prstGeom prst="rect">
            <a:avLst/>
          </a:prstGeom>
        </p:spPr>
      </p:pic>
    </p:spTree>
    <p:extLst>
      <p:ext uri="{BB962C8B-B14F-4D97-AF65-F5344CB8AC3E}">
        <p14:creationId xmlns:p14="http://schemas.microsoft.com/office/powerpoint/2010/main" val="320382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5637-8685-4AD5-9D32-6BA605A86961}"/>
              </a:ext>
            </a:extLst>
          </p:cNvPr>
          <p:cNvSpPr>
            <a:spLocks noGrp="1"/>
          </p:cNvSpPr>
          <p:nvPr>
            <p:ph type="title"/>
          </p:nvPr>
        </p:nvSpPr>
        <p:spPr/>
        <p:txBody>
          <a:bodyPr/>
          <a:lstStyle/>
          <a:p>
            <a:r>
              <a:rPr lang="en-US" dirty="0"/>
              <a:t>Pre-requisites</a:t>
            </a:r>
            <a:endParaRPr lang="en-IN" dirty="0"/>
          </a:p>
        </p:txBody>
      </p:sp>
      <p:sp>
        <p:nvSpPr>
          <p:cNvPr id="3" name="Content Placeholder 2">
            <a:extLst>
              <a:ext uri="{FF2B5EF4-FFF2-40B4-BE49-F238E27FC236}">
                <a16:creationId xmlns:a16="http://schemas.microsoft.com/office/drawing/2014/main" id="{23D5BE86-A335-4A4B-A9B0-1A0D2E2A9886}"/>
              </a:ext>
            </a:extLst>
          </p:cNvPr>
          <p:cNvSpPr>
            <a:spLocks noGrp="1"/>
          </p:cNvSpPr>
          <p:nvPr>
            <p:ph idx="1"/>
          </p:nvPr>
        </p:nvSpPr>
        <p:spPr/>
        <p:txBody>
          <a:bodyPr/>
          <a:lstStyle/>
          <a:p>
            <a:pPr>
              <a:buFont typeface="Wingdings" panose="05000000000000000000" pitchFamily="2" charset="2"/>
              <a:buChar char="q"/>
            </a:pPr>
            <a:r>
              <a:rPr lang="en-US" sz="1600" dirty="0"/>
              <a:t>Fair knowledge of DW concepts </a:t>
            </a:r>
          </a:p>
          <a:p>
            <a:endParaRPr lang="en-IN" dirty="0"/>
          </a:p>
        </p:txBody>
      </p:sp>
      <p:sp>
        <p:nvSpPr>
          <p:cNvPr id="4" name="Rectangle 3">
            <a:extLst>
              <a:ext uri="{FF2B5EF4-FFF2-40B4-BE49-F238E27FC236}">
                <a16:creationId xmlns:a16="http://schemas.microsoft.com/office/drawing/2014/main" id="{080DF82C-AF9F-4705-9683-7038F0CE60B5}"/>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299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FE4B8-BB99-4C4D-8C03-A81828EA83BC}"/>
              </a:ext>
            </a:extLst>
          </p:cNvPr>
          <p:cNvSpPr>
            <a:spLocks noGrp="1"/>
          </p:cNvSpPr>
          <p:nvPr>
            <p:ph type="title"/>
          </p:nvPr>
        </p:nvSpPr>
        <p:spPr/>
        <p:txBody>
          <a:bodyPr/>
          <a:lstStyle/>
          <a:p>
            <a:r>
              <a:rPr lang="en-US" sz="2800" dirty="0"/>
              <a:t>1.6: Adding Performance</a:t>
            </a:r>
            <a:endParaRPr lang="en-IN" dirty="0"/>
          </a:p>
        </p:txBody>
      </p:sp>
      <p:sp>
        <p:nvSpPr>
          <p:cNvPr id="3" name="Content Placeholder 2">
            <a:extLst>
              <a:ext uri="{FF2B5EF4-FFF2-40B4-BE49-F238E27FC236}">
                <a16:creationId xmlns:a16="http://schemas.microsoft.com/office/drawing/2014/main" id="{F4AA858B-9F8F-4F84-8D07-77A4C0612A6D}"/>
              </a:ext>
            </a:extLst>
          </p:cNvPr>
          <p:cNvSpPr>
            <a:spLocks noGrp="1"/>
          </p:cNvSpPr>
          <p:nvPr>
            <p:ph idx="1"/>
          </p:nvPr>
        </p:nvSpPr>
        <p:spPr/>
        <p:txBody>
          <a:bodyPr/>
          <a:lstStyle/>
          <a:p>
            <a:pPr marL="0" indent="0">
              <a:buNone/>
            </a:pPr>
            <a:r>
              <a:rPr lang="en-US" sz="1600" dirty="0"/>
              <a:t>Performance of a Data Model:</a:t>
            </a:r>
          </a:p>
          <a:p>
            <a:pPr marL="0" indent="0">
              <a:buNone/>
            </a:pPr>
            <a:endParaRPr lang="en-US" sz="1600" dirty="0"/>
          </a:p>
          <a:p>
            <a:r>
              <a:rPr lang="en-US" sz="1600" dirty="0"/>
              <a:t>Performance makes a good model better…</a:t>
            </a:r>
          </a:p>
          <a:p>
            <a:r>
              <a:rPr lang="en-US" sz="1600" dirty="0"/>
              <a:t>Performance differs from our other criteria because it depends heavily on the software and hardware platforms on which the database will run.</a:t>
            </a:r>
          </a:p>
          <a:p>
            <a:r>
              <a:rPr lang="en-US" sz="1600" dirty="0"/>
              <a:t>Performance requirements are usually “added to the mix” at a stage later than the other criteria, only when necessary.</a:t>
            </a:r>
          </a:p>
          <a:p>
            <a:pPr marL="0" indent="0">
              <a:buNone/>
            </a:pPr>
            <a:endParaRPr lang="en-IN" dirty="0"/>
          </a:p>
        </p:txBody>
      </p:sp>
      <p:sp>
        <p:nvSpPr>
          <p:cNvPr id="6" name="Rectangle 5">
            <a:extLst>
              <a:ext uri="{FF2B5EF4-FFF2-40B4-BE49-F238E27FC236}">
                <a16:creationId xmlns:a16="http://schemas.microsoft.com/office/drawing/2014/main" id="{2347DE95-7206-4821-B9B6-6B200021D554}"/>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0238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AE4DA-9BD2-4758-9B91-E1462085E1F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0EAA80-B301-4927-96F1-E2FC640D8440}"/>
              </a:ext>
            </a:extLst>
          </p:cNvPr>
          <p:cNvSpPr>
            <a:spLocks noGrp="1"/>
          </p:cNvSpPr>
          <p:nvPr>
            <p:ph idx="1"/>
          </p:nvPr>
        </p:nvSpPr>
        <p:spPr/>
        <p:txBody>
          <a:bodyPr/>
          <a:lstStyle/>
          <a:p>
            <a:pPr marL="0" indent="0">
              <a:buNone/>
            </a:pPr>
            <a:r>
              <a:rPr lang="en-US" dirty="0"/>
              <a:t>Considering the Performance at the initial stage could affect the natural process of data modeling. It may get biased towards a particular technology or database and make the design process biased.</a:t>
            </a:r>
          </a:p>
          <a:p>
            <a:pPr marL="0" indent="0">
              <a:buNone/>
            </a:pPr>
            <a:endParaRPr lang="en-US" dirty="0"/>
          </a:p>
          <a:p>
            <a:pPr marL="0" indent="0">
              <a:buNone/>
            </a:pPr>
            <a:r>
              <a:rPr lang="en-US" dirty="0"/>
              <a:t> Though it is a good idea to start considering about performance issues from the beginning, however, it must be just recorded for now and later implemented in physical design phase. </a:t>
            </a:r>
          </a:p>
          <a:p>
            <a:pPr marL="0" indent="0">
              <a:buNone/>
            </a:pPr>
            <a:endParaRPr lang="en-US" dirty="0"/>
          </a:p>
          <a:p>
            <a:pPr marL="0" indent="0">
              <a:buNone/>
            </a:pPr>
            <a:r>
              <a:rPr lang="en-US" dirty="0"/>
              <a:t>Performance can be introduced, once the logical model is freeze and selection of a particular technology &amp; database is done. Since each technology will have it’s own methods to improve performance, the recorded requirement would be very handy while implementing the same.</a:t>
            </a:r>
            <a:endParaRPr lang="en-IN" dirty="0"/>
          </a:p>
        </p:txBody>
      </p:sp>
      <p:pic>
        <p:nvPicPr>
          <p:cNvPr id="4" name="Picture 3">
            <a:extLst>
              <a:ext uri="{FF2B5EF4-FFF2-40B4-BE49-F238E27FC236}">
                <a16:creationId xmlns:a16="http://schemas.microsoft.com/office/drawing/2014/main" id="{7C015B42-828F-4CCD-A09C-664D8345A4FA}"/>
              </a:ext>
            </a:extLst>
          </p:cNvPr>
          <p:cNvPicPr>
            <a:picLocks noChangeAspect="1"/>
          </p:cNvPicPr>
          <p:nvPr/>
        </p:nvPicPr>
        <p:blipFill>
          <a:blip r:embed="rId2"/>
          <a:stretch>
            <a:fillRect/>
          </a:stretch>
        </p:blipFill>
        <p:spPr>
          <a:xfrm>
            <a:off x="6927307" y="160775"/>
            <a:ext cx="2097206" cy="445047"/>
          </a:xfrm>
          <a:prstGeom prst="rect">
            <a:avLst/>
          </a:prstGeom>
        </p:spPr>
      </p:pic>
    </p:spTree>
    <p:extLst>
      <p:ext uri="{BB962C8B-B14F-4D97-AF65-F5344CB8AC3E}">
        <p14:creationId xmlns:p14="http://schemas.microsoft.com/office/powerpoint/2010/main" val="1097632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6E2FE-982D-4678-892B-AB66F9CC1C02}"/>
              </a:ext>
            </a:extLst>
          </p:cNvPr>
          <p:cNvSpPr>
            <a:spLocks noGrp="1"/>
          </p:cNvSpPr>
          <p:nvPr>
            <p:ph type="title"/>
          </p:nvPr>
        </p:nvSpPr>
        <p:spPr/>
        <p:txBody>
          <a:bodyPr/>
          <a:lstStyle/>
          <a:p>
            <a:r>
              <a:rPr lang="en-US" sz="2800" dirty="0"/>
              <a:t>1.6: Adding Performance</a:t>
            </a:r>
            <a:endParaRPr lang="en-IN" dirty="0"/>
          </a:p>
        </p:txBody>
      </p:sp>
      <p:sp>
        <p:nvSpPr>
          <p:cNvPr id="3" name="Content Placeholder 2">
            <a:extLst>
              <a:ext uri="{FF2B5EF4-FFF2-40B4-BE49-F238E27FC236}">
                <a16:creationId xmlns:a16="http://schemas.microsoft.com/office/drawing/2014/main" id="{90D67575-1101-4BD6-B777-3C89F275BEAF}"/>
              </a:ext>
            </a:extLst>
          </p:cNvPr>
          <p:cNvSpPr>
            <a:spLocks noGrp="1"/>
          </p:cNvSpPr>
          <p:nvPr>
            <p:ph idx="1"/>
          </p:nvPr>
        </p:nvSpPr>
        <p:spPr>
          <a:xfrm>
            <a:off x="386861" y="733321"/>
            <a:ext cx="7886700" cy="3927702"/>
          </a:xfrm>
        </p:spPr>
        <p:txBody>
          <a:bodyPr>
            <a:normAutofit lnSpcReduction="10000"/>
          </a:bodyPr>
          <a:lstStyle/>
          <a:p>
            <a:pPr marL="0" indent="0">
              <a:buNone/>
            </a:pPr>
            <a:r>
              <a:rPr lang="en-US" sz="1600" dirty="0"/>
              <a:t>Where Data Models are used ?</a:t>
            </a:r>
          </a:p>
          <a:p>
            <a:pPr marL="0" indent="0">
              <a:buNone/>
            </a:pPr>
            <a:endParaRPr lang="en-US" sz="1600" dirty="0"/>
          </a:p>
          <a:p>
            <a:r>
              <a:rPr lang="en-US" sz="1600" dirty="0"/>
              <a:t>Operational Systems </a:t>
            </a:r>
          </a:p>
          <a:p>
            <a:pPr lvl="1"/>
            <a:r>
              <a:rPr lang="en-US" sz="1600" dirty="0"/>
              <a:t>Traditional Applications designed to run the day-to-day business of the Enterprise</a:t>
            </a:r>
          </a:p>
          <a:p>
            <a:r>
              <a:rPr lang="en-US" sz="1600" dirty="0"/>
              <a:t> External Systems ***</a:t>
            </a:r>
          </a:p>
          <a:p>
            <a:pPr lvl="1"/>
            <a:r>
              <a:rPr lang="en-US" sz="1600" dirty="0"/>
              <a:t>Data used within an Enterprise that is obtained from outside sources </a:t>
            </a:r>
          </a:p>
          <a:p>
            <a:r>
              <a:rPr lang="en-US" sz="1600" dirty="0"/>
              <a:t> Staging Areas ***</a:t>
            </a:r>
          </a:p>
          <a:p>
            <a:pPr lvl="1"/>
            <a:r>
              <a:rPr lang="en-US" sz="1600" dirty="0"/>
              <a:t>Created to aid in the collection and transformation of data that is targeted for a Data Warehouse</a:t>
            </a:r>
          </a:p>
          <a:p>
            <a:pPr marL="0" indent="0">
              <a:buNone/>
            </a:pPr>
            <a:endParaRPr lang="en-IN" dirty="0"/>
          </a:p>
        </p:txBody>
      </p:sp>
      <p:pic>
        <p:nvPicPr>
          <p:cNvPr id="4" name="Picture 3">
            <a:extLst>
              <a:ext uri="{FF2B5EF4-FFF2-40B4-BE49-F238E27FC236}">
                <a16:creationId xmlns:a16="http://schemas.microsoft.com/office/drawing/2014/main" id="{63E2327C-E4D1-464C-BFA9-6261141238F0}"/>
              </a:ext>
            </a:extLst>
          </p:cNvPr>
          <p:cNvPicPr>
            <a:picLocks noChangeAspect="1"/>
          </p:cNvPicPr>
          <p:nvPr/>
        </p:nvPicPr>
        <p:blipFill>
          <a:blip r:embed="rId2"/>
          <a:stretch>
            <a:fillRect/>
          </a:stretch>
        </p:blipFill>
        <p:spPr>
          <a:xfrm>
            <a:off x="7046794" y="104657"/>
            <a:ext cx="2097206" cy="445047"/>
          </a:xfrm>
          <a:prstGeom prst="rect">
            <a:avLst/>
          </a:prstGeom>
        </p:spPr>
      </p:pic>
    </p:spTree>
    <p:extLst>
      <p:ext uri="{BB962C8B-B14F-4D97-AF65-F5344CB8AC3E}">
        <p14:creationId xmlns:p14="http://schemas.microsoft.com/office/powerpoint/2010/main" val="3580351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D9BCC-26E8-4595-9D14-5B711329C1C5}"/>
              </a:ext>
            </a:extLst>
          </p:cNvPr>
          <p:cNvSpPr>
            <a:spLocks noGrp="1"/>
          </p:cNvSpPr>
          <p:nvPr>
            <p:ph type="title"/>
          </p:nvPr>
        </p:nvSpPr>
        <p:spPr/>
        <p:txBody>
          <a:bodyPr/>
          <a:lstStyle/>
          <a:p>
            <a:r>
              <a:rPr lang="en-US" sz="2800" dirty="0"/>
              <a:t>1.6: Adding Performance</a:t>
            </a:r>
            <a:endParaRPr lang="en-IN" dirty="0"/>
          </a:p>
        </p:txBody>
      </p:sp>
      <p:sp>
        <p:nvSpPr>
          <p:cNvPr id="3" name="Content Placeholder 2">
            <a:extLst>
              <a:ext uri="{FF2B5EF4-FFF2-40B4-BE49-F238E27FC236}">
                <a16:creationId xmlns:a16="http://schemas.microsoft.com/office/drawing/2014/main" id="{AF33D0B7-85F3-40A8-BB3D-91CBA48857C4}"/>
              </a:ext>
            </a:extLst>
          </p:cNvPr>
          <p:cNvSpPr>
            <a:spLocks noGrp="1"/>
          </p:cNvSpPr>
          <p:nvPr>
            <p:ph idx="1"/>
          </p:nvPr>
        </p:nvSpPr>
        <p:spPr/>
        <p:txBody>
          <a:bodyPr/>
          <a:lstStyle/>
          <a:p>
            <a:pPr marL="0" indent="0">
              <a:buNone/>
            </a:pPr>
            <a:r>
              <a:rPr lang="en-US" dirty="0"/>
              <a:t>Where Data Models are used ?</a:t>
            </a:r>
          </a:p>
          <a:p>
            <a:pPr marL="0" indent="0">
              <a:buNone/>
            </a:pPr>
            <a:r>
              <a:rPr lang="en-US" dirty="0"/>
              <a:t>Operational Data Store ***</a:t>
            </a:r>
          </a:p>
          <a:p>
            <a:pPr lvl="1"/>
            <a:r>
              <a:rPr lang="en-US" dirty="0"/>
              <a:t>W. H. </a:t>
            </a:r>
            <a:r>
              <a:rPr lang="en-US" dirty="0" err="1"/>
              <a:t>Inmon</a:t>
            </a:r>
            <a:r>
              <a:rPr lang="en-US" dirty="0"/>
              <a:t> and Claudia Imhoff definition: “A subject-oriented, integrated, volatile, current valued data store containing only corporate detailed data”.</a:t>
            </a:r>
          </a:p>
          <a:p>
            <a:r>
              <a:rPr lang="en-US" dirty="0"/>
              <a:t> Data Warehouse (DW)</a:t>
            </a:r>
          </a:p>
          <a:p>
            <a:pPr lvl="1"/>
            <a:r>
              <a:rPr lang="en-US" dirty="0"/>
              <a:t>W. H. </a:t>
            </a:r>
            <a:r>
              <a:rPr lang="en-US" dirty="0" err="1"/>
              <a:t>Inmon</a:t>
            </a:r>
            <a:r>
              <a:rPr lang="en-US" dirty="0"/>
              <a:t> definition: “A subject-oriented, integrated, non-volatile, time-variant collection of data organized to support management needs”.</a:t>
            </a:r>
          </a:p>
          <a:p>
            <a:r>
              <a:rPr lang="en-US" dirty="0"/>
              <a:t> Data Mart (DM)</a:t>
            </a:r>
          </a:p>
          <a:p>
            <a:pPr lvl="1"/>
            <a:r>
              <a:rPr lang="en-US" dirty="0"/>
              <a:t>TDWI definition: “A data structure that is optimized for access. It is designed to facilitate end-user analysis of data. It typically supports a single analytic application used by a distinct set of workers.”</a:t>
            </a:r>
          </a:p>
          <a:p>
            <a:r>
              <a:rPr lang="en-US" dirty="0"/>
              <a:t>*** -  Not discussed here</a:t>
            </a:r>
          </a:p>
          <a:p>
            <a:endParaRPr lang="en-IN" dirty="0"/>
          </a:p>
        </p:txBody>
      </p:sp>
      <p:pic>
        <p:nvPicPr>
          <p:cNvPr id="4" name="Picture 3">
            <a:extLst>
              <a:ext uri="{FF2B5EF4-FFF2-40B4-BE49-F238E27FC236}">
                <a16:creationId xmlns:a16="http://schemas.microsoft.com/office/drawing/2014/main" id="{3CC39BBD-4CA0-422D-BF1C-1CCB0F164CBC}"/>
              </a:ext>
            </a:extLst>
          </p:cNvPr>
          <p:cNvPicPr>
            <a:picLocks noChangeAspect="1"/>
          </p:cNvPicPr>
          <p:nvPr/>
        </p:nvPicPr>
        <p:blipFill>
          <a:blip r:embed="rId2"/>
          <a:stretch>
            <a:fillRect/>
          </a:stretch>
        </p:blipFill>
        <p:spPr>
          <a:xfrm>
            <a:off x="3523397" y="2349226"/>
            <a:ext cx="2097206" cy="445047"/>
          </a:xfrm>
          <a:prstGeom prst="rect">
            <a:avLst/>
          </a:prstGeom>
        </p:spPr>
      </p:pic>
      <p:pic>
        <p:nvPicPr>
          <p:cNvPr id="5" name="Picture 4">
            <a:extLst>
              <a:ext uri="{FF2B5EF4-FFF2-40B4-BE49-F238E27FC236}">
                <a16:creationId xmlns:a16="http://schemas.microsoft.com/office/drawing/2014/main" id="{B6491FB5-8551-4EA3-8934-BF3DD85F2FCB}"/>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750701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19E7-F05B-49BF-B6C2-F5B77C704DA7}"/>
              </a:ext>
            </a:extLst>
          </p:cNvPr>
          <p:cNvSpPr>
            <a:spLocks noGrp="1"/>
          </p:cNvSpPr>
          <p:nvPr>
            <p:ph type="title"/>
          </p:nvPr>
        </p:nvSpPr>
        <p:spPr/>
        <p:txBody>
          <a:bodyPr/>
          <a:lstStyle/>
          <a:p>
            <a:r>
              <a:rPr lang="en-US" sz="2800" dirty="0"/>
              <a:t>1.6: Adding Performance</a:t>
            </a:r>
            <a:endParaRPr lang="en-IN" dirty="0"/>
          </a:p>
        </p:txBody>
      </p:sp>
      <p:sp>
        <p:nvSpPr>
          <p:cNvPr id="3" name="Content Placeholder 2">
            <a:extLst>
              <a:ext uri="{FF2B5EF4-FFF2-40B4-BE49-F238E27FC236}">
                <a16:creationId xmlns:a16="http://schemas.microsoft.com/office/drawing/2014/main" id="{67DAE10C-4BD5-4DCB-98A3-2D5517EA4297}"/>
              </a:ext>
            </a:extLst>
          </p:cNvPr>
          <p:cNvSpPr>
            <a:spLocks noGrp="1"/>
          </p:cNvSpPr>
          <p:nvPr>
            <p:ph idx="1"/>
          </p:nvPr>
        </p:nvSpPr>
        <p:spPr>
          <a:xfrm>
            <a:off x="410308" y="791936"/>
            <a:ext cx="7886700" cy="3927702"/>
          </a:xfrm>
        </p:spPr>
        <p:txBody>
          <a:bodyPr>
            <a:normAutofit/>
          </a:bodyPr>
          <a:lstStyle/>
          <a:p>
            <a:pPr marL="0" indent="0">
              <a:buNone/>
            </a:pPr>
            <a:r>
              <a:rPr lang="en-US" sz="1600" dirty="0"/>
              <a:t>What Data Modeling  is not…</a:t>
            </a:r>
          </a:p>
          <a:p>
            <a:r>
              <a:rPr lang="en-US" sz="1600" dirty="0"/>
              <a:t>A waste of time!</a:t>
            </a:r>
          </a:p>
          <a:p>
            <a:r>
              <a:rPr lang="en-US" sz="1600" dirty="0"/>
              <a:t>A one time effort </a:t>
            </a:r>
          </a:p>
          <a:p>
            <a:r>
              <a:rPr lang="en-US" sz="1600" dirty="0"/>
              <a:t>The ultimate IT application development cure</a:t>
            </a:r>
          </a:p>
          <a:p>
            <a:r>
              <a:rPr lang="en-US" sz="1600" dirty="0"/>
              <a:t>A quick process</a:t>
            </a:r>
          </a:p>
          <a:p>
            <a:r>
              <a:rPr lang="en-US" sz="1600" dirty="0"/>
              <a:t>A function solely performed and understood by and for IT professionals</a:t>
            </a:r>
          </a:p>
          <a:p>
            <a:pPr>
              <a:buFont typeface="Wingdings" panose="05000000000000000000" pitchFamily="2" charset="2"/>
              <a:buChar char="q"/>
            </a:pPr>
            <a:endParaRPr lang="en-US" sz="1600" dirty="0"/>
          </a:p>
          <a:p>
            <a:pPr marL="0" indent="0">
              <a:buNone/>
            </a:pPr>
            <a:endParaRPr lang="en-IN" dirty="0"/>
          </a:p>
        </p:txBody>
      </p:sp>
      <p:pic>
        <p:nvPicPr>
          <p:cNvPr id="4" name="Picture 3">
            <a:extLst>
              <a:ext uri="{FF2B5EF4-FFF2-40B4-BE49-F238E27FC236}">
                <a16:creationId xmlns:a16="http://schemas.microsoft.com/office/drawing/2014/main" id="{5EFD6037-2D5D-448B-8A55-85ED9456880F}"/>
              </a:ext>
            </a:extLst>
          </p:cNvPr>
          <p:cNvPicPr>
            <a:picLocks noChangeAspect="1"/>
          </p:cNvPicPr>
          <p:nvPr/>
        </p:nvPicPr>
        <p:blipFill>
          <a:blip r:embed="rId2"/>
          <a:stretch>
            <a:fillRect/>
          </a:stretch>
        </p:blipFill>
        <p:spPr>
          <a:xfrm>
            <a:off x="6918604" y="141040"/>
            <a:ext cx="2097206" cy="445047"/>
          </a:xfrm>
          <a:prstGeom prst="rect">
            <a:avLst/>
          </a:prstGeom>
        </p:spPr>
      </p:pic>
    </p:spTree>
    <p:extLst>
      <p:ext uri="{BB962C8B-B14F-4D97-AF65-F5344CB8AC3E}">
        <p14:creationId xmlns:p14="http://schemas.microsoft.com/office/powerpoint/2010/main" val="252121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07B9-5B7A-4D0C-8914-331D38883295}"/>
              </a:ext>
            </a:extLst>
          </p:cNvPr>
          <p:cNvSpPr>
            <a:spLocks noGrp="1"/>
          </p:cNvSpPr>
          <p:nvPr>
            <p:ph type="title"/>
          </p:nvPr>
        </p:nvSpPr>
        <p:spPr/>
        <p:txBody>
          <a:bodyPr/>
          <a:lstStyle/>
          <a:p>
            <a:r>
              <a:rPr lang="en-US" sz="2800" dirty="0"/>
              <a:t>1.7:  People involved in Data Modeling</a:t>
            </a:r>
            <a:endParaRPr lang="en-IN" dirty="0"/>
          </a:p>
        </p:txBody>
      </p:sp>
      <p:sp>
        <p:nvSpPr>
          <p:cNvPr id="3" name="Content Placeholder 2">
            <a:extLst>
              <a:ext uri="{FF2B5EF4-FFF2-40B4-BE49-F238E27FC236}">
                <a16:creationId xmlns:a16="http://schemas.microsoft.com/office/drawing/2014/main" id="{FE07BE68-CD58-4D34-86B1-4AC918F4FF46}"/>
              </a:ext>
            </a:extLst>
          </p:cNvPr>
          <p:cNvSpPr>
            <a:spLocks noGrp="1"/>
          </p:cNvSpPr>
          <p:nvPr>
            <p:ph idx="1"/>
          </p:nvPr>
        </p:nvSpPr>
        <p:spPr/>
        <p:txBody>
          <a:bodyPr>
            <a:normAutofit fontScale="92500" lnSpcReduction="20000"/>
          </a:bodyPr>
          <a:lstStyle/>
          <a:p>
            <a:pPr marL="0" indent="0">
              <a:buNone/>
            </a:pPr>
            <a:r>
              <a:rPr lang="en-US" sz="1600" dirty="0"/>
              <a:t>People involved in Data Modeling :</a:t>
            </a:r>
          </a:p>
          <a:p>
            <a:pPr marL="0" indent="0">
              <a:buNone/>
            </a:pPr>
            <a:endParaRPr lang="en-US" sz="1600" dirty="0"/>
          </a:p>
          <a:p>
            <a:r>
              <a:rPr lang="en-US" sz="1600" dirty="0"/>
              <a:t>System users, owners, and/or sponsors of business</a:t>
            </a:r>
          </a:p>
          <a:p>
            <a:pPr lvl="1"/>
            <a:r>
              <a:rPr lang="en-US" sz="1600" dirty="0"/>
              <a:t>To verify that the model meets their requirements..</a:t>
            </a:r>
          </a:p>
          <a:p>
            <a:r>
              <a:rPr lang="en-US" sz="1600" dirty="0"/>
              <a:t>Business specialists (subject matter experts or SMEs)</a:t>
            </a:r>
          </a:p>
          <a:p>
            <a:pPr lvl="1"/>
            <a:r>
              <a:rPr lang="en-US" sz="1600" dirty="0"/>
              <a:t>To verify the accuracy and stability of the business rule and processes.</a:t>
            </a:r>
          </a:p>
          <a:p>
            <a:r>
              <a:rPr lang="en-US" sz="1600" dirty="0"/>
              <a:t>Data modeler</a:t>
            </a:r>
          </a:p>
          <a:p>
            <a:pPr lvl="1"/>
            <a:r>
              <a:rPr lang="en-US" sz="1600" dirty="0"/>
              <a:t>To ensure that he will design the model correctly and will not miss out on any important requirement.</a:t>
            </a:r>
          </a:p>
          <a:p>
            <a:r>
              <a:rPr lang="en-US" sz="1600" dirty="0"/>
              <a:t>Process modelers</a:t>
            </a:r>
          </a:p>
          <a:p>
            <a:pPr lvl="1"/>
            <a:r>
              <a:rPr lang="en-US" sz="1600" dirty="0"/>
              <a:t>To ensure that they will use the model correctly.</a:t>
            </a:r>
          </a:p>
          <a:p>
            <a:pPr marL="0" indent="0">
              <a:buNone/>
            </a:pPr>
            <a:endParaRPr lang="en-IN" dirty="0"/>
          </a:p>
        </p:txBody>
      </p:sp>
      <p:pic>
        <p:nvPicPr>
          <p:cNvPr id="4" name="Picture 3">
            <a:extLst>
              <a:ext uri="{FF2B5EF4-FFF2-40B4-BE49-F238E27FC236}">
                <a16:creationId xmlns:a16="http://schemas.microsoft.com/office/drawing/2014/main" id="{4C0CB481-DCFD-4160-AC9E-51B850907273}"/>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417262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4C301-C8F6-4523-8CE4-654F95C9319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218AB1D-0633-4897-9918-247A758230A1}"/>
              </a:ext>
            </a:extLst>
          </p:cNvPr>
          <p:cNvSpPr>
            <a:spLocks noGrp="1"/>
          </p:cNvSpPr>
          <p:nvPr>
            <p:ph idx="1"/>
          </p:nvPr>
        </p:nvSpPr>
        <p:spPr/>
        <p:txBody>
          <a:bodyPr>
            <a:normAutofit fontScale="92500" lnSpcReduction="10000"/>
          </a:bodyPr>
          <a:lstStyle/>
          <a:p>
            <a:pPr marL="0" indent="0">
              <a:buNone/>
            </a:pPr>
            <a:r>
              <a:rPr lang="en-US" dirty="0"/>
              <a:t>Who should be involved in data modeling?: </a:t>
            </a:r>
          </a:p>
          <a:p>
            <a:pPr marL="0" indent="0">
              <a:buNone/>
            </a:pPr>
            <a:r>
              <a:rPr lang="en-US" dirty="0"/>
              <a:t>•System users, owners, and/or sponsors of business: The system users, owners, and/or sponsors need to verify that the model meets their requirements. Our ultimate aim is to produce a model as the most </a:t>
            </a:r>
            <a:r>
              <a:rPr lang="en-US" dirty="0" err="1"/>
              <a:t>costeffective</a:t>
            </a:r>
            <a:r>
              <a:rPr lang="en-US" dirty="0"/>
              <a:t> solution for the business. The users’ informed agreement is an important measure taken towards achieving this aim. </a:t>
            </a:r>
          </a:p>
          <a:p>
            <a:pPr marL="0" indent="0">
              <a:buNone/>
            </a:pPr>
            <a:r>
              <a:rPr lang="en-US" dirty="0"/>
              <a:t>•Business specialists: Business specialists (sometimes called Subject Matter Experts or SMEs) may be called upon to verify the accuracy and stability of business rules incorporated in the model. They themselves may not have any immediate interest in the system. For example, we might involve strategic planners to assess the likelihood of various changes to the organization’s product range.</a:t>
            </a:r>
          </a:p>
          <a:p>
            <a:pPr marL="0" indent="0">
              <a:buNone/>
            </a:pPr>
            <a:r>
              <a:rPr lang="en-US" dirty="0"/>
              <a:t>•Data Modeler: The data modeler has overall responsibility for developing the model and ensuring that other stakeholders are fully aware of its implications for them: “Do you realize that any change to your rule that each policy is associated with only one customer will be very expensive to implement later?” </a:t>
            </a:r>
          </a:p>
          <a:p>
            <a:pPr marL="0" indent="0">
              <a:buNone/>
            </a:pPr>
            <a:r>
              <a:rPr lang="en-US" dirty="0"/>
              <a:t>•Process modelers: Process modelers and program designers need to specify programs to run against the database. They want to verify that the data model supports all the required processes without requiring unnecessarily complex or sophisticated programming. In doing so, they need to gain an understanding of the model to ensure that they use it correctly.</a:t>
            </a:r>
            <a:endParaRPr lang="en-IN" dirty="0"/>
          </a:p>
        </p:txBody>
      </p:sp>
      <p:pic>
        <p:nvPicPr>
          <p:cNvPr id="4" name="Picture 3">
            <a:extLst>
              <a:ext uri="{FF2B5EF4-FFF2-40B4-BE49-F238E27FC236}">
                <a16:creationId xmlns:a16="http://schemas.microsoft.com/office/drawing/2014/main" id="{07E58BEE-01E8-4670-951C-9E1747F03532}"/>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3066269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BE76-DBCD-41D5-822A-9A3FD9F569BD}"/>
              </a:ext>
            </a:extLst>
          </p:cNvPr>
          <p:cNvSpPr>
            <a:spLocks noGrp="1"/>
          </p:cNvSpPr>
          <p:nvPr>
            <p:ph type="title"/>
          </p:nvPr>
        </p:nvSpPr>
        <p:spPr/>
        <p:txBody>
          <a:bodyPr/>
          <a:lstStyle/>
          <a:p>
            <a:r>
              <a:rPr lang="en-US" sz="2800" dirty="0"/>
              <a:t>1.7:  People involved in Data Modeling</a:t>
            </a:r>
            <a:endParaRPr lang="en-IN" dirty="0"/>
          </a:p>
        </p:txBody>
      </p:sp>
      <p:sp>
        <p:nvSpPr>
          <p:cNvPr id="3" name="Content Placeholder 2">
            <a:extLst>
              <a:ext uri="{FF2B5EF4-FFF2-40B4-BE49-F238E27FC236}">
                <a16:creationId xmlns:a16="http://schemas.microsoft.com/office/drawing/2014/main" id="{F0EB0D84-3031-4BD9-9576-D1C11247DB5C}"/>
              </a:ext>
            </a:extLst>
          </p:cNvPr>
          <p:cNvSpPr>
            <a:spLocks noGrp="1"/>
          </p:cNvSpPr>
          <p:nvPr>
            <p:ph idx="1"/>
          </p:nvPr>
        </p:nvSpPr>
        <p:spPr/>
        <p:txBody>
          <a:bodyPr/>
          <a:lstStyle/>
          <a:p>
            <a:pPr marL="0" indent="0">
              <a:buNone/>
            </a:pPr>
            <a:r>
              <a:rPr lang="en-US" sz="1600" dirty="0"/>
              <a:t>People involved in Data Modeling (contd..):</a:t>
            </a:r>
          </a:p>
          <a:p>
            <a:pPr marL="0" indent="0">
              <a:buNone/>
            </a:pPr>
            <a:endParaRPr lang="en-US" sz="1600" dirty="0"/>
          </a:p>
          <a:p>
            <a:r>
              <a:rPr lang="en-US" sz="1600" dirty="0"/>
              <a:t>Physical database designer (or DBA)</a:t>
            </a:r>
          </a:p>
          <a:p>
            <a:pPr lvl="1"/>
            <a:r>
              <a:rPr lang="en-US" sz="1600" dirty="0"/>
              <a:t>To understand the difference between logical and physical model </a:t>
            </a:r>
          </a:p>
          <a:p>
            <a:pPr lvl="1"/>
            <a:r>
              <a:rPr lang="en-US" sz="1600" dirty="0"/>
              <a:t>To design database to achieve the required performance</a:t>
            </a:r>
          </a:p>
          <a:p>
            <a:r>
              <a:rPr lang="en-US" sz="1600" dirty="0"/>
              <a:t>Systems integration manager and enterprise architect</a:t>
            </a:r>
          </a:p>
          <a:p>
            <a:pPr lvl="1"/>
            <a:r>
              <a:rPr lang="en-US" sz="1600" dirty="0"/>
              <a:t>To understand how the new database will fit into existing system. </a:t>
            </a:r>
          </a:p>
          <a:p>
            <a:pPr lvl="1"/>
            <a:r>
              <a:rPr lang="en-US" sz="1600" dirty="0"/>
              <a:t>To think beyond current project.</a:t>
            </a:r>
          </a:p>
          <a:p>
            <a:pPr marL="0" indent="0">
              <a:buNone/>
            </a:pPr>
            <a:endParaRPr lang="en-IN" dirty="0"/>
          </a:p>
        </p:txBody>
      </p:sp>
      <p:pic>
        <p:nvPicPr>
          <p:cNvPr id="4" name="Picture 3">
            <a:extLst>
              <a:ext uri="{FF2B5EF4-FFF2-40B4-BE49-F238E27FC236}">
                <a16:creationId xmlns:a16="http://schemas.microsoft.com/office/drawing/2014/main" id="{02AF20B5-88E7-4AE6-A36B-7280E07CAAAD}"/>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199968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5EC4D-EBAC-451C-A3B1-A2A0ADE8A9B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D6A96C9-C82B-4EBB-91D3-341552ACAD8C}"/>
              </a:ext>
            </a:extLst>
          </p:cNvPr>
          <p:cNvSpPr>
            <a:spLocks noGrp="1"/>
          </p:cNvSpPr>
          <p:nvPr>
            <p:ph idx="1"/>
          </p:nvPr>
        </p:nvSpPr>
        <p:spPr/>
        <p:txBody>
          <a:bodyPr>
            <a:normAutofit lnSpcReduction="10000"/>
          </a:bodyPr>
          <a:lstStyle/>
          <a:p>
            <a:pPr marL="0" indent="0">
              <a:buNone/>
            </a:pPr>
            <a:r>
              <a:rPr lang="en-US" dirty="0"/>
              <a:t>Who should be involved in data modeling? (contd.): </a:t>
            </a:r>
          </a:p>
          <a:p>
            <a:pPr marL="0" indent="0">
              <a:buNone/>
            </a:pPr>
            <a:r>
              <a:rPr lang="en-US" dirty="0"/>
              <a:t>•Physical Database Designer: The physical database designer (often an additional role given to the database administrator) will need to assess whether the physical data model needs to differ substantially from the logical data model to achieve adequate performance, and, if so, propose and negotiate such changes. This person (or persons) will need to have an </a:t>
            </a:r>
            <a:r>
              <a:rPr lang="en-US" dirty="0" err="1"/>
              <a:t>indepth</a:t>
            </a:r>
            <a:r>
              <a:rPr lang="en-US" dirty="0"/>
              <a:t> knowledge of the capabilities of the chosen DBMS. </a:t>
            </a:r>
          </a:p>
          <a:p>
            <a:pPr marL="0" indent="0">
              <a:buNone/>
            </a:pPr>
            <a:r>
              <a:rPr lang="en-US" dirty="0"/>
              <a:t>•Systems Integration Manager: The systems integration manager (or other person with that responsibility, possibly an enterprise architect, data administrator, information systems planner, or chief information officer) is interested in how the new database fits into the bigger picture: </a:t>
            </a:r>
          </a:p>
          <a:p>
            <a:pPr marL="0" indent="0">
              <a:buNone/>
            </a:pPr>
            <a:r>
              <a:rPr lang="en-US" dirty="0"/>
              <a:t>  Are there any overlaps with other databases? </a:t>
            </a:r>
          </a:p>
          <a:p>
            <a:pPr marL="0" indent="0">
              <a:buNone/>
            </a:pPr>
            <a:r>
              <a:rPr lang="en-US" dirty="0"/>
              <a:t>  Does the coding of data follow organizational or external standards? </a:t>
            </a:r>
          </a:p>
          <a:p>
            <a:pPr marL="0" indent="0">
              <a:buNone/>
            </a:pPr>
            <a:r>
              <a:rPr lang="en-US" dirty="0"/>
              <a:t>  Have other users of the data been considered? </a:t>
            </a:r>
          </a:p>
          <a:p>
            <a:pPr marL="0" indent="0">
              <a:buNone/>
            </a:pPr>
            <a:r>
              <a:rPr lang="en-US" dirty="0"/>
              <a:t>  Are names and documentation in line with standards? </a:t>
            </a:r>
          </a:p>
          <a:p>
            <a:pPr marL="0" indent="0">
              <a:buNone/>
            </a:pPr>
            <a:r>
              <a:rPr lang="en-US" dirty="0"/>
              <a:t>  In encouraging consistency, sharing, and reuse of data, the integration manager represents business needs beyond the immediate project</a:t>
            </a:r>
            <a:endParaRPr lang="en-IN" dirty="0"/>
          </a:p>
        </p:txBody>
      </p:sp>
      <p:pic>
        <p:nvPicPr>
          <p:cNvPr id="4" name="Picture 3">
            <a:extLst>
              <a:ext uri="{FF2B5EF4-FFF2-40B4-BE49-F238E27FC236}">
                <a16:creationId xmlns:a16="http://schemas.microsoft.com/office/drawing/2014/main" id="{BC18C38E-7BE5-4121-A53D-A1819FF37588}"/>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727805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D63A-A8C3-4613-8F80-885D724341B6}"/>
              </a:ext>
            </a:extLst>
          </p:cNvPr>
          <p:cNvSpPr>
            <a:spLocks noGrp="1"/>
          </p:cNvSpPr>
          <p:nvPr>
            <p:ph type="title"/>
          </p:nvPr>
        </p:nvSpPr>
        <p:spPr/>
        <p:txBody>
          <a:bodyPr/>
          <a:lstStyle/>
          <a:p>
            <a:r>
              <a:rPr lang="en-US" sz="2800" dirty="0"/>
              <a:t>1.8: Data Modeling Stages and Deliverables </a:t>
            </a:r>
            <a:endParaRPr lang="en-IN" dirty="0"/>
          </a:p>
        </p:txBody>
      </p:sp>
      <p:sp>
        <p:nvSpPr>
          <p:cNvPr id="3" name="Content Placeholder 2">
            <a:extLst>
              <a:ext uri="{FF2B5EF4-FFF2-40B4-BE49-F238E27FC236}">
                <a16:creationId xmlns:a16="http://schemas.microsoft.com/office/drawing/2014/main" id="{B25785C5-1E1B-4127-B092-688D0CD9C423}"/>
              </a:ext>
            </a:extLst>
          </p:cNvPr>
          <p:cNvSpPr>
            <a:spLocks noGrp="1"/>
          </p:cNvSpPr>
          <p:nvPr>
            <p:ph idx="1"/>
          </p:nvPr>
        </p:nvSpPr>
        <p:spPr/>
        <p:txBody>
          <a:bodyPr/>
          <a:lstStyle/>
          <a:p>
            <a:pPr marL="0" indent="0">
              <a:buNone/>
            </a:pPr>
            <a:r>
              <a:rPr lang="en-US" dirty="0"/>
              <a:t>Data modeling stages and deliverables:</a:t>
            </a:r>
          </a:p>
          <a:p>
            <a:r>
              <a:rPr lang="en-US" dirty="0"/>
              <a:t>A data modeling process goes through various stages and produces the following deliverables:</a:t>
            </a:r>
          </a:p>
          <a:p>
            <a:pPr lvl="1"/>
            <a:r>
              <a:rPr lang="en-US" dirty="0"/>
              <a:t>Conceptual Model</a:t>
            </a:r>
          </a:p>
          <a:p>
            <a:pPr lvl="1"/>
            <a:r>
              <a:rPr lang="en-US" dirty="0"/>
              <a:t>Logical Model</a:t>
            </a:r>
          </a:p>
          <a:p>
            <a:pPr lvl="1"/>
            <a:r>
              <a:rPr lang="en-US" dirty="0"/>
              <a:t>Physical Data Model</a:t>
            </a:r>
          </a:p>
          <a:p>
            <a:pPr marL="0" indent="0">
              <a:buNone/>
            </a:pPr>
            <a:endParaRPr lang="en-IN" dirty="0"/>
          </a:p>
        </p:txBody>
      </p:sp>
      <p:pic>
        <p:nvPicPr>
          <p:cNvPr id="4" name="Picture 3">
            <a:extLst>
              <a:ext uri="{FF2B5EF4-FFF2-40B4-BE49-F238E27FC236}">
                <a16:creationId xmlns:a16="http://schemas.microsoft.com/office/drawing/2014/main" id="{9A2CB087-F054-4EDD-B630-79239F6CF54C}"/>
              </a:ext>
            </a:extLst>
          </p:cNvPr>
          <p:cNvPicPr>
            <a:picLocks noChangeAspect="1"/>
          </p:cNvPicPr>
          <p:nvPr/>
        </p:nvPicPr>
        <p:blipFill>
          <a:blip r:embed="rId2"/>
          <a:stretch>
            <a:fillRect/>
          </a:stretch>
        </p:blipFill>
        <p:spPr>
          <a:xfrm>
            <a:off x="4671646" y="1624746"/>
            <a:ext cx="3582786" cy="3171092"/>
          </a:xfrm>
          <a:prstGeom prst="rect">
            <a:avLst/>
          </a:prstGeom>
        </p:spPr>
      </p:pic>
      <p:pic>
        <p:nvPicPr>
          <p:cNvPr id="5" name="Picture 4">
            <a:extLst>
              <a:ext uri="{FF2B5EF4-FFF2-40B4-BE49-F238E27FC236}">
                <a16:creationId xmlns:a16="http://schemas.microsoft.com/office/drawing/2014/main" id="{727BD9A0-AE2B-4BB8-9B4E-D8A9DCE1C8D4}"/>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539265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6D20E-249B-4C74-A803-0C390430DECE}"/>
              </a:ext>
            </a:extLst>
          </p:cNvPr>
          <p:cNvSpPr>
            <a:spLocks noGrp="1"/>
          </p:cNvSpPr>
          <p:nvPr>
            <p:ph type="title"/>
          </p:nvPr>
        </p:nvSpPr>
        <p:spPr/>
        <p:txBody>
          <a:bodyPr/>
          <a:lstStyle/>
          <a:p>
            <a:r>
              <a:rPr lang="en-US" dirty="0"/>
              <a:t>Intended Audience</a:t>
            </a:r>
            <a:endParaRPr lang="en-IN" dirty="0"/>
          </a:p>
        </p:txBody>
      </p:sp>
      <p:sp>
        <p:nvSpPr>
          <p:cNvPr id="3" name="Content Placeholder 2">
            <a:extLst>
              <a:ext uri="{FF2B5EF4-FFF2-40B4-BE49-F238E27FC236}">
                <a16:creationId xmlns:a16="http://schemas.microsoft.com/office/drawing/2014/main" id="{6E276344-6DC8-4B35-94AA-658E8D88012A}"/>
              </a:ext>
            </a:extLst>
          </p:cNvPr>
          <p:cNvSpPr>
            <a:spLocks noGrp="1"/>
          </p:cNvSpPr>
          <p:nvPr>
            <p:ph idx="1"/>
          </p:nvPr>
        </p:nvSpPr>
        <p:spPr/>
        <p:txBody>
          <a:bodyPr/>
          <a:lstStyle/>
          <a:p>
            <a:pPr>
              <a:buFont typeface="Wingdings" panose="05000000000000000000" pitchFamily="2" charset="2"/>
              <a:buChar char="q"/>
            </a:pPr>
            <a:r>
              <a:rPr lang="en-US" sz="1600" dirty="0"/>
              <a:t>Software Engineers and Senior Software Engineers</a:t>
            </a:r>
          </a:p>
          <a:p>
            <a:pPr>
              <a:buFont typeface="Wingdings" panose="05000000000000000000" pitchFamily="2" charset="2"/>
              <a:buChar char="v"/>
            </a:pPr>
            <a:endParaRPr lang="en-IN" dirty="0"/>
          </a:p>
          <a:p>
            <a:pPr>
              <a:buFont typeface="Wingdings" panose="05000000000000000000" pitchFamily="2" charset="2"/>
              <a:buChar char="v"/>
            </a:pPr>
            <a:endParaRPr lang="en-IN" dirty="0"/>
          </a:p>
        </p:txBody>
      </p:sp>
      <p:pic>
        <p:nvPicPr>
          <p:cNvPr id="5" name="Picture 4">
            <a:extLst>
              <a:ext uri="{FF2B5EF4-FFF2-40B4-BE49-F238E27FC236}">
                <a16:creationId xmlns:a16="http://schemas.microsoft.com/office/drawing/2014/main" id="{CB171346-9862-472B-B11B-90DE90CFAF1D}"/>
              </a:ext>
            </a:extLst>
          </p:cNvPr>
          <p:cNvPicPr>
            <a:picLocks noChangeAspect="1"/>
          </p:cNvPicPr>
          <p:nvPr/>
        </p:nvPicPr>
        <p:blipFill>
          <a:blip r:embed="rId2"/>
          <a:stretch>
            <a:fillRect/>
          </a:stretch>
        </p:blipFill>
        <p:spPr>
          <a:xfrm>
            <a:off x="6955612" y="1031737"/>
            <a:ext cx="1323975" cy="2028825"/>
          </a:xfrm>
          <a:prstGeom prst="rect">
            <a:avLst/>
          </a:prstGeom>
        </p:spPr>
      </p:pic>
      <p:sp>
        <p:nvSpPr>
          <p:cNvPr id="6" name="Rectangle 5">
            <a:extLst>
              <a:ext uri="{FF2B5EF4-FFF2-40B4-BE49-F238E27FC236}">
                <a16:creationId xmlns:a16="http://schemas.microsoft.com/office/drawing/2014/main" id="{ED02917A-EBBC-4587-A234-F876B8CF0986}"/>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37217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8C167-10E2-495C-8771-1D24A1E4197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E3F4B97-AEDB-46E1-85D9-95FBCBE43490}"/>
              </a:ext>
            </a:extLst>
          </p:cNvPr>
          <p:cNvSpPr>
            <a:spLocks noGrp="1"/>
          </p:cNvSpPr>
          <p:nvPr>
            <p:ph idx="1"/>
          </p:nvPr>
        </p:nvSpPr>
        <p:spPr/>
        <p:txBody>
          <a:bodyPr/>
          <a:lstStyle/>
          <a:p>
            <a:pPr marL="0" indent="0">
              <a:buNone/>
            </a:pPr>
            <a:r>
              <a:rPr lang="en-US" dirty="0"/>
              <a:t>What are data modeling stages and deliverables? </a:t>
            </a:r>
          </a:p>
          <a:p>
            <a:pPr marL="0" indent="0">
              <a:buNone/>
            </a:pPr>
            <a:r>
              <a:rPr lang="en-US" dirty="0"/>
              <a:t>• Conceptual Model: The conceptual data model is a (relatively) technology-independent specification of the data to be deposited and maintained in the database. The conceptual model is the focus of communication between the data modeler and business stakeholders, and it is usually presented as a diagram with supporting documentation. </a:t>
            </a:r>
          </a:p>
          <a:p>
            <a:pPr marL="0" indent="0">
              <a:buNone/>
            </a:pPr>
            <a:r>
              <a:rPr lang="en-US" dirty="0"/>
              <a:t>• Logical Model: The logical data model is a translation of the conceptual model into structures that can be implemented using a Database Management System (DBMS). Today, that usually means that this model specifies tables and columns, as we saw in our first example. These are the basic building blocks of relational databases, which are implemented using a Relational Database Management System (RDBMS).</a:t>
            </a:r>
          </a:p>
          <a:p>
            <a:pPr marL="0" indent="0">
              <a:buNone/>
            </a:pPr>
            <a:r>
              <a:rPr lang="en-US" dirty="0"/>
              <a:t> • Physical Data Model: The physical data model incorporates any changes necessary to achieve adequate performance and is also presented in terms of tables and columns, together with a specification of physical storage (which may include data distribution) and access mechanisms</a:t>
            </a:r>
            <a:endParaRPr lang="en-IN" dirty="0"/>
          </a:p>
        </p:txBody>
      </p:sp>
      <p:pic>
        <p:nvPicPr>
          <p:cNvPr id="4" name="Picture 3">
            <a:extLst>
              <a:ext uri="{FF2B5EF4-FFF2-40B4-BE49-F238E27FC236}">
                <a16:creationId xmlns:a16="http://schemas.microsoft.com/office/drawing/2014/main" id="{92716CB0-3A52-4141-A732-649B62045170}"/>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215342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65622-CEDE-444C-9557-5D4807B9FBA5}"/>
              </a:ext>
            </a:extLst>
          </p:cNvPr>
          <p:cNvSpPr>
            <a:spLocks noGrp="1"/>
          </p:cNvSpPr>
          <p:nvPr>
            <p:ph type="title"/>
          </p:nvPr>
        </p:nvSpPr>
        <p:spPr/>
        <p:txBody>
          <a:bodyPr/>
          <a:lstStyle/>
          <a:p>
            <a:r>
              <a:rPr lang="en-US" sz="2800" dirty="0"/>
              <a:t>1.8: Data Modeling Stages and Deliverables </a:t>
            </a:r>
            <a:endParaRPr lang="en-IN" dirty="0"/>
          </a:p>
        </p:txBody>
      </p:sp>
      <p:sp>
        <p:nvSpPr>
          <p:cNvPr id="3" name="Content Placeholder 2">
            <a:extLst>
              <a:ext uri="{FF2B5EF4-FFF2-40B4-BE49-F238E27FC236}">
                <a16:creationId xmlns:a16="http://schemas.microsoft.com/office/drawing/2014/main" id="{107D0C34-0CD0-4AD5-A258-FD8CE5D97A31}"/>
              </a:ext>
            </a:extLst>
          </p:cNvPr>
          <p:cNvSpPr>
            <a:spLocks noGrp="1"/>
          </p:cNvSpPr>
          <p:nvPr>
            <p:ph idx="1"/>
          </p:nvPr>
        </p:nvSpPr>
        <p:spPr/>
        <p:txBody>
          <a:bodyPr/>
          <a:lstStyle/>
          <a:p>
            <a:pPr marL="0" indent="0">
              <a:buNone/>
            </a:pPr>
            <a:r>
              <a:rPr lang="en-US" dirty="0"/>
              <a:t>Conceptual Data Model:</a:t>
            </a:r>
          </a:p>
          <a:p>
            <a:r>
              <a:rPr lang="en-US" dirty="0"/>
              <a:t>A conceptual data model identifies the highest-level relationships between the different entities</a:t>
            </a:r>
          </a:p>
          <a:p>
            <a:pPr lvl="1"/>
            <a:r>
              <a:rPr lang="en-US" dirty="0"/>
              <a:t>Features of conceptual data model include: </a:t>
            </a:r>
          </a:p>
          <a:p>
            <a:pPr lvl="1"/>
            <a:r>
              <a:rPr lang="en-US" dirty="0"/>
              <a:t>Includes the important entities and the relationships among them. </a:t>
            </a:r>
          </a:p>
          <a:p>
            <a:pPr lvl="1"/>
            <a:r>
              <a:rPr lang="en-US" dirty="0"/>
              <a:t>No attribute is specified. </a:t>
            </a:r>
          </a:p>
          <a:p>
            <a:pPr lvl="1"/>
            <a:r>
              <a:rPr lang="en-US" dirty="0"/>
              <a:t>No primary key is specified</a:t>
            </a:r>
          </a:p>
          <a:p>
            <a:pPr marL="457188" lvl="1" indent="0">
              <a:buNone/>
            </a:pPr>
            <a:endParaRPr lang="en-US" dirty="0"/>
          </a:p>
          <a:p>
            <a:pPr marL="0" indent="0">
              <a:buNone/>
            </a:pPr>
            <a:endParaRPr lang="en-IN" dirty="0"/>
          </a:p>
        </p:txBody>
      </p:sp>
      <p:pic>
        <p:nvPicPr>
          <p:cNvPr id="4" name="Picture 3">
            <a:extLst>
              <a:ext uri="{FF2B5EF4-FFF2-40B4-BE49-F238E27FC236}">
                <a16:creationId xmlns:a16="http://schemas.microsoft.com/office/drawing/2014/main" id="{EE848517-A600-41B3-85B0-995E5DE5B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4887" y="2189564"/>
            <a:ext cx="2905579" cy="2511113"/>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7E7B809-485C-43D2-A1F1-5CC82270B2C2}"/>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5399756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79BB-BC77-4906-A464-32130F68A66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225E90E-A6C0-44C7-8FF1-1F3C70496839}"/>
              </a:ext>
            </a:extLst>
          </p:cNvPr>
          <p:cNvSpPr>
            <a:spLocks noGrp="1"/>
          </p:cNvSpPr>
          <p:nvPr>
            <p:ph idx="1"/>
          </p:nvPr>
        </p:nvSpPr>
        <p:spPr/>
        <p:txBody>
          <a:bodyPr>
            <a:normAutofit/>
          </a:bodyPr>
          <a:lstStyle/>
          <a:p>
            <a:pPr marL="0" indent="0">
              <a:buNone/>
            </a:pPr>
            <a:r>
              <a:rPr lang="en-US" dirty="0"/>
              <a:t>From the figure above, we can see that the only information shown via the conceptual data model is the entities that describe the data and the relationships between those entities. No other information is shown through the conceptual data model.</a:t>
            </a:r>
            <a:endParaRPr lang="en-IN" dirty="0"/>
          </a:p>
        </p:txBody>
      </p:sp>
      <p:pic>
        <p:nvPicPr>
          <p:cNvPr id="4" name="Picture 3">
            <a:extLst>
              <a:ext uri="{FF2B5EF4-FFF2-40B4-BE49-F238E27FC236}">
                <a16:creationId xmlns:a16="http://schemas.microsoft.com/office/drawing/2014/main" id="{F7675521-DB20-497E-A259-C5142DA367FD}"/>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625014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C363-110B-41B3-9FBB-7620CFF5DBC8}"/>
              </a:ext>
            </a:extLst>
          </p:cNvPr>
          <p:cNvSpPr>
            <a:spLocks noGrp="1"/>
          </p:cNvSpPr>
          <p:nvPr>
            <p:ph type="title"/>
          </p:nvPr>
        </p:nvSpPr>
        <p:spPr/>
        <p:txBody>
          <a:bodyPr/>
          <a:lstStyle/>
          <a:p>
            <a:r>
              <a:rPr lang="en-US" sz="2800" dirty="0"/>
              <a:t>1.8: Data Modeling Stages and Deliverables </a:t>
            </a:r>
            <a:endParaRPr lang="en-IN" dirty="0"/>
          </a:p>
        </p:txBody>
      </p:sp>
      <p:sp>
        <p:nvSpPr>
          <p:cNvPr id="3" name="Content Placeholder 2">
            <a:extLst>
              <a:ext uri="{FF2B5EF4-FFF2-40B4-BE49-F238E27FC236}">
                <a16:creationId xmlns:a16="http://schemas.microsoft.com/office/drawing/2014/main" id="{EE2E3106-A7CC-4293-966A-E56ADB879798}"/>
              </a:ext>
            </a:extLst>
          </p:cNvPr>
          <p:cNvSpPr>
            <a:spLocks noGrp="1"/>
          </p:cNvSpPr>
          <p:nvPr>
            <p:ph idx="1"/>
          </p:nvPr>
        </p:nvSpPr>
        <p:spPr/>
        <p:txBody>
          <a:bodyPr/>
          <a:lstStyle/>
          <a:p>
            <a:pPr marL="0" indent="0">
              <a:buNone/>
            </a:pPr>
            <a:r>
              <a:rPr lang="en-US" dirty="0"/>
              <a:t>Logical Data Model:</a:t>
            </a:r>
          </a:p>
          <a:p>
            <a:r>
              <a:rPr lang="en-US" dirty="0"/>
              <a:t>A logical data model describes the data in as much detail as possible, without regard to how they will be physical implemented in the database. </a:t>
            </a:r>
          </a:p>
          <a:p>
            <a:r>
              <a:rPr lang="en-US" dirty="0"/>
              <a:t>Features of a logical data model include:</a:t>
            </a:r>
          </a:p>
          <a:p>
            <a:pPr lvl="1"/>
            <a:r>
              <a:rPr lang="en-US" dirty="0"/>
              <a:t>Includes all entities and relationships among them. </a:t>
            </a:r>
          </a:p>
          <a:p>
            <a:pPr lvl="1"/>
            <a:r>
              <a:rPr lang="en-US" dirty="0"/>
              <a:t>All attributes for each entity are specified. </a:t>
            </a:r>
          </a:p>
          <a:p>
            <a:pPr lvl="1"/>
            <a:r>
              <a:rPr lang="en-US" dirty="0"/>
              <a:t>The primary key for each entity is specified. </a:t>
            </a:r>
          </a:p>
          <a:p>
            <a:pPr lvl="1"/>
            <a:r>
              <a:rPr lang="en-US" dirty="0"/>
              <a:t>Foreign keys (keys identifying the relationship between different entities) are specified. </a:t>
            </a:r>
          </a:p>
          <a:p>
            <a:pPr lvl="1"/>
            <a:r>
              <a:rPr lang="en-US" dirty="0"/>
              <a:t>Normalization occurs at this level.</a:t>
            </a:r>
          </a:p>
          <a:p>
            <a:pPr marL="0" indent="0">
              <a:buNone/>
            </a:pPr>
            <a:endParaRPr lang="en-IN" dirty="0"/>
          </a:p>
        </p:txBody>
      </p:sp>
      <p:pic>
        <p:nvPicPr>
          <p:cNvPr id="4" name="Picture 3">
            <a:extLst>
              <a:ext uri="{FF2B5EF4-FFF2-40B4-BE49-F238E27FC236}">
                <a16:creationId xmlns:a16="http://schemas.microsoft.com/office/drawing/2014/main" id="{3F454DFA-6A48-4FF8-A5D3-4B362976B86C}"/>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4137613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30CA-4084-46FE-9E43-1A15373FDBA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E46001C-D6B3-4B30-8BBA-BB01669589E0}"/>
              </a:ext>
            </a:extLst>
          </p:cNvPr>
          <p:cNvSpPr>
            <a:spLocks noGrp="1"/>
          </p:cNvSpPr>
          <p:nvPr>
            <p:ph idx="1"/>
          </p:nvPr>
        </p:nvSpPr>
        <p:spPr/>
        <p:txBody>
          <a:bodyPr/>
          <a:lstStyle/>
          <a:p>
            <a:pPr marL="0" indent="0">
              <a:buNone/>
            </a:pPr>
            <a:r>
              <a:rPr lang="en-US" dirty="0"/>
              <a:t>Comparing the logical data model shown above with the conceptual data model diagram, we see the main differences between the two: </a:t>
            </a:r>
          </a:p>
          <a:p>
            <a:pPr marL="0" indent="0">
              <a:buNone/>
            </a:pPr>
            <a:r>
              <a:rPr lang="en-US" dirty="0"/>
              <a:t>• In a logical data model, primary keys are present, whereas in a conceptual data model, no primary key is present. </a:t>
            </a:r>
          </a:p>
          <a:p>
            <a:pPr marL="0" indent="0">
              <a:buNone/>
            </a:pPr>
            <a:r>
              <a:rPr lang="en-US" dirty="0"/>
              <a:t>• In a logical data model, all attributes are specified within an entity. No attributes are specified in a conceptual data model. </a:t>
            </a:r>
          </a:p>
          <a:p>
            <a:pPr marL="0" indent="0">
              <a:buNone/>
            </a:pPr>
            <a:r>
              <a:rPr lang="en-US" dirty="0"/>
              <a:t>• Relationships between entities are specified using primary keys and foreign keys in a logical data model. In a conceptual data model, the relationships are simply stated, not specified, so we simply know that two entities are related, but we do not specify what attributes are used for this relationship</a:t>
            </a:r>
            <a:endParaRPr lang="en-IN" dirty="0"/>
          </a:p>
        </p:txBody>
      </p:sp>
      <p:pic>
        <p:nvPicPr>
          <p:cNvPr id="4" name="Picture 3">
            <a:extLst>
              <a:ext uri="{FF2B5EF4-FFF2-40B4-BE49-F238E27FC236}">
                <a16:creationId xmlns:a16="http://schemas.microsoft.com/office/drawing/2014/main" id="{31FD5D74-F670-4974-84B5-9DA64E42DBBF}"/>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2920701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C23C-0230-42B2-BD20-4967297A6420}"/>
              </a:ext>
            </a:extLst>
          </p:cNvPr>
          <p:cNvSpPr>
            <a:spLocks noGrp="1"/>
          </p:cNvSpPr>
          <p:nvPr>
            <p:ph type="title"/>
          </p:nvPr>
        </p:nvSpPr>
        <p:spPr/>
        <p:txBody>
          <a:bodyPr/>
          <a:lstStyle/>
          <a:p>
            <a:r>
              <a:rPr lang="en-US" sz="2800" dirty="0"/>
              <a:t>1.8: Data Modeling Stages and Deliverables </a:t>
            </a:r>
            <a:endParaRPr lang="en-IN" dirty="0"/>
          </a:p>
        </p:txBody>
      </p:sp>
      <p:sp>
        <p:nvSpPr>
          <p:cNvPr id="3" name="Content Placeholder 2">
            <a:extLst>
              <a:ext uri="{FF2B5EF4-FFF2-40B4-BE49-F238E27FC236}">
                <a16:creationId xmlns:a16="http://schemas.microsoft.com/office/drawing/2014/main" id="{E3F9047E-BF22-4FB5-95B6-59DA7CD755E3}"/>
              </a:ext>
            </a:extLst>
          </p:cNvPr>
          <p:cNvSpPr>
            <a:spLocks noGrp="1"/>
          </p:cNvSpPr>
          <p:nvPr>
            <p:ph idx="1"/>
          </p:nvPr>
        </p:nvSpPr>
        <p:spPr/>
        <p:txBody>
          <a:bodyPr/>
          <a:lstStyle/>
          <a:p>
            <a:pPr marL="0" indent="0">
              <a:buNone/>
            </a:pPr>
            <a:r>
              <a:rPr lang="en-US" dirty="0"/>
              <a:t>Logical Data Mode</a:t>
            </a:r>
          </a:p>
          <a:p>
            <a:r>
              <a:rPr lang="en-US" dirty="0"/>
              <a:t>The steps for designing the logical data model are as follows: </a:t>
            </a:r>
          </a:p>
          <a:p>
            <a:pPr lvl="1"/>
            <a:r>
              <a:rPr lang="en-US" dirty="0"/>
              <a:t>Specify primary keys for all entities. </a:t>
            </a:r>
          </a:p>
          <a:p>
            <a:pPr lvl="1"/>
            <a:r>
              <a:rPr lang="en-US" dirty="0"/>
              <a:t>Find the relationships between different entities. </a:t>
            </a:r>
          </a:p>
          <a:p>
            <a:pPr lvl="1"/>
            <a:r>
              <a:rPr lang="en-US" dirty="0"/>
              <a:t>Find all attributes for each entity. </a:t>
            </a:r>
          </a:p>
          <a:p>
            <a:pPr lvl="1"/>
            <a:r>
              <a:rPr lang="en-US" dirty="0"/>
              <a:t>Resolve many-to-many relationships. </a:t>
            </a:r>
          </a:p>
          <a:p>
            <a:pPr lvl="1"/>
            <a:r>
              <a:rPr lang="en-US" dirty="0"/>
              <a:t>Normalization.</a:t>
            </a:r>
          </a:p>
          <a:p>
            <a:pPr marL="0" indent="0">
              <a:buNone/>
            </a:pPr>
            <a:r>
              <a:rPr lang="en-US" dirty="0"/>
              <a:t>l (contd..):</a:t>
            </a:r>
            <a:endParaRPr lang="en-IN" dirty="0"/>
          </a:p>
        </p:txBody>
      </p:sp>
      <p:pic>
        <p:nvPicPr>
          <p:cNvPr id="4" name="Picture 3">
            <a:extLst>
              <a:ext uri="{FF2B5EF4-FFF2-40B4-BE49-F238E27FC236}">
                <a16:creationId xmlns:a16="http://schemas.microsoft.com/office/drawing/2014/main" id="{BF116AB3-BEE6-4BB6-B11C-0C17E176AC1C}"/>
              </a:ext>
            </a:extLst>
          </p:cNvPr>
          <p:cNvPicPr>
            <a:picLocks noChangeAspect="1"/>
          </p:cNvPicPr>
          <p:nvPr/>
        </p:nvPicPr>
        <p:blipFill>
          <a:blip r:embed="rId2"/>
          <a:stretch>
            <a:fillRect/>
          </a:stretch>
        </p:blipFill>
        <p:spPr>
          <a:xfrm>
            <a:off x="5031895" y="1103621"/>
            <a:ext cx="2749534" cy="3456732"/>
          </a:xfrm>
          <a:prstGeom prst="rect">
            <a:avLst/>
          </a:prstGeom>
        </p:spPr>
      </p:pic>
      <p:pic>
        <p:nvPicPr>
          <p:cNvPr id="5" name="Picture 4">
            <a:extLst>
              <a:ext uri="{FF2B5EF4-FFF2-40B4-BE49-F238E27FC236}">
                <a16:creationId xmlns:a16="http://schemas.microsoft.com/office/drawing/2014/main" id="{B83CAD2C-765B-42FC-84E7-34E59A22025F}"/>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8696885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CCEDA-5531-4610-AA33-123190CF5066}"/>
              </a:ext>
            </a:extLst>
          </p:cNvPr>
          <p:cNvSpPr>
            <a:spLocks noGrp="1"/>
          </p:cNvSpPr>
          <p:nvPr>
            <p:ph type="title"/>
          </p:nvPr>
        </p:nvSpPr>
        <p:spPr/>
        <p:txBody>
          <a:bodyPr/>
          <a:lstStyle/>
          <a:p>
            <a:r>
              <a:rPr lang="en-US" sz="2800" dirty="0"/>
              <a:t>1.8: Data Modeling Stages and Deliverables </a:t>
            </a:r>
            <a:endParaRPr lang="en-IN" dirty="0"/>
          </a:p>
        </p:txBody>
      </p:sp>
      <p:sp>
        <p:nvSpPr>
          <p:cNvPr id="3" name="Content Placeholder 2">
            <a:extLst>
              <a:ext uri="{FF2B5EF4-FFF2-40B4-BE49-F238E27FC236}">
                <a16:creationId xmlns:a16="http://schemas.microsoft.com/office/drawing/2014/main" id="{3D44BC74-457B-4599-B721-CB526104591B}"/>
              </a:ext>
            </a:extLst>
          </p:cNvPr>
          <p:cNvSpPr>
            <a:spLocks noGrp="1"/>
          </p:cNvSpPr>
          <p:nvPr>
            <p:ph idx="1"/>
          </p:nvPr>
        </p:nvSpPr>
        <p:spPr/>
        <p:txBody>
          <a:bodyPr/>
          <a:lstStyle/>
          <a:p>
            <a:pPr marL="0" indent="0">
              <a:buNone/>
            </a:pPr>
            <a:r>
              <a:rPr lang="en-US" dirty="0"/>
              <a:t>Physical Data Model (contd..):</a:t>
            </a:r>
          </a:p>
          <a:p>
            <a:r>
              <a:rPr lang="en-US" dirty="0"/>
              <a:t>Physical data model represents how the model will</a:t>
            </a:r>
          </a:p>
          <a:p>
            <a:pPr marL="0" indent="0">
              <a:buNone/>
            </a:pPr>
            <a:r>
              <a:rPr lang="en-US" dirty="0"/>
              <a:t>    be built in the database.</a:t>
            </a:r>
          </a:p>
          <a:p>
            <a:endParaRPr lang="en-US" dirty="0"/>
          </a:p>
          <a:p>
            <a:r>
              <a:rPr lang="en-US" dirty="0"/>
              <a:t>A physical database model shows all table structures, </a:t>
            </a:r>
          </a:p>
          <a:p>
            <a:pPr marL="0" indent="0">
              <a:buNone/>
            </a:pPr>
            <a:r>
              <a:rPr lang="en-US" dirty="0"/>
              <a:t>    including column name, column data type, column constraints, </a:t>
            </a:r>
          </a:p>
          <a:p>
            <a:pPr marL="0" indent="0">
              <a:buNone/>
            </a:pPr>
            <a:r>
              <a:rPr lang="en-US" dirty="0"/>
              <a:t>    primary key, foreign key, and relationships between tables. </a:t>
            </a:r>
          </a:p>
          <a:p>
            <a:pPr marL="0" indent="0">
              <a:buNone/>
            </a:pPr>
            <a:endParaRPr lang="en-IN" dirty="0"/>
          </a:p>
        </p:txBody>
      </p:sp>
      <p:pic>
        <p:nvPicPr>
          <p:cNvPr id="4" name="Picture 3">
            <a:extLst>
              <a:ext uri="{FF2B5EF4-FFF2-40B4-BE49-F238E27FC236}">
                <a16:creationId xmlns:a16="http://schemas.microsoft.com/office/drawing/2014/main" id="{C45EA646-3CDD-468A-B3F0-1C6068988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273" y="1014047"/>
            <a:ext cx="3440723" cy="3314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1B5BD3C-49B5-43E6-8A23-DDEC08575724}"/>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096161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617AF-2E29-4DE6-804D-E5CC5E571B62}"/>
              </a:ext>
            </a:extLst>
          </p:cNvPr>
          <p:cNvSpPr>
            <a:spLocks noGrp="1"/>
          </p:cNvSpPr>
          <p:nvPr>
            <p:ph type="title"/>
          </p:nvPr>
        </p:nvSpPr>
        <p:spPr/>
        <p:txBody>
          <a:bodyPr/>
          <a:lstStyle/>
          <a:p>
            <a:r>
              <a:rPr lang="en-US" sz="2800" dirty="0"/>
              <a:t>1.8: Data Modeling Stages and Deliverables </a:t>
            </a:r>
            <a:endParaRPr lang="en-IN" dirty="0"/>
          </a:p>
        </p:txBody>
      </p:sp>
      <p:sp>
        <p:nvSpPr>
          <p:cNvPr id="3" name="Content Placeholder 2">
            <a:extLst>
              <a:ext uri="{FF2B5EF4-FFF2-40B4-BE49-F238E27FC236}">
                <a16:creationId xmlns:a16="http://schemas.microsoft.com/office/drawing/2014/main" id="{84515159-B262-423E-A9BE-9F08A69F39C4}"/>
              </a:ext>
            </a:extLst>
          </p:cNvPr>
          <p:cNvSpPr>
            <a:spLocks noGrp="1"/>
          </p:cNvSpPr>
          <p:nvPr>
            <p:ph idx="1"/>
          </p:nvPr>
        </p:nvSpPr>
        <p:spPr/>
        <p:txBody>
          <a:bodyPr/>
          <a:lstStyle/>
          <a:p>
            <a:pPr marL="0" indent="0">
              <a:buNone/>
            </a:pPr>
            <a:r>
              <a:rPr lang="en-US" dirty="0"/>
              <a:t>Physical Data Model (contd..):</a:t>
            </a:r>
          </a:p>
          <a:p>
            <a:pPr marL="0" indent="0">
              <a:buNone/>
            </a:pPr>
            <a:endParaRPr lang="en-US" dirty="0"/>
          </a:p>
          <a:p>
            <a:r>
              <a:rPr lang="en-US" dirty="0"/>
              <a:t>Features of a physical data model include: </a:t>
            </a:r>
          </a:p>
          <a:p>
            <a:pPr lvl="1"/>
            <a:r>
              <a:rPr lang="en-US" dirty="0"/>
              <a:t>Specification of all tables and columns. </a:t>
            </a:r>
          </a:p>
          <a:p>
            <a:pPr lvl="1"/>
            <a:r>
              <a:rPr lang="en-US" dirty="0"/>
              <a:t>Foreign keys are used to identify relationships between tables. </a:t>
            </a:r>
          </a:p>
          <a:p>
            <a:pPr lvl="1"/>
            <a:r>
              <a:rPr lang="en-US" dirty="0"/>
              <a:t>Demoralization may occur based on user requirements. </a:t>
            </a:r>
          </a:p>
          <a:p>
            <a:pPr lvl="1"/>
            <a:r>
              <a:rPr lang="en-US" dirty="0"/>
              <a:t>Physical considerations may cause the physical data model to be quite different from the logical data model. </a:t>
            </a:r>
          </a:p>
          <a:p>
            <a:pPr lvl="1"/>
            <a:r>
              <a:rPr lang="en-US" dirty="0"/>
              <a:t>Physical data model will be different for different RDBMS. For example, data type for a column may be different between MySQL and SQL Server</a:t>
            </a:r>
          </a:p>
          <a:p>
            <a:pPr marL="0" indent="0">
              <a:buNone/>
            </a:pPr>
            <a:endParaRPr lang="en-IN" dirty="0"/>
          </a:p>
        </p:txBody>
      </p:sp>
      <p:pic>
        <p:nvPicPr>
          <p:cNvPr id="4" name="Picture 3">
            <a:extLst>
              <a:ext uri="{FF2B5EF4-FFF2-40B4-BE49-F238E27FC236}">
                <a16:creationId xmlns:a16="http://schemas.microsoft.com/office/drawing/2014/main" id="{62445915-20DF-43A1-9D2D-BA0DDE221D16}"/>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643647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00505-3E8C-40BA-81C7-AE51F6C5D852}"/>
              </a:ext>
            </a:extLst>
          </p:cNvPr>
          <p:cNvSpPr>
            <a:spLocks noGrp="1"/>
          </p:cNvSpPr>
          <p:nvPr>
            <p:ph type="title"/>
          </p:nvPr>
        </p:nvSpPr>
        <p:spPr/>
        <p:txBody>
          <a:bodyPr/>
          <a:lstStyle/>
          <a:p>
            <a:r>
              <a:rPr lang="en-US" sz="2800" dirty="0"/>
              <a:t>1.9: Classification of Information Level </a:t>
            </a:r>
            <a:endParaRPr lang="en-IN" dirty="0"/>
          </a:p>
        </p:txBody>
      </p:sp>
      <p:sp>
        <p:nvSpPr>
          <p:cNvPr id="3" name="Content Placeholder 2">
            <a:extLst>
              <a:ext uri="{FF2B5EF4-FFF2-40B4-BE49-F238E27FC236}">
                <a16:creationId xmlns:a16="http://schemas.microsoft.com/office/drawing/2014/main" id="{97EBC957-12CC-42BB-B8A6-E725F7229C4C}"/>
              </a:ext>
            </a:extLst>
          </p:cNvPr>
          <p:cNvSpPr>
            <a:spLocks noGrp="1"/>
          </p:cNvSpPr>
          <p:nvPr>
            <p:ph idx="1"/>
          </p:nvPr>
        </p:nvSpPr>
        <p:spPr/>
        <p:txBody>
          <a:bodyPr/>
          <a:lstStyle/>
          <a:p>
            <a:pPr marL="0" indent="0">
              <a:buNone/>
            </a:pPr>
            <a:r>
              <a:rPr lang="en-US" dirty="0"/>
              <a:t>Levels of Information:</a:t>
            </a:r>
          </a:p>
          <a:p>
            <a:pPr marL="0" indent="0">
              <a:buNone/>
            </a:pPr>
            <a:endParaRPr lang="en-IN" dirty="0"/>
          </a:p>
        </p:txBody>
      </p:sp>
      <p:pic>
        <p:nvPicPr>
          <p:cNvPr id="5" name="Picture 4">
            <a:extLst>
              <a:ext uri="{FF2B5EF4-FFF2-40B4-BE49-F238E27FC236}">
                <a16:creationId xmlns:a16="http://schemas.microsoft.com/office/drawing/2014/main" id="{54486A86-C367-451A-956F-F8C29C7BC601}"/>
              </a:ext>
            </a:extLst>
          </p:cNvPr>
          <p:cNvPicPr>
            <a:picLocks noChangeAspect="1"/>
          </p:cNvPicPr>
          <p:nvPr/>
        </p:nvPicPr>
        <p:blipFill>
          <a:blip r:embed="rId2"/>
          <a:stretch>
            <a:fillRect/>
          </a:stretch>
        </p:blipFill>
        <p:spPr>
          <a:xfrm>
            <a:off x="1951893" y="1428317"/>
            <a:ext cx="4515076" cy="3123167"/>
          </a:xfrm>
          <a:prstGeom prst="rect">
            <a:avLst/>
          </a:prstGeom>
        </p:spPr>
      </p:pic>
      <p:pic>
        <p:nvPicPr>
          <p:cNvPr id="6" name="Picture 5">
            <a:extLst>
              <a:ext uri="{FF2B5EF4-FFF2-40B4-BE49-F238E27FC236}">
                <a16:creationId xmlns:a16="http://schemas.microsoft.com/office/drawing/2014/main" id="{1809137B-BDA0-48CA-96B8-E487E72FFD64}"/>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5080593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EA692-59B0-4FC0-8740-1EFAE488F52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B784FA9-9D62-46E1-8359-266BC6489219}"/>
              </a:ext>
            </a:extLst>
          </p:cNvPr>
          <p:cNvSpPr>
            <a:spLocks noGrp="1"/>
          </p:cNvSpPr>
          <p:nvPr>
            <p:ph idx="1"/>
          </p:nvPr>
        </p:nvSpPr>
        <p:spPr/>
        <p:txBody>
          <a:bodyPr/>
          <a:lstStyle/>
          <a:p>
            <a:pPr marL="0" indent="0">
              <a:buNone/>
            </a:pPr>
            <a:r>
              <a:rPr lang="en-US" dirty="0"/>
              <a:t>Levels of Information: </a:t>
            </a:r>
          </a:p>
          <a:p>
            <a:pPr marL="0" indent="0">
              <a:buNone/>
            </a:pPr>
            <a:r>
              <a:rPr lang="en-US" dirty="0"/>
              <a:t>• Conceptual Level: This is the highest level consisting of general ideas about the information content. At the conceptual level, the data model represents the information requirements of the entire set of user groups in the organization. At this level, you have the description of application domain in terms of human concepts. This is the level at which the users are able to understand the data system. This is a comprehensive, complete and stable information level. </a:t>
            </a:r>
          </a:p>
          <a:p>
            <a:pPr marL="0" indent="0">
              <a:buNone/>
            </a:pPr>
            <a:r>
              <a:rPr lang="en-US" dirty="0"/>
              <a:t>• Logical Level: At this level, the domain concepts and their relationships are explored further. This level accommodates more details about the information content. Still, storage and physical considerations are not part of this level. Considerations of a specific DBMS may not find a place at this level. </a:t>
            </a:r>
          </a:p>
          <a:p>
            <a:pPr marL="0" indent="0">
              <a:buNone/>
            </a:pPr>
            <a:r>
              <a:rPr lang="en-US" dirty="0"/>
              <a:t>• Internal or Physical Level: This information level deals with the implementation of the database on secondary storage. Considerations of storage management, access management, and database performance apply at this level. Here intricacy and complex details of the particular database are relevant. The intricacies of the particular DBMS are taken into account at the physical level</a:t>
            </a:r>
            <a:endParaRPr lang="en-IN" dirty="0"/>
          </a:p>
        </p:txBody>
      </p:sp>
      <p:pic>
        <p:nvPicPr>
          <p:cNvPr id="4" name="Picture 3">
            <a:extLst>
              <a:ext uri="{FF2B5EF4-FFF2-40B4-BE49-F238E27FC236}">
                <a16:creationId xmlns:a16="http://schemas.microsoft.com/office/drawing/2014/main" id="{CE87D265-1E7E-4136-B10A-78E5A6FABAC9}"/>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480742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EE2D29-3600-431C-97C7-DBCE1E1A0620}"/>
              </a:ext>
            </a:extLst>
          </p:cNvPr>
          <p:cNvSpPr>
            <a:spLocks noGrp="1"/>
          </p:cNvSpPr>
          <p:nvPr>
            <p:ph sz="half" idx="1"/>
          </p:nvPr>
        </p:nvSpPr>
        <p:spPr/>
        <p:txBody>
          <a:bodyPr/>
          <a:lstStyle/>
          <a:p>
            <a:pPr marL="0" indent="0">
              <a:buNone/>
            </a:pPr>
            <a:r>
              <a:rPr lang="en-US" sz="1100" dirty="0"/>
              <a:t>Day 1</a:t>
            </a:r>
          </a:p>
          <a:p>
            <a:pPr lvl="1"/>
            <a:r>
              <a:rPr lang="en-US" sz="1100" dirty="0"/>
              <a:t>Lesson 1: Introduction to Data Modeling</a:t>
            </a:r>
          </a:p>
          <a:p>
            <a:pPr lvl="1"/>
            <a:r>
              <a:rPr lang="en-US" sz="1100" dirty="0"/>
              <a:t>Lesson2:Understanding Business Requirements</a:t>
            </a:r>
          </a:p>
          <a:p>
            <a:pPr lvl="1"/>
            <a:r>
              <a:rPr lang="en-US" sz="1100" dirty="0"/>
              <a:t>Lesson 3: Conceptual Model</a:t>
            </a:r>
          </a:p>
          <a:p>
            <a:pPr lvl="1"/>
            <a:r>
              <a:rPr lang="en-US" sz="1100" dirty="0"/>
              <a:t>Lesson 4: Logical Model</a:t>
            </a:r>
          </a:p>
          <a:p>
            <a:pPr marL="0" indent="0">
              <a:buNone/>
            </a:pPr>
            <a:endParaRPr lang="en-IN" dirty="0"/>
          </a:p>
        </p:txBody>
      </p:sp>
      <p:sp>
        <p:nvSpPr>
          <p:cNvPr id="3" name="Content Placeholder 2">
            <a:extLst>
              <a:ext uri="{FF2B5EF4-FFF2-40B4-BE49-F238E27FC236}">
                <a16:creationId xmlns:a16="http://schemas.microsoft.com/office/drawing/2014/main" id="{0BDF4823-4549-45BA-9E6C-BBA548A2C41E}"/>
              </a:ext>
            </a:extLst>
          </p:cNvPr>
          <p:cNvSpPr>
            <a:spLocks noGrp="1"/>
          </p:cNvSpPr>
          <p:nvPr>
            <p:ph sz="half" idx="2"/>
          </p:nvPr>
        </p:nvSpPr>
        <p:spPr/>
        <p:txBody>
          <a:bodyPr/>
          <a:lstStyle/>
          <a:p>
            <a:endParaRPr lang="en-IN"/>
          </a:p>
        </p:txBody>
      </p:sp>
      <p:sp>
        <p:nvSpPr>
          <p:cNvPr id="4" name="Title 3">
            <a:extLst>
              <a:ext uri="{FF2B5EF4-FFF2-40B4-BE49-F238E27FC236}">
                <a16:creationId xmlns:a16="http://schemas.microsoft.com/office/drawing/2014/main" id="{9BE303CB-372B-4EA6-9B1B-485FF0D1AECA}"/>
              </a:ext>
            </a:extLst>
          </p:cNvPr>
          <p:cNvSpPr>
            <a:spLocks noGrp="1"/>
          </p:cNvSpPr>
          <p:nvPr>
            <p:ph type="title"/>
          </p:nvPr>
        </p:nvSpPr>
        <p:spPr/>
        <p:txBody>
          <a:bodyPr/>
          <a:lstStyle/>
          <a:p>
            <a:r>
              <a:rPr lang="en-US" dirty="0"/>
              <a:t>Day Wise Schedule</a:t>
            </a:r>
            <a:endParaRPr lang="en-IN" dirty="0"/>
          </a:p>
        </p:txBody>
      </p:sp>
      <p:sp>
        <p:nvSpPr>
          <p:cNvPr id="5" name="Rectangle 4">
            <a:extLst>
              <a:ext uri="{FF2B5EF4-FFF2-40B4-BE49-F238E27FC236}">
                <a16:creationId xmlns:a16="http://schemas.microsoft.com/office/drawing/2014/main" id="{579A0569-4992-4E35-823E-296DE1B2B642}"/>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5606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7F777-E342-48DE-993E-04D99EE5E5D2}"/>
              </a:ext>
            </a:extLst>
          </p:cNvPr>
          <p:cNvSpPr>
            <a:spLocks noGrp="1"/>
          </p:cNvSpPr>
          <p:nvPr>
            <p:ph type="title"/>
          </p:nvPr>
        </p:nvSpPr>
        <p:spPr/>
        <p:txBody>
          <a:bodyPr/>
          <a:lstStyle/>
          <a:p>
            <a:r>
              <a:rPr lang="en-US" dirty="0"/>
              <a:t>Summary</a:t>
            </a:r>
            <a:endParaRPr lang="en-IN" dirty="0"/>
          </a:p>
        </p:txBody>
      </p:sp>
      <p:sp>
        <p:nvSpPr>
          <p:cNvPr id="3" name="Content Placeholder 2">
            <a:extLst>
              <a:ext uri="{FF2B5EF4-FFF2-40B4-BE49-F238E27FC236}">
                <a16:creationId xmlns:a16="http://schemas.microsoft.com/office/drawing/2014/main" id="{D7A11DBD-5AB3-42B6-8CBE-EE774B6138C2}"/>
              </a:ext>
            </a:extLst>
          </p:cNvPr>
          <p:cNvSpPr>
            <a:spLocks noGrp="1"/>
          </p:cNvSpPr>
          <p:nvPr>
            <p:ph idx="1"/>
          </p:nvPr>
        </p:nvSpPr>
        <p:spPr/>
        <p:txBody>
          <a:bodyPr/>
          <a:lstStyle/>
          <a:p>
            <a:pPr marL="0" indent="0">
              <a:buNone/>
            </a:pPr>
            <a:r>
              <a:rPr lang="en-US" dirty="0"/>
              <a:t>In this lesson, you have learnt about:</a:t>
            </a:r>
          </a:p>
          <a:p>
            <a:pPr lvl="1"/>
            <a:r>
              <a:rPr lang="en-US" dirty="0"/>
              <a:t>What is Data Modeling</a:t>
            </a:r>
          </a:p>
          <a:p>
            <a:pPr lvl="1"/>
            <a:r>
              <a:rPr lang="en-US" dirty="0"/>
              <a:t>Why data modeling is important</a:t>
            </a:r>
          </a:p>
          <a:p>
            <a:pPr lvl="1"/>
            <a:r>
              <a:rPr lang="en-US" dirty="0"/>
              <a:t>What makes a data model Good</a:t>
            </a:r>
          </a:p>
          <a:p>
            <a:pPr lvl="1"/>
            <a:r>
              <a:rPr lang="en-US" dirty="0"/>
              <a:t>Team involved in Data Modeling</a:t>
            </a:r>
          </a:p>
          <a:p>
            <a:pPr lvl="1"/>
            <a:r>
              <a:rPr lang="en-US" dirty="0"/>
              <a:t>Various database design stages &amp; Deliverables</a:t>
            </a:r>
          </a:p>
          <a:p>
            <a:endParaRPr lang="en-IN" dirty="0"/>
          </a:p>
        </p:txBody>
      </p:sp>
      <p:pic>
        <p:nvPicPr>
          <p:cNvPr id="5" name="Picture 4">
            <a:extLst>
              <a:ext uri="{FF2B5EF4-FFF2-40B4-BE49-F238E27FC236}">
                <a16:creationId xmlns:a16="http://schemas.microsoft.com/office/drawing/2014/main" id="{37F94C6C-B7E5-45B2-9913-11A4BA9B002A}"/>
              </a:ext>
            </a:extLst>
          </p:cNvPr>
          <p:cNvPicPr>
            <a:picLocks noChangeAspect="1"/>
          </p:cNvPicPr>
          <p:nvPr/>
        </p:nvPicPr>
        <p:blipFill>
          <a:blip r:embed="rId2"/>
          <a:stretch>
            <a:fillRect/>
          </a:stretch>
        </p:blipFill>
        <p:spPr>
          <a:xfrm>
            <a:off x="6193312" y="1440362"/>
            <a:ext cx="1552575" cy="1400175"/>
          </a:xfrm>
          <a:prstGeom prst="rect">
            <a:avLst/>
          </a:prstGeom>
        </p:spPr>
      </p:pic>
      <p:pic>
        <p:nvPicPr>
          <p:cNvPr id="6" name="Picture 5">
            <a:extLst>
              <a:ext uri="{FF2B5EF4-FFF2-40B4-BE49-F238E27FC236}">
                <a16:creationId xmlns:a16="http://schemas.microsoft.com/office/drawing/2014/main" id="{9C72CCE5-EF23-4DEC-938C-78984B68A7A1}"/>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9585239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90B7-0B75-49B1-AE0D-5942C7E89D14}"/>
              </a:ext>
            </a:extLst>
          </p:cNvPr>
          <p:cNvSpPr>
            <a:spLocks noGrp="1"/>
          </p:cNvSpPr>
          <p:nvPr>
            <p:ph type="title"/>
          </p:nvPr>
        </p:nvSpPr>
        <p:spPr/>
        <p:txBody>
          <a:bodyPr/>
          <a:lstStyle/>
          <a:p>
            <a:r>
              <a:rPr lang="en-US" sz="2800" dirty="0"/>
              <a:t>Review Question</a:t>
            </a:r>
            <a:endParaRPr lang="en-IN" dirty="0"/>
          </a:p>
        </p:txBody>
      </p:sp>
      <p:sp>
        <p:nvSpPr>
          <p:cNvPr id="3" name="Content Placeholder 2">
            <a:extLst>
              <a:ext uri="{FF2B5EF4-FFF2-40B4-BE49-F238E27FC236}">
                <a16:creationId xmlns:a16="http://schemas.microsoft.com/office/drawing/2014/main" id="{6E4677ED-CDA5-4EBA-97C4-2D41876D364A}"/>
              </a:ext>
            </a:extLst>
          </p:cNvPr>
          <p:cNvSpPr>
            <a:spLocks noGrp="1"/>
          </p:cNvSpPr>
          <p:nvPr>
            <p:ph idx="1"/>
          </p:nvPr>
        </p:nvSpPr>
        <p:spPr/>
        <p:txBody>
          <a:bodyPr/>
          <a:lstStyle/>
          <a:p>
            <a:r>
              <a:rPr lang="en-US" dirty="0"/>
              <a:t>Question 1: _____ is a replica or a representation </a:t>
            </a:r>
          </a:p>
          <a:p>
            <a:pPr marL="0" indent="0">
              <a:buNone/>
            </a:pPr>
            <a:r>
              <a:rPr lang="en-US" dirty="0"/>
              <a:t>    of particular aspects and segments of the real world.</a:t>
            </a:r>
          </a:p>
          <a:p>
            <a:endParaRPr lang="en-US" dirty="0"/>
          </a:p>
          <a:p>
            <a:endParaRPr lang="en-US" dirty="0"/>
          </a:p>
          <a:p>
            <a:r>
              <a:rPr lang="en-US" dirty="0"/>
              <a:t>Question 2: ______ data model represents how the </a:t>
            </a:r>
          </a:p>
          <a:p>
            <a:pPr marL="0" indent="0">
              <a:buNone/>
            </a:pPr>
            <a:r>
              <a:rPr lang="en-US" dirty="0"/>
              <a:t>    model will be built in the database.</a:t>
            </a:r>
          </a:p>
          <a:p>
            <a:pPr marL="0" indent="0">
              <a:buNone/>
            </a:pPr>
            <a:endParaRPr lang="en-IN" dirty="0"/>
          </a:p>
        </p:txBody>
      </p:sp>
      <p:pic>
        <p:nvPicPr>
          <p:cNvPr id="5" name="Picture 4">
            <a:extLst>
              <a:ext uri="{FF2B5EF4-FFF2-40B4-BE49-F238E27FC236}">
                <a16:creationId xmlns:a16="http://schemas.microsoft.com/office/drawing/2014/main" id="{7ADE63CE-9FC6-4ECC-86A2-ACEB18A22A45}"/>
              </a:ext>
            </a:extLst>
          </p:cNvPr>
          <p:cNvPicPr>
            <a:picLocks noChangeAspect="1"/>
          </p:cNvPicPr>
          <p:nvPr/>
        </p:nvPicPr>
        <p:blipFill>
          <a:blip r:embed="rId2"/>
          <a:stretch>
            <a:fillRect/>
          </a:stretch>
        </p:blipFill>
        <p:spPr>
          <a:xfrm>
            <a:off x="7839075" y="868136"/>
            <a:ext cx="1304925" cy="1762125"/>
          </a:xfrm>
          <a:prstGeom prst="rect">
            <a:avLst/>
          </a:prstGeom>
        </p:spPr>
      </p:pic>
      <p:pic>
        <p:nvPicPr>
          <p:cNvPr id="6" name="Picture 5">
            <a:extLst>
              <a:ext uri="{FF2B5EF4-FFF2-40B4-BE49-F238E27FC236}">
                <a16:creationId xmlns:a16="http://schemas.microsoft.com/office/drawing/2014/main" id="{01CE9DC7-0C05-4CF3-8BCC-A9C5C8BCC28E}"/>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4307748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49F8-1DAC-4B17-A0A3-DD0DB563B8C8}"/>
              </a:ext>
            </a:extLst>
          </p:cNvPr>
          <p:cNvSpPr>
            <a:spLocks noGrp="1"/>
          </p:cNvSpPr>
          <p:nvPr>
            <p:ph type="title"/>
          </p:nvPr>
        </p:nvSpPr>
        <p:spPr/>
        <p:txBody>
          <a:bodyPr/>
          <a:lstStyle/>
          <a:p>
            <a:endParaRPr lang="en-IN"/>
          </a:p>
        </p:txBody>
      </p:sp>
      <p:pic>
        <p:nvPicPr>
          <p:cNvPr id="3" name="Content Placeholder 4">
            <a:extLst>
              <a:ext uri="{FF2B5EF4-FFF2-40B4-BE49-F238E27FC236}">
                <a16:creationId xmlns:a16="http://schemas.microsoft.com/office/drawing/2014/main" id="{78413266-BD81-4B98-8191-279267339D53}"/>
              </a:ext>
            </a:extLst>
          </p:cNvPr>
          <p:cNvPicPr>
            <a:picLocks noChangeAspect="1"/>
          </p:cNvPicPr>
          <p:nvPr/>
        </p:nvPicPr>
        <p:blipFill>
          <a:blip r:embed="rId2"/>
          <a:stretch>
            <a:fillRect/>
          </a:stretch>
        </p:blipFill>
        <p:spPr>
          <a:xfrm>
            <a:off x="1066800" y="572429"/>
            <a:ext cx="7010400" cy="3356013"/>
          </a:xfrm>
          <a:prstGeom prst="rect">
            <a:avLst/>
          </a:prstGeom>
        </p:spPr>
      </p:pic>
      <p:pic>
        <p:nvPicPr>
          <p:cNvPr id="4" name="Picture 3">
            <a:extLst>
              <a:ext uri="{FF2B5EF4-FFF2-40B4-BE49-F238E27FC236}">
                <a16:creationId xmlns:a16="http://schemas.microsoft.com/office/drawing/2014/main" id="{6C8C615D-FDE9-43D6-A9C4-B3E2245747A7}"/>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7633407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8AFA5-C188-4D34-9C79-0E1C039CAEC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CA7238-3F48-465A-92CA-56140B9628F3}"/>
              </a:ext>
            </a:extLst>
          </p:cNvPr>
          <p:cNvSpPr>
            <a:spLocks noGrp="1"/>
          </p:cNvSpPr>
          <p:nvPr>
            <p:ph idx="1"/>
          </p:nvPr>
        </p:nvSpPr>
        <p:spPr/>
        <p:txBody>
          <a:bodyPr/>
          <a:lstStyle/>
          <a:p>
            <a:r>
              <a:rPr lang="en-US" dirty="0"/>
              <a:t>This lesson will provide overview of various techniques of Requirement gathering</a:t>
            </a:r>
          </a:p>
          <a:p>
            <a:r>
              <a:rPr lang="en-US" dirty="0"/>
              <a:t>We will learn about:</a:t>
            </a:r>
          </a:p>
          <a:p>
            <a:pPr lvl="1"/>
            <a:r>
              <a:rPr lang="en-US" dirty="0"/>
              <a:t>Need of Requirement Analysis</a:t>
            </a:r>
          </a:p>
          <a:p>
            <a:pPr lvl="1"/>
            <a:r>
              <a:rPr lang="en-US" dirty="0"/>
              <a:t>The Data Life cycle</a:t>
            </a:r>
          </a:p>
          <a:p>
            <a:pPr lvl="1"/>
            <a:r>
              <a:rPr lang="en-US" dirty="0"/>
              <a:t>Ways of Collecting requirement</a:t>
            </a:r>
          </a:p>
          <a:p>
            <a:pPr lvl="1"/>
            <a:r>
              <a:rPr lang="en-US" dirty="0"/>
              <a:t>Business Requirement Specification (BRS)</a:t>
            </a:r>
          </a:p>
          <a:p>
            <a:pPr marL="0" indent="0">
              <a:buNone/>
            </a:pPr>
            <a:endParaRPr lang="en-IN" dirty="0"/>
          </a:p>
        </p:txBody>
      </p:sp>
      <p:pic>
        <p:nvPicPr>
          <p:cNvPr id="4" name="Picture 3">
            <a:extLst>
              <a:ext uri="{FF2B5EF4-FFF2-40B4-BE49-F238E27FC236}">
                <a16:creationId xmlns:a16="http://schemas.microsoft.com/office/drawing/2014/main" id="{520EDAF1-4202-448F-9B11-49EE50D7D360}"/>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5430726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9E45-6384-4127-A24D-F22EA65FD141}"/>
              </a:ext>
            </a:extLst>
          </p:cNvPr>
          <p:cNvSpPr>
            <a:spLocks noGrp="1"/>
          </p:cNvSpPr>
          <p:nvPr>
            <p:ph type="title"/>
          </p:nvPr>
        </p:nvSpPr>
        <p:spPr/>
        <p:txBody>
          <a:bodyPr/>
          <a:lstStyle/>
          <a:p>
            <a:r>
              <a:rPr lang="en-US" sz="2800" dirty="0"/>
              <a:t>2.1:  Collecting Requirements</a:t>
            </a:r>
            <a:endParaRPr lang="en-IN" dirty="0"/>
          </a:p>
        </p:txBody>
      </p:sp>
      <p:sp>
        <p:nvSpPr>
          <p:cNvPr id="3" name="Content Placeholder 2">
            <a:extLst>
              <a:ext uri="{FF2B5EF4-FFF2-40B4-BE49-F238E27FC236}">
                <a16:creationId xmlns:a16="http://schemas.microsoft.com/office/drawing/2014/main" id="{C8D27B1F-AC67-48C6-A622-F9171E0BDCA2}"/>
              </a:ext>
            </a:extLst>
          </p:cNvPr>
          <p:cNvSpPr>
            <a:spLocks noGrp="1"/>
          </p:cNvSpPr>
          <p:nvPr>
            <p:ph idx="1"/>
          </p:nvPr>
        </p:nvSpPr>
        <p:spPr/>
        <p:txBody>
          <a:bodyPr/>
          <a:lstStyle/>
          <a:p>
            <a:pPr marL="0" indent="0">
              <a:buNone/>
            </a:pPr>
            <a:r>
              <a:rPr lang="en-US" dirty="0"/>
              <a:t>Requirements Collection:</a:t>
            </a:r>
          </a:p>
          <a:p>
            <a:r>
              <a:rPr lang="en-US" dirty="0"/>
              <a:t>Experts think that the requirement gathering should be treated as a separate phase.</a:t>
            </a:r>
          </a:p>
          <a:p>
            <a:r>
              <a:rPr lang="en-US" dirty="0"/>
              <a:t>Though, some suggest that it should be a part of the conceptual design phase.</a:t>
            </a:r>
          </a:p>
          <a:p>
            <a:r>
              <a:rPr lang="en-US" dirty="0"/>
              <a:t>The requirement phase is used for the following:</a:t>
            </a:r>
          </a:p>
          <a:p>
            <a:pPr lvl="1"/>
            <a:r>
              <a:rPr lang="en-US" dirty="0"/>
              <a:t>Collecting the business requirement </a:t>
            </a:r>
          </a:p>
          <a:p>
            <a:pPr lvl="1"/>
            <a:r>
              <a:rPr lang="en-US" dirty="0"/>
              <a:t>Formulating the understanding of requirement</a:t>
            </a:r>
          </a:p>
          <a:p>
            <a:r>
              <a:rPr lang="en-US" dirty="0"/>
              <a:t>Requirement analysis starts as soon as a business case is prepared or received.</a:t>
            </a:r>
          </a:p>
          <a:p>
            <a:pPr marL="0" indent="0">
              <a:buNone/>
            </a:pPr>
            <a:endParaRPr lang="en-IN" dirty="0"/>
          </a:p>
        </p:txBody>
      </p:sp>
      <p:pic>
        <p:nvPicPr>
          <p:cNvPr id="4" name="Picture 3">
            <a:extLst>
              <a:ext uri="{FF2B5EF4-FFF2-40B4-BE49-F238E27FC236}">
                <a16:creationId xmlns:a16="http://schemas.microsoft.com/office/drawing/2014/main" id="{4959EFF0-3F82-49C6-AB22-137D59A908C2}"/>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8548271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7FBB7-71C4-498C-B48B-39CDEFC06478}"/>
              </a:ext>
            </a:extLst>
          </p:cNvPr>
          <p:cNvSpPr>
            <a:spLocks noGrp="1"/>
          </p:cNvSpPr>
          <p:nvPr>
            <p:ph type="title"/>
          </p:nvPr>
        </p:nvSpPr>
        <p:spPr/>
        <p:txBody>
          <a:bodyPr/>
          <a:lstStyle/>
          <a:p>
            <a:r>
              <a:rPr lang="en-US" sz="2800" dirty="0"/>
              <a:t>2.2: Understanding Requirements</a:t>
            </a:r>
            <a:endParaRPr lang="en-IN" dirty="0"/>
          </a:p>
        </p:txBody>
      </p:sp>
      <p:sp>
        <p:nvSpPr>
          <p:cNvPr id="3" name="Content Placeholder 2">
            <a:extLst>
              <a:ext uri="{FF2B5EF4-FFF2-40B4-BE49-F238E27FC236}">
                <a16:creationId xmlns:a16="http://schemas.microsoft.com/office/drawing/2014/main" id="{70F11A37-D59D-4734-A93C-2111C7D9C943}"/>
              </a:ext>
            </a:extLst>
          </p:cNvPr>
          <p:cNvSpPr>
            <a:spLocks noGrp="1"/>
          </p:cNvSpPr>
          <p:nvPr>
            <p:ph idx="1"/>
          </p:nvPr>
        </p:nvSpPr>
        <p:spPr/>
        <p:txBody>
          <a:bodyPr/>
          <a:lstStyle/>
          <a:p>
            <a:r>
              <a:rPr lang="en-US" dirty="0"/>
              <a:t>Any system is usually developed in response to a problem, an opportunity, or a requirement.</a:t>
            </a:r>
          </a:p>
          <a:p>
            <a:r>
              <a:rPr lang="en-US" dirty="0"/>
              <a:t>Its statement should be supported by a formal business case. The case is used for the following:</a:t>
            </a:r>
          </a:p>
          <a:p>
            <a:endParaRPr lang="en-US" dirty="0"/>
          </a:p>
          <a:p>
            <a:endParaRPr lang="en-US" dirty="0"/>
          </a:p>
          <a:p>
            <a:endParaRPr lang="en-US" dirty="0"/>
          </a:p>
          <a:p>
            <a:endParaRPr lang="en-US" dirty="0"/>
          </a:p>
          <a:p>
            <a:pPr marL="0" indent="0">
              <a:buNone/>
            </a:pPr>
            <a:endParaRPr lang="en-US" dirty="0"/>
          </a:p>
          <a:p>
            <a:endParaRPr lang="en-US" dirty="0"/>
          </a:p>
          <a:p>
            <a:r>
              <a:rPr lang="en-US" dirty="0"/>
              <a:t>It is important to understand the data life cycle in an application.</a:t>
            </a:r>
          </a:p>
          <a:p>
            <a:pPr marL="0" indent="0">
              <a:buNone/>
            </a:pPr>
            <a:endParaRPr lang="en-IN" dirty="0"/>
          </a:p>
        </p:txBody>
      </p:sp>
      <p:pic>
        <p:nvPicPr>
          <p:cNvPr id="5" name="Picture 4">
            <a:extLst>
              <a:ext uri="{FF2B5EF4-FFF2-40B4-BE49-F238E27FC236}">
                <a16:creationId xmlns:a16="http://schemas.microsoft.com/office/drawing/2014/main" id="{CAD515F3-C842-4606-8CA1-2BB6CC126F0C}"/>
              </a:ext>
            </a:extLst>
          </p:cNvPr>
          <p:cNvPicPr>
            <a:picLocks noChangeAspect="1"/>
          </p:cNvPicPr>
          <p:nvPr/>
        </p:nvPicPr>
        <p:blipFill>
          <a:blip r:embed="rId2"/>
          <a:stretch>
            <a:fillRect/>
          </a:stretch>
        </p:blipFill>
        <p:spPr>
          <a:xfrm>
            <a:off x="800100" y="1731413"/>
            <a:ext cx="7563896" cy="1680673"/>
          </a:xfrm>
          <a:prstGeom prst="rect">
            <a:avLst/>
          </a:prstGeom>
        </p:spPr>
      </p:pic>
      <p:pic>
        <p:nvPicPr>
          <p:cNvPr id="6" name="Picture 5">
            <a:extLst>
              <a:ext uri="{FF2B5EF4-FFF2-40B4-BE49-F238E27FC236}">
                <a16:creationId xmlns:a16="http://schemas.microsoft.com/office/drawing/2014/main" id="{AD9E59EF-781A-4567-A3A9-B0B14D18573B}"/>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6191348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BA58E-3560-43F1-BDDC-21881FBD007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857F02-C319-4CEC-9261-3F678E812B09}"/>
              </a:ext>
            </a:extLst>
          </p:cNvPr>
          <p:cNvSpPr>
            <a:spLocks noGrp="1"/>
          </p:cNvSpPr>
          <p:nvPr>
            <p:ph idx="1"/>
          </p:nvPr>
        </p:nvSpPr>
        <p:spPr/>
        <p:txBody>
          <a:bodyPr>
            <a:normAutofit fontScale="77500" lnSpcReduction="20000"/>
          </a:bodyPr>
          <a:lstStyle/>
          <a:p>
            <a:pPr marL="0" indent="0">
              <a:buNone/>
            </a:pPr>
            <a:r>
              <a:rPr lang="en-US" dirty="0"/>
              <a:t>Understanding Business Requirements:</a:t>
            </a:r>
          </a:p>
          <a:p>
            <a:pPr marL="0" indent="0">
              <a:buNone/>
            </a:pPr>
            <a:r>
              <a:rPr lang="en-US" dirty="0"/>
              <a:t> Typically, the business case: </a:t>
            </a:r>
          </a:p>
          <a:p>
            <a:pPr marL="0" indent="0">
              <a:buNone/>
            </a:pPr>
            <a:r>
              <a:rPr lang="en-US" dirty="0"/>
              <a:t>Estimates the costs and benefits </a:t>
            </a:r>
          </a:p>
          <a:p>
            <a:pPr marL="0" indent="0">
              <a:buNone/>
            </a:pPr>
            <a:r>
              <a:rPr lang="en-US" dirty="0"/>
              <a:t>Studies the risks of alternative approaches </a:t>
            </a:r>
          </a:p>
          <a:p>
            <a:pPr marL="0" indent="0">
              <a:buNone/>
            </a:pPr>
            <a:r>
              <a:rPr lang="en-US" dirty="0"/>
              <a:t>Recommends a particular direction </a:t>
            </a:r>
          </a:p>
          <a:p>
            <a:pPr marL="0" indent="0">
              <a:buNone/>
            </a:pPr>
            <a:r>
              <a:rPr lang="en-US" dirty="0"/>
              <a:t>Provides the logical starting point for the modeler in understanding the context and requirements </a:t>
            </a:r>
          </a:p>
          <a:p>
            <a:pPr marL="0" indent="0">
              <a:buNone/>
            </a:pPr>
            <a:endParaRPr lang="en-US" dirty="0"/>
          </a:p>
          <a:p>
            <a:pPr marL="0" indent="0">
              <a:buNone/>
            </a:pPr>
            <a:r>
              <a:rPr lang="en-US" dirty="0"/>
              <a:t>While understanding the business case, one should specify the following very carefully: </a:t>
            </a:r>
          </a:p>
          <a:p>
            <a:pPr marL="0" indent="0">
              <a:buNone/>
            </a:pPr>
            <a:r>
              <a:rPr lang="en-US" dirty="0"/>
              <a:t>A detailed justification of the application. Who will benefit from it? Does it have any disadvantages? </a:t>
            </a:r>
          </a:p>
          <a:p>
            <a:pPr marL="0" indent="0">
              <a:buNone/>
            </a:pPr>
            <a:r>
              <a:rPr lang="en-US" dirty="0"/>
              <a:t>The business concepts, rule and terminology </a:t>
            </a:r>
          </a:p>
          <a:p>
            <a:pPr marL="0" indent="0">
              <a:buNone/>
            </a:pPr>
            <a:r>
              <a:rPr lang="en-US" dirty="0"/>
              <a:t>The critical success factor to the application </a:t>
            </a:r>
          </a:p>
          <a:p>
            <a:pPr marL="0" indent="0">
              <a:buNone/>
            </a:pPr>
            <a:r>
              <a:rPr lang="en-US" dirty="0"/>
              <a:t>The scope of the system </a:t>
            </a:r>
          </a:p>
          <a:p>
            <a:pPr marL="0" indent="0">
              <a:buNone/>
            </a:pPr>
            <a:r>
              <a:rPr lang="en-US" dirty="0"/>
              <a:t>System size and time requirement </a:t>
            </a:r>
          </a:p>
          <a:p>
            <a:pPr marL="0" indent="0">
              <a:buNone/>
            </a:pPr>
            <a:r>
              <a:rPr lang="en-US" dirty="0"/>
              <a:t>Performance related requirements, if any </a:t>
            </a:r>
          </a:p>
          <a:p>
            <a:pPr marL="0" indent="0">
              <a:buNone/>
            </a:pPr>
            <a:r>
              <a:rPr lang="en-US" dirty="0"/>
              <a:t>Expected life of application </a:t>
            </a:r>
          </a:p>
          <a:p>
            <a:pPr marL="0" indent="0">
              <a:buNone/>
            </a:pPr>
            <a:r>
              <a:rPr lang="en-US" dirty="0"/>
              <a:t>Connectivity or interface with other existing or expected applications </a:t>
            </a:r>
          </a:p>
          <a:p>
            <a:pPr marL="0" indent="0">
              <a:buNone/>
            </a:pPr>
            <a:endParaRPr lang="en-US" dirty="0"/>
          </a:p>
          <a:p>
            <a:pPr marL="0" indent="0">
              <a:buNone/>
            </a:pPr>
            <a:r>
              <a:rPr lang="en-US" dirty="0"/>
              <a:t>While understanding the requirements, a modeler needs to study the overall data life cycle and how to use the data at various stages</a:t>
            </a:r>
            <a:endParaRPr lang="en-IN" dirty="0"/>
          </a:p>
        </p:txBody>
      </p:sp>
      <p:pic>
        <p:nvPicPr>
          <p:cNvPr id="4" name="Picture 3">
            <a:extLst>
              <a:ext uri="{FF2B5EF4-FFF2-40B4-BE49-F238E27FC236}">
                <a16:creationId xmlns:a16="http://schemas.microsoft.com/office/drawing/2014/main" id="{7C5BBFE4-760A-4707-BF63-CF194894C5F7}"/>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9763935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6AFF9-6D28-41A2-964F-75F9E7BD3B75}"/>
              </a:ext>
            </a:extLst>
          </p:cNvPr>
          <p:cNvSpPr>
            <a:spLocks noGrp="1"/>
          </p:cNvSpPr>
          <p:nvPr>
            <p:ph type="title"/>
          </p:nvPr>
        </p:nvSpPr>
        <p:spPr/>
        <p:txBody>
          <a:bodyPr/>
          <a:lstStyle/>
          <a:p>
            <a:r>
              <a:rPr lang="en-US" sz="2800" dirty="0"/>
              <a:t>2.3:  Understanding Data Life Cycle</a:t>
            </a:r>
            <a:endParaRPr lang="en-IN" dirty="0"/>
          </a:p>
        </p:txBody>
      </p:sp>
      <p:sp>
        <p:nvSpPr>
          <p:cNvPr id="3" name="Content Placeholder 2">
            <a:extLst>
              <a:ext uri="{FF2B5EF4-FFF2-40B4-BE49-F238E27FC236}">
                <a16:creationId xmlns:a16="http://schemas.microsoft.com/office/drawing/2014/main" id="{3F892081-B77B-49A8-B462-1C055337DFA1}"/>
              </a:ext>
            </a:extLst>
          </p:cNvPr>
          <p:cNvSpPr>
            <a:spLocks noGrp="1"/>
          </p:cNvSpPr>
          <p:nvPr>
            <p:ph idx="1"/>
          </p:nvPr>
        </p:nvSpPr>
        <p:spPr/>
        <p:txBody>
          <a:bodyPr/>
          <a:lstStyle/>
          <a:p>
            <a:pPr marL="0" indent="0">
              <a:buNone/>
            </a:pPr>
            <a:r>
              <a:rPr lang="en-US" sz="1200" dirty="0"/>
              <a:t>Study of Data Life Cycle: </a:t>
            </a:r>
          </a:p>
          <a:p>
            <a:r>
              <a:rPr lang="en-US" dirty="0"/>
              <a:t>Need for data</a:t>
            </a:r>
          </a:p>
          <a:p>
            <a:r>
              <a:rPr lang="en-US" dirty="0"/>
              <a:t>Needed data</a:t>
            </a:r>
          </a:p>
          <a:p>
            <a:r>
              <a:rPr lang="en-US" dirty="0"/>
              <a:t>Collect needed data</a:t>
            </a:r>
          </a:p>
          <a:p>
            <a:r>
              <a:rPr lang="en-US" dirty="0"/>
              <a:t>Store data</a:t>
            </a:r>
          </a:p>
          <a:p>
            <a:r>
              <a:rPr lang="en-US" dirty="0"/>
              <a:t>Use data</a:t>
            </a:r>
          </a:p>
          <a:p>
            <a:r>
              <a:rPr lang="en-US" dirty="0"/>
              <a:t>Delete obsolete data</a:t>
            </a:r>
          </a:p>
          <a:p>
            <a:r>
              <a:rPr lang="en-US" dirty="0"/>
              <a:t>Archive historical data</a:t>
            </a:r>
          </a:p>
          <a:p>
            <a:endParaRPr lang="en-US" dirty="0"/>
          </a:p>
          <a:p>
            <a:r>
              <a:rPr lang="en-US" dirty="0"/>
              <a:t>A data life cycle help us to state the requirements clearly.</a:t>
            </a:r>
          </a:p>
          <a:p>
            <a:pPr marL="0" indent="0">
              <a:buNone/>
            </a:pPr>
            <a:endParaRPr lang="en-IN" dirty="0"/>
          </a:p>
        </p:txBody>
      </p:sp>
      <p:pic>
        <p:nvPicPr>
          <p:cNvPr id="4" name="Picture 3">
            <a:extLst>
              <a:ext uri="{FF2B5EF4-FFF2-40B4-BE49-F238E27FC236}">
                <a16:creationId xmlns:a16="http://schemas.microsoft.com/office/drawing/2014/main" id="{646503FA-1761-448F-82E5-FB2B52667A07}"/>
              </a:ext>
            </a:extLst>
          </p:cNvPr>
          <p:cNvPicPr>
            <a:picLocks noChangeAspect="1"/>
          </p:cNvPicPr>
          <p:nvPr/>
        </p:nvPicPr>
        <p:blipFill>
          <a:blip r:embed="rId2"/>
          <a:stretch>
            <a:fillRect/>
          </a:stretch>
        </p:blipFill>
        <p:spPr>
          <a:xfrm>
            <a:off x="4736123" y="937342"/>
            <a:ext cx="3791183" cy="3789289"/>
          </a:xfrm>
          <a:prstGeom prst="rect">
            <a:avLst/>
          </a:prstGeom>
        </p:spPr>
      </p:pic>
      <p:pic>
        <p:nvPicPr>
          <p:cNvPr id="5" name="Picture 4">
            <a:extLst>
              <a:ext uri="{FF2B5EF4-FFF2-40B4-BE49-F238E27FC236}">
                <a16:creationId xmlns:a16="http://schemas.microsoft.com/office/drawing/2014/main" id="{9FF6123F-D280-43A4-BA6C-3D2BCA39103F}"/>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252275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A434B-31C1-422F-ADA9-24F74BA8B76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2568205-B2B0-44B2-BF62-9D2D8D6FF0C7}"/>
              </a:ext>
            </a:extLst>
          </p:cNvPr>
          <p:cNvSpPr>
            <a:spLocks noGrp="1"/>
          </p:cNvSpPr>
          <p:nvPr>
            <p:ph idx="1"/>
          </p:nvPr>
        </p:nvSpPr>
        <p:spPr/>
        <p:txBody>
          <a:bodyPr>
            <a:normAutofit fontScale="92500" lnSpcReduction="10000"/>
          </a:bodyPr>
          <a:lstStyle/>
          <a:p>
            <a:pPr marL="0" indent="0">
              <a:buNone/>
            </a:pPr>
            <a:r>
              <a:rPr lang="en-US" dirty="0"/>
              <a:t>Study of Data Life Cycle :</a:t>
            </a:r>
          </a:p>
          <a:p>
            <a:pPr marL="0" indent="0">
              <a:buNone/>
            </a:pPr>
            <a:r>
              <a:rPr lang="en-US" dirty="0"/>
              <a:t>Need for Data: </a:t>
            </a:r>
          </a:p>
          <a:p>
            <a:pPr marL="0" indent="0">
              <a:buNone/>
            </a:pPr>
            <a:r>
              <a:rPr lang="en-US" dirty="0"/>
              <a:t>After the business process or a problem is identified, you need to understand the various data-related needs of the business process. The data passes through various stages and it is important to decide how to use it in every stage. Needed Data: It is used to clearly record what data is needed to run the application. What needs to be recorded and what should be discarded. All the required details of the needed data elements are discovered and documented in the data model. </a:t>
            </a:r>
          </a:p>
          <a:p>
            <a:pPr marL="0" indent="0">
              <a:buNone/>
            </a:pPr>
            <a:r>
              <a:rPr lang="en-US" dirty="0"/>
              <a:t>Collect</a:t>
            </a:r>
          </a:p>
          <a:p>
            <a:pPr marL="0" indent="0">
              <a:buNone/>
            </a:pPr>
            <a:r>
              <a:rPr lang="en-US" dirty="0"/>
              <a:t> Needed Data: After identifying which data is needed, collection of data takes place. Here, you apply a sort of filter to gather only the data that is needed and ignore the irrelevant data that is not necessary for any of your business processes. One needs to clearly define the various methods of collecting data. </a:t>
            </a:r>
          </a:p>
          <a:p>
            <a:pPr marL="0" indent="0">
              <a:buNone/>
            </a:pPr>
            <a:r>
              <a:rPr lang="en-US" dirty="0"/>
              <a:t>Store Data: The collected data must be stored in the database using appropriate methods of storage. You need to decide and include the storage medium after considering the optimal storage method to suit the needs of users for accessing and using data. Use Data: That is the ultimate goal in the data life cycle. At this stage, you perform the following activities: Combine various data elements Retrieve data elements for usage Modify and store modified data Add new data created during the business processes</a:t>
            </a:r>
          </a:p>
          <a:p>
            <a:pPr marL="0" indent="0">
              <a:buNone/>
            </a:pPr>
            <a:endParaRPr lang="en-IN" dirty="0"/>
          </a:p>
        </p:txBody>
      </p:sp>
      <p:pic>
        <p:nvPicPr>
          <p:cNvPr id="4" name="Picture 3">
            <a:extLst>
              <a:ext uri="{FF2B5EF4-FFF2-40B4-BE49-F238E27FC236}">
                <a16:creationId xmlns:a16="http://schemas.microsoft.com/office/drawing/2014/main" id="{07D426CF-2685-4E27-8188-3D972B3E61AF}"/>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0582307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5203-3D96-41DA-AD55-457927B70A5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46C8491-717E-429B-9EF7-1CB9E65BAD6F}"/>
              </a:ext>
            </a:extLst>
          </p:cNvPr>
          <p:cNvSpPr>
            <a:spLocks noGrp="1"/>
          </p:cNvSpPr>
          <p:nvPr>
            <p:ph idx="1"/>
          </p:nvPr>
        </p:nvSpPr>
        <p:spPr/>
        <p:txBody>
          <a:bodyPr/>
          <a:lstStyle/>
          <a:p>
            <a:pPr marL="0" indent="0">
              <a:buNone/>
            </a:pPr>
            <a:r>
              <a:rPr lang="en-US" dirty="0"/>
              <a:t>Study of Data Life Cycle (contd.): </a:t>
            </a:r>
          </a:p>
          <a:p>
            <a:pPr marL="0" indent="0">
              <a:buNone/>
            </a:pPr>
            <a:r>
              <a:rPr lang="en-US" dirty="0"/>
              <a:t>Delete Obsolete Data: After a particular time period, a particular data element in storage may become old and obsolete. After a period of time, the data element may no longer be useful and, therefore, not accessed in any transactions at all. Presence of such data in the system will slowdown the performance and introduce maintenance-related issues. Deleting such obsolete data becomes an ongoing operation. A particular data element may fall into the category qualified for deletion. At this stage, the data model is used to examine the various data elements that can be safely deleted after specified periods. </a:t>
            </a:r>
          </a:p>
          <a:p>
            <a:pPr marL="0" indent="0">
              <a:buNone/>
            </a:pPr>
            <a:r>
              <a:rPr lang="en-US" dirty="0"/>
              <a:t>Archive Historical Data: Some data elements could be useful even after any activity on those data elements had ceased. Historical data can be used in the data warehouse of the organization. Any such useful data elements are removed from the current database and archived into a separate historical repository for further use</a:t>
            </a:r>
            <a:endParaRPr lang="en-IN" dirty="0"/>
          </a:p>
        </p:txBody>
      </p:sp>
      <p:pic>
        <p:nvPicPr>
          <p:cNvPr id="4" name="Picture 3">
            <a:extLst>
              <a:ext uri="{FF2B5EF4-FFF2-40B4-BE49-F238E27FC236}">
                <a16:creationId xmlns:a16="http://schemas.microsoft.com/office/drawing/2014/main" id="{F5B5CE35-F52A-4A62-B126-3702977D6EBD}"/>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033242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57200" y="838722"/>
            <a:ext cx="3703320" cy="3909123"/>
          </a:xfrm>
        </p:spPr>
        <p:txBody>
          <a:bodyPr>
            <a:normAutofit fontScale="47500" lnSpcReduction="20000"/>
          </a:bodyPr>
          <a:lstStyle/>
          <a:p>
            <a:pPr marL="0" indent="0">
              <a:buNone/>
            </a:pPr>
            <a:r>
              <a:rPr lang="en-US" sz="2500" dirty="0">
                <a:latin typeface="+mn-lt"/>
              </a:rPr>
              <a:t>Lesson 1: Introduction to Data Modeling</a:t>
            </a:r>
          </a:p>
          <a:p>
            <a:pPr lvl="1"/>
            <a:r>
              <a:rPr lang="en-US" sz="2500" dirty="0">
                <a:latin typeface="+mn-lt"/>
              </a:rPr>
              <a:t>1.1: Importance of Data Modeling</a:t>
            </a:r>
          </a:p>
          <a:p>
            <a:pPr lvl="1"/>
            <a:r>
              <a:rPr lang="en-US" sz="2500" dirty="0">
                <a:latin typeface="+mn-lt"/>
              </a:rPr>
              <a:t>1.2: Features of a Good Data Model</a:t>
            </a:r>
          </a:p>
          <a:p>
            <a:pPr lvl="1"/>
            <a:r>
              <a:rPr lang="en-US" sz="2500" dirty="0">
                <a:latin typeface="+mn-lt"/>
              </a:rPr>
              <a:t>1.3: Who should be involved in data modeling?</a:t>
            </a:r>
          </a:p>
          <a:p>
            <a:pPr lvl="1"/>
            <a:r>
              <a:rPr lang="en-US" sz="2500" dirty="0">
                <a:latin typeface="+mn-lt"/>
              </a:rPr>
              <a:t>1.4: Database Design stages and deliverables</a:t>
            </a:r>
          </a:p>
          <a:p>
            <a:pPr lvl="1"/>
            <a:r>
              <a:rPr lang="en-US" sz="2500" dirty="0">
                <a:latin typeface="+mn-lt"/>
              </a:rPr>
              <a:t>1.5: Classification of Information</a:t>
            </a:r>
          </a:p>
          <a:p>
            <a:pPr marL="0" indent="0">
              <a:buNone/>
            </a:pPr>
            <a:r>
              <a:rPr lang="en-US" sz="2500" dirty="0">
                <a:latin typeface="+mn-lt"/>
              </a:rPr>
              <a:t>Lesson 2: Understanding business requirements</a:t>
            </a:r>
          </a:p>
          <a:p>
            <a:pPr lvl="1"/>
            <a:r>
              <a:rPr lang="en-US" sz="2500" dirty="0">
                <a:latin typeface="+mn-lt"/>
              </a:rPr>
              <a:t>2.1: Need of requirement analysis</a:t>
            </a:r>
          </a:p>
          <a:p>
            <a:pPr lvl="1"/>
            <a:r>
              <a:rPr lang="en-US" sz="2500" dirty="0">
                <a:latin typeface="+mn-lt"/>
              </a:rPr>
              <a:t>2.2: Characteristic of a good requirement</a:t>
            </a:r>
          </a:p>
          <a:p>
            <a:pPr lvl="1"/>
            <a:r>
              <a:rPr lang="en-US" sz="2500" dirty="0">
                <a:latin typeface="+mn-lt"/>
              </a:rPr>
              <a:t>2.3 The data life cycle</a:t>
            </a:r>
          </a:p>
          <a:p>
            <a:pPr lvl="1"/>
            <a:r>
              <a:rPr lang="en-US" sz="2500" dirty="0">
                <a:latin typeface="+mn-lt"/>
              </a:rPr>
              <a:t>2.4. Methods of collecting requirement</a:t>
            </a:r>
          </a:p>
          <a:p>
            <a:pPr lvl="1"/>
            <a:r>
              <a:rPr lang="en-US" sz="2500" dirty="0">
                <a:latin typeface="+mn-lt"/>
              </a:rPr>
              <a:t>2.5. Business requirement specification</a:t>
            </a:r>
          </a:p>
          <a:p>
            <a:endParaRPr lang="en-US" dirty="0"/>
          </a:p>
        </p:txBody>
      </p:sp>
      <p:sp>
        <p:nvSpPr>
          <p:cNvPr id="3" name="Content Placeholder 2"/>
          <p:cNvSpPr>
            <a:spLocks noGrp="1"/>
          </p:cNvSpPr>
          <p:nvPr>
            <p:ph sz="half" idx="2"/>
          </p:nvPr>
        </p:nvSpPr>
        <p:spPr/>
        <p:txBody>
          <a:bodyPr/>
          <a:lstStyle/>
          <a:p>
            <a:endParaRPr lang="en-US"/>
          </a:p>
        </p:txBody>
      </p:sp>
      <p:sp>
        <p:nvSpPr>
          <p:cNvPr id="4" name="Title 3"/>
          <p:cNvSpPr>
            <a:spLocks noGrp="1"/>
          </p:cNvSpPr>
          <p:nvPr>
            <p:ph type="title"/>
          </p:nvPr>
        </p:nvSpPr>
        <p:spPr/>
        <p:txBody>
          <a:bodyPr/>
          <a:lstStyle/>
          <a:p>
            <a:r>
              <a:rPr lang="en-US" dirty="0"/>
              <a:t>Course Topics</a:t>
            </a:r>
          </a:p>
        </p:txBody>
      </p:sp>
      <p:sp>
        <p:nvSpPr>
          <p:cNvPr id="5" name="Rectangle 4">
            <a:extLst>
              <a:ext uri="{FF2B5EF4-FFF2-40B4-BE49-F238E27FC236}">
                <a16:creationId xmlns:a16="http://schemas.microsoft.com/office/drawing/2014/main" id="{F22FD803-971B-48B8-82C1-13621AC00942}"/>
              </a:ext>
            </a:extLst>
          </p:cNvPr>
          <p:cNvSpPr/>
          <p:nvPr/>
        </p:nvSpPr>
        <p:spPr>
          <a:xfrm>
            <a:off x="7012641"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1482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09DA91-8D39-4994-B425-8B5F93EDA837}"/>
              </a:ext>
            </a:extLst>
          </p:cNvPr>
          <p:cNvSpPr>
            <a:spLocks noGrp="1"/>
          </p:cNvSpPr>
          <p:nvPr>
            <p:ph sz="half" idx="1"/>
          </p:nvPr>
        </p:nvSpPr>
        <p:spPr/>
        <p:txBody>
          <a:bodyPr>
            <a:normAutofit fontScale="92500" lnSpcReduction="10000"/>
          </a:bodyPr>
          <a:lstStyle/>
          <a:p>
            <a:pPr marL="0" indent="0">
              <a:buNone/>
            </a:pPr>
            <a:r>
              <a:rPr lang="en-US" dirty="0"/>
              <a:t>Characteristics of a Good Requirement:</a:t>
            </a:r>
          </a:p>
          <a:p>
            <a:pPr marL="0" indent="0">
              <a:buNone/>
            </a:pPr>
            <a:endParaRPr lang="en-US" dirty="0"/>
          </a:p>
          <a:p>
            <a:r>
              <a:rPr lang="en-US" dirty="0"/>
              <a:t>Specific</a:t>
            </a:r>
          </a:p>
          <a:p>
            <a:pPr lvl="1"/>
            <a:r>
              <a:rPr lang="en-US" dirty="0"/>
              <a:t>Correct: A true statement of what the requirement should do</a:t>
            </a:r>
          </a:p>
          <a:p>
            <a:pPr lvl="1"/>
            <a:r>
              <a:rPr lang="en-US" dirty="0"/>
              <a:t>Complete: Encompass all requirements of concern to the Users  </a:t>
            </a:r>
          </a:p>
          <a:p>
            <a:pPr lvl="1"/>
            <a:r>
              <a:rPr lang="en-US" dirty="0"/>
              <a:t>Unambiguous: Has only one interpretation</a:t>
            </a:r>
          </a:p>
          <a:p>
            <a:r>
              <a:rPr lang="en-US" dirty="0"/>
              <a:t>Consistent: Does not conflict with other Requirements</a:t>
            </a:r>
          </a:p>
          <a:p>
            <a:r>
              <a:rPr lang="en-US" dirty="0"/>
              <a:t>Verifiable: Can be tested to meet the Requirements</a:t>
            </a:r>
          </a:p>
          <a:p>
            <a:r>
              <a:rPr lang="en-US" dirty="0"/>
              <a:t>Attainable: It should be within the scope of the project</a:t>
            </a:r>
          </a:p>
          <a:p>
            <a:endParaRPr lang="en-IN" dirty="0"/>
          </a:p>
        </p:txBody>
      </p:sp>
      <p:sp>
        <p:nvSpPr>
          <p:cNvPr id="3" name="Content Placeholder 2">
            <a:extLst>
              <a:ext uri="{FF2B5EF4-FFF2-40B4-BE49-F238E27FC236}">
                <a16:creationId xmlns:a16="http://schemas.microsoft.com/office/drawing/2014/main" id="{3D7C891A-C2F9-4D2A-99FB-2D83E3E257A7}"/>
              </a:ext>
            </a:extLst>
          </p:cNvPr>
          <p:cNvSpPr>
            <a:spLocks noGrp="1"/>
          </p:cNvSpPr>
          <p:nvPr>
            <p:ph sz="half" idx="2"/>
          </p:nvPr>
        </p:nvSpPr>
        <p:spPr/>
        <p:txBody>
          <a:bodyPr>
            <a:normAutofit fontScale="92500" lnSpcReduction="10000"/>
          </a:bodyPr>
          <a:lstStyle/>
          <a:p>
            <a:endParaRPr lang="en-US" dirty="0"/>
          </a:p>
          <a:p>
            <a:endParaRPr lang="en-US" dirty="0"/>
          </a:p>
          <a:p>
            <a:r>
              <a:rPr lang="en-US" dirty="0"/>
              <a:t>Understandable: Comprehendible by User, Business and Developers</a:t>
            </a:r>
          </a:p>
          <a:p>
            <a:r>
              <a:rPr lang="en-US" dirty="0"/>
              <a:t>Detailed/ Granular: Granular to be implemented in test cases and design</a:t>
            </a:r>
          </a:p>
          <a:p>
            <a:r>
              <a:rPr lang="en-US" dirty="0"/>
              <a:t>Explicit: Encompass all derived requirements</a:t>
            </a:r>
          </a:p>
          <a:p>
            <a:r>
              <a:rPr lang="en-US" dirty="0"/>
              <a:t>Traceable: It should be possible to trace a component requirement to its source</a:t>
            </a:r>
          </a:p>
          <a:p>
            <a:r>
              <a:rPr lang="en-US" dirty="0"/>
              <a:t>Manageable &amp; Organized: Scalability and change management, should be structured</a:t>
            </a:r>
          </a:p>
          <a:p>
            <a:pPr marL="0" indent="0">
              <a:buNone/>
            </a:pPr>
            <a:endParaRPr lang="en-IN" dirty="0"/>
          </a:p>
        </p:txBody>
      </p:sp>
      <p:sp>
        <p:nvSpPr>
          <p:cNvPr id="4" name="Title 3">
            <a:extLst>
              <a:ext uri="{FF2B5EF4-FFF2-40B4-BE49-F238E27FC236}">
                <a16:creationId xmlns:a16="http://schemas.microsoft.com/office/drawing/2014/main" id="{AB8A5E4E-5628-4134-A95A-E4A867FD9F8D}"/>
              </a:ext>
            </a:extLst>
          </p:cNvPr>
          <p:cNvSpPr>
            <a:spLocks noGrp="1"/>
          </p:cNvSpPr>
          <p:nvPr>
            <p:ph type="title"/>
          </p:nvPr>
        </p:nvSpPr>
        <p:spPr/>
        <p:txBody>
          <a:bodyPr/>
          <a:lstStyle/>
          <a:p>
            <a:r>
              <a:rPr lang="en-US" sz="2800" dirty="0"/>
              <a:t>2.4:  What is a Good Software Requirement?</a:t>
            </a:r>
            <a:endParaRPr lang="en-IN" dirty="0"/>
          </a:p>
        </p:txBody>
      </p:sp>
      <p:pic>
        <p:nvPicPr>
          <p:cNvPr id="5" name="Picture 4">
            <a:extLst>
              <a:ext uri="{FF2B5EF4-FFF2-40B4-BE49-F238E27FC236}">
                <a16:creationId xmlns:a16="http://schemas.microsoft.com/office/drawing/2014/main" id="{45A02AE5-D0A5-4888-950E-B4134A9C67F5}"/>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3139097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F41A6-CA21-42B7-9A6B-0A74FFB5265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CE9879C-DBD9-48F9-AFC6-F35066A63A10}"/>
              </a:ext>
            </a:extLst>
          </p:cNvPr>
          <p:cNvSpPr>
            <a:spLocks noGrp="1"/>
          </p:cNvSpPr>
          <p:nvPr>
            <p:ph idx="1"/>
          </p:nvPr>
        </p:nvSpPr>
        <p:spPr/>
        <p:txBody>
          <a:bodyPr/>
          <a:lstStyle/>
          <a:p>
            <a:pPr marL="0" indent="0">
              <a:buNone/>
            </a:pPr>
            <a:r>
              <a:rPr lang="en-US" dirty="0"/>
              <a:t>Characteristics of a Good Requirement:</a:t>
            </a:r>
          </a:p>
          <a:p>
            <a:pPr marL="0" indent="0">
              <a:buNone/>
            </a:pPr>
            <a:r>
              <a:rPr lang="en-US" dirty="0"/>
              <a:t> Meeting the customer’s real needs is one of the goals of developing a system. If the system does not meet the customer’s needs, then the perceived value of the system diminishes</a:t>
            </a:r>
            <a:endParaRPr lang="en-IN" dirty="0"/>
          </a:p>
        </p:txBody>
      </p:sp>
      <p:pic>
        <p:nvPicPr>
          <p:cNvPr id="4" name="Picture 3">
            <a:extLst>
              <a:ext uri="{FF2B5EF4-FFF2-40B4-BE49-F238E27FC236}">
                <a16:creationId xmlns:a16="http://schemas.microsoft.com/office/drawing/2014/main" id="{157BD3F4-4034-4CFF-82F3-5F77E34A2CB3}"/>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740070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F2F03-E9D3-4ACD-8161-1F5FD82554B1}"/>
              </a:ext>
            </a:extLst>
          </p:cNvPr>
          <p:cNvSpPr>
            <a:spLocks noGrp="1"/>
          </p:cNvSpPr>
          <p:nvPr>
            <p:ph type="title"/>
          </p:nvPr>
        </p:nvSpPr>
        <p:spPr/>
        <p:txBody>
          <a:bodyPr/>
          <a:lstStyle/>
          <a:p>
            <a:r>
              <a:rPr lang="en-US" sz="2800" dirty="0"/>
              <a:t>2.5:  Collecting Business Requirements</a:t>
            </a:r>
            <a:endParaRPr lang="en-IN" dirty="0"/>
          </a:p>
        </p:txBody>
      </p:sp>
      <p:sp>
        <p:nvSpPr>
          <p:cNvPr id="3" name="Content Placeholder 2">
            <a:extLst>
              <a:ext uri="{FF2B5EF4-FFF2-40B4-BE49-F238E27FC236}">
                <a16:creationId xmlns:a16="http://schemas.microsoft.com/office/drawing/2014/main" id="{5B4008C2-1C8A-457F-A3EC-56B3CDE3EFFC}"/>
              </a:ext>
            </a:extLst>
          </p:cNvPr>
          <p:cNvSpPr>
            <a:spLocks noGrp="1"/>
          </p:cNvSpPr>
          <p:nvPr>
            <p:ph idx="1"/>
          </p:nvPr>
        </p:nvSpPr>
        <p:spPr/>
        <p:txBody>
          <a:bodyPr/>
          <a:lstStyle/>
          <a:p>
            <a:pPr marL="0" indent="0">
              <a:buNone/>
            </a:pPr>
            <a:r>
              <a:rPr lang="en-US" dirty="0"/>
              <a:t>Collation of Business Requirements :</a:t>
            </a:r>
          </a:p>
          <a:p>
            <a:r>
              <a:rPr lang="en-US" dirty="0"/>
              <a:t>Conduct interviews and workshops:</a:t>
            </a:r>
          </a:p>
          <a:p>
            <a:pPr lvl="1"/>
            <a:r>
              <a:rPr lang="en-US" dirty="0"/>
              <a:t>Avoid using data model in interviews and workshops.</a:t>
            </a:r>
          </a:p>
          <a:p>
            <a:pPr lvl="1"/>
            <a:r>
              <a:rPr lang="en-US" dirty="0"/>
              <a:t>Prefer UML, Use Cases, Activity Diagrams, DFD, and so on.</a:t>
            </a:r>
          </a:p>
          <a:p>
            <a:pPr lvl="1"/>
            <a:r>
              <a:rPr lang="en-US" dirty="0"/>
              <a:t>Conduct interviews with senior managers.</a:t>
            </a:r>
          </a:p>
          <a:p>
            <a:pPr lvl="1"/>
            <a:r>
              <a:rPr lang="en-US" dirty="0"/>
              <a:t>Conduct interviews with Subject Matter Experts (Do not let them Design.)</a:t>
            </a:r>
          </a:p>
          <a:p>
            <a:pPr lvl="1"/>
            <a:r>
              <a:rPr lang="en-US" dirty="0"/>
              <a:t>Conduct facilitated workshops.</a:t>
            </a:r>
          </a:p>
          <a:p>
            <a:pPr lvl="1"/>
            <a:endParaRPr lang="en-US" dirty="0"/>
          </a:p>
          <a:p>
            <a:pPr marL="457188" lvl="1" indent="0">
              <a:buNone/>
            </a:pPr>
            <a:endParaRPr lang="en-US" dirty="0"/>
          </a:p>
          <a:p>
            <a:pPr marL="457188" lvl="1" indent="0">
              <a:buNone/>
            </a:pPr>
            <a:r>
              <a:rPr lang="en-US" dirty="0"/>
              <a:t>Verify your own understanding about requirements.</a:t>
            </a:r>
          </a:p>
          <a:p>
            <a:pPr lvl="1"/>
            <a:endParaRPr lang="en-US" dirty="0"/>
          </a:p>
          <a:p>
            <a:pPr marL="0" indent="0">
              <a:buNone/>
            </a:pPr>
            <a:endParaRPr lang="en-IN" dirty="0"/>
          </a:p>
        </p:txBody>
      </p:sp>
      <p:pic>
        <p:nvPicPr>
          <p:cNvPr id="4" name="Picture 3" descr="light bulb2">
            <a:extLst>
              <a:ext uri="{FF2B5EF4-FFF2-40B4-BE49-F238E27FC236}">
                <a16:creationId xmlns:a16="http://schemas.microsoft.com/office/drawing/2014/main" id="{FDD67C86-08F3-4311-A691-3CA051B47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654060"/>
            <a:ext cx="473075" cy="473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orkshop">
            <a:extLst>
              <a:ext uri="{FF2B5EF4-FFF2-40B4-BE49-F238E27FC236}">
                <a16:creationId xmlns:a16="http://schemas.microsoft.com/office/drawing/2014/main" id="{2300DCBD-F745-4477-AF01-A25B943F00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1685" y="1625600"/>
            <a:ext cx="2190730" cy="14634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nterview">
            <a:extLst>
              <a:ext uri="{FF2B5EF4-FFF2-40B4-BE49-F238E27FC236}">
                <a16:creationId xmlns:a16="http://schemas.microsoft.com/office/drawing/2014/main" id="{4D948354-4D89-4974-9A96-96580A7AE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5509"/>
          <a:stretch>
            <a:fillRect/>
          </a:stretch>
        </p:blipFill>
        <p:spPr bwMode="auto">
          <a:xfrm>
            <a:off x="6151685" y="3203575"/>
            <a:ext cx="2212311" cy="14912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C411E19-D143-4630-AE5B-7B56AD86CBF3}"/>
              </a:ext>
            </a:extLst>
          </p:cNvPr>
          <p:cNvPicPr>
            <a:picLocks noChangeAspect="1"/>
          </p:cNvPicPr>
          <p:nvPr/>
        </p:nvPicPr>
        <p:blipFill>
          <a:blip r:embed="rId5"/>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3375537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988C-CD48-4520-9670-48CF29AB6F2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7FA6689-132D-4981-B899-048686050238}"/>
              </a:ext>
            </a:extLst>
          </p:cNvPr>
          <p:cNvSpPr>
            <a:spLocks noGrp="1"/>
          </p:cNvSpPr>
          <p:nvPr>
            <p:ph idx="1"/>
          </p:nvPr>
        </p:nvSpPr>
        <p:spPr/>
        <p:txBody>
          <a:bodyPr/>
          <a:lstStyle/>
          <a:p>
            <a:pPr marL="0" indent="0">
              <a:buNone/>
            </a:pPr>
            <a:r>
              <a:rPr lang="en-US" dirty="0"/>
              <a:t>Collection of Business Requirements: </a:t>
            </a:r>
          </a:p>
          <a:p>
            <a:pPr marL="0" indent="0">
              <a:buNone/>
            </a:pPr>
            <a:r>
              <a:rPr lang="en-US" dirty="0"/>
              <a:t>Interviews and workshops are the essential techniques for requirements gathering. </a:t>
            </a:r>
          </a:p>
          <a:p>
            <a:pPr marL="0" indent="0">
              <a:buNone/>
            </a:pPr>
            <a:r>
              <a:rPr lang="en-US" dirty="0"/>
              <a:t>You need to be very careful about using data models as your means of communication during these initial interviews or workshops. In fact, use anything but data models: UML Use Cases and Activity Diagrams, plain text, data flow diagrams, event diagrams, function hierarchies, and/or report layouts. </a:t>
            </a:r>
          </a:p>
          <a:p>
            <a:pPr marL="0" indent="0">
              <a:buNone/>
            </a:pPr>
            <a:r>
              <a:rPr lang="en-US" dirty="0"/>
              <a:t>CEOs and other senior managers may not be familiar with the details of process and data but are usually the best placed to paint a picture of future directions.</a:t>
            </a:r>
          </a:p>
          <a:p>
            <a:pPr marL="0" indent="0">
              <a:buNone/>
            </a:pPr>
            <a:r>
              <a:rPr lang="en-US" dirty="0"/>
              <a:t> Business experts, end users, and “subject matter experts” are the people we consult in order to understand the data requirements in depth. Do not let them design the model—at least not yet! Instead, encourage them to explain the processes and the data they use and to examine critically how well their needs are met</a:t>
            </a:r>
            <a:endParaRPr lang="en-IN" dirty="0"/>
          </a:p>
        </p:txBody>
      </p:sp>
      <p:pic>
        <p:nvPicPr>
          <p:cNvPr id="4" name="Picture 3">
            <a:extLst>
              <a:ext uri="{FF2B5EF4-FFF2-40B4-BE49-F238E27FC236}">
                <a16:creationId xmlns:a16="http://schemas.microsoft.com/office/drawing/2014/main" id="{54410A6D-1D8B-4661-8819-0D7EEEEC65F5}"/>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9404551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EC52-0791-4BBB-BAD3-B5594C769272}"/>
              </a:ext>
            </a:extLst>
          </p:cNvPr>
          <p:cNvSpPr>
            <a:spLocks noGrp="1"/>
          </p:cNvSpPr>
          <p:nvPr>
            <p:ph type="title"/>
          </p:nvPr>
        </p:nvSpPr>
        <p:spPr/>
        <p:txBody>
          <a:bodyPr/>
          <a:lstStyle/>
          <a:p>
            <a:r>
              <a:rPr lang="en-US" sz="2800" dirty="0"/>
              <a:t>2.5:  Interview with Stakeholders and Users</a:t>
            </a:r>
            <a:endParaRPr lang="en-IN" dirty="0"/>
          </a:p>
        </p:txBody>
      </p:sp>
      <p:sp>
        <p:nvSpPr>
          <p:cNvPr id="3" name="Content Placeholder 2">
            <a:extLst>
              <a:ext uri="{FF2B5EF4-FFF2-40B4-BE49-F238E27FC236}">
                <a16:creationId xmlns:a16="http://schemas.microsoft.com/office/drawing/2014/main" id="{7CE8A6C1-24B4-40DC-8C49-0130F4A7CC79}"/>
              </a:ext>
            </a:extLst>
          </p:cNvPr>
          <p:cNvSpPr>
            <a:spLocks noGrp="1"/>
          </p:cNvSpPr>
          <p:nvPr>
            <p:ph idx="1"/>
          </p:nvPr>
        </p:nvSpPr>
        <p:spPr/>
        <p:txBody>
          <a:bodyPr/>
          <a:lstStyle/>
          <a:p>
            <a:pPr marL="0" indent="0">
              <a:buNone/>
            </a:pPr>
            <a:r>
              <a:rPr lang="en-US" dirty="0"/>
              <a:t>Interviewing Stakeholders and Users:</a:t>
            </a:r>
          </a:p>
          <a:p>
            <a:r>
              <a:rPr lang="en-US" dirty="0"/>
              <a:t>Ask questions to the stakeholders at a pre-decided time and venue to gather requirement knowledge:</a:t>
            </a:r>
          </a:p>
          <a:p>
            <a:pPr lvl="1"/>
            <a:r>
              <a:rPr lang="en-US" dirty="0"/>
              <a:t>Ask open-ended questions</a:t>
            </a:r>
          </a:p>
          <a:p>
            <a:pPr lvl="1"/>
            <a:r>
              <a:rPr lang="en-US" dirty="0"/>
              <a:t>Use structured agenda of fairly open questions</a:t>
            </a:r>
          </a:p>
          <a:p>
            <a:r>
              <a:rPr lang="en-US" dirty="0"/>
              <a:t>Interviews are good for documentation and agreement on common or discussed objectives.</a:t>
            </a:r>
          </a:p>
          <a:p>
            <a:r>
              <a:rPr lang="en-US" dirty="0"/>
              <a:t>Management support is required to obtain time from stakeholders.</a:t>
            </a:r>
          </a:p>
          <a:p>
            <a:pPr marL="0" indent="0">
              <a:buNone/>
            </a:pPr>
            <a:endParaRPr lang="en-IN" dirty="0"/>
          </a:p>
        </p:txBody>
      </p:sp>
      <p:pic>
        <p:nvPicPr>
          <p:cNvPr id="4" name="Picture 3">
            <a:extLst>
              <a:ext uri="{FF2B5EF4-FFF2-40B4-BE49-F238E27FC236}">
                <a16:creationId xmlns:a16="http://schemas.microsoft.com/office/drawing/2014/main" id="{414E1769-E759-4627-87D5-70F523534B28}"/>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2364607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DE736-B56A-4298-9784-E019AA7B94BF}"/>
              </a:ext>
            </a:extLst>
          </p:cNvPr>
          <p:cNvSpPr>
            <a:spLocks noGrp="1"/>
          </p:cNvSpPr>
          <p:nvPr>
            <p:ph type="title"/>
          </p:nvPr>
        </p:nvSpPr>
        <p:spPr/>
        <p:txBody>
          <a:bodyPr/>
          <a:lstStyle/>
          <a:p>
            <a:r>
              <a:rPr lang="en-US" sz="2800" dirty="0"/>
              <a:t>2.5:  Other Methods of Collecting Requirements</a:t>
            </a:r>
            <a:endParaRPr lang="en-IN" dirty="0"/>
          </a:p>
        </p:txBody>
      </p:sp>
      <p:sp>
        <p:nvSpPr>
          <p:cNvPr id="3" name="Content Placeholder 2">
            <a:extLst>
              <a:ext uri="{FF2B5EF4-FFF2-40B4-BE49-F238E27FC236}">
                <a16:creationId xmlns:a16="http://schemas.microsoft.com/office/drawing/2014/main" id="{948C0752-9B4A-4BE3-A5C5-BC38E3B59A76}"/>
              </a:ext>
            </a:extLst>
          </p:cNvPr>
          <p:cNvSpPr>
            <a:spLocks noGrp="1"/>
          </p:cNvSpPr>
          <p:nvPr>
            <p:ph idx="1"/>
          </p:nvPr>
        </p:nvSpPr>
        <p:spPr/>
        <p:txBody>
          <a:bodyPr/>
          <a:lstStyle/>
          <a:p>
            <a:pPr marL="0" indent="0">
              <a:buNone/>
            </a:pPr>
            <a:r>
              <a:rPr lang="en-US" dirty="0"/>
              <a:t>Other Methods of Collecting Require</a:t>
            </a:r>
          </a:p>
          <a:p>
            <a:r>
              <a:rPr lang="en-US" dirty="0"/>
              <a:t>Direct Observation Techniques:</a:t>
            </a:r>
          </a:p>
          <a:p>
            <a:pPr lvl="1"/>
            <a:r>
              <a:rPr lang="en-US" dirty="0"/>
              <a:t>This allows you to asses users’ needs and problems associated with the use of services.</a:t>
            </a:r>
          </a:p>
          <a:p>
            <a:pPr lvl="1"/>
            <a:r>
              <a:rPr lang="en-US" dirty="0"/>
              <a:t>This technique is designed for a specific purpose; to identify a problem, describe a situation, assess user satisfaction, and so on.</a:t>
            </a:r>
          </a:p>
          <a:p>
            <a:r>
              <a:rPr lang="en-US" dirty="0"/>
              <a:t>Surveys</a:t>
            </a:r>
          </a:p>
          <a:p>
            <a:pPr lvl="1"/>
            <a:r>
              <a:rPr lang="en-US" dirty="0"/>
              <a:t>This is more suitable when stakeholders are spread globally.</a:t>
            </a:r>
          </a:p>
          <a:p>
            <a:r>
              <a:rPr lang="en-US" dirty="0"/>
              <a:t>Data Collection and Analysis</a:t>
            </a:r>
          </a:p>
          <a:p>
            <a:pPr lvl="1"/>
            <a:r>
              <a:rPr lang="en-US" dirty="0"/>
              <a:t>These are indirect sources of information to provide an approximation of the needs of the user.</a:t>
            </a:r>
          </a:p>
          <a:p>
            <a:pPr lvl="1"/>
            <a:r>
              <a:rPr lang="en-US" dirty="0"/>
              <a:t>Source can be public data, marketing data or any other data.</a:t>
            </a:r>
          </a:p>
          <a:p>
            <a:pPr marL="0" indent="0">
              <a:buNone/>
            </a:pPr>
            <a:r>
              <a:rPr lang="en-US" dirty="0" err="1"/>
              <a:t>ments</a:t>
            </a:r>
            <a:r>
              <a:rPr lang="en-US" dirty="0"/>
              <a:t>:</a:t>
            </a:r>
            <a:endParaRPr lang="en-IN" dirty="0"/>
          </a:p>
        </p:txBody>
      </p:sp>
      <p:pic>
        <p:nvPicPr>
          <p:cNvPr id="4" name="Picture 3">
            <a:extLst>
              <a:ext uri="{FF2B5EF4-FFF2-40B4-BE49-F238E27FC236}">
                <a16:creationId xmlns:a16="http://schemas.microsoft.com/office/drawing/2014/main" id="{B8BCED62-4D43-4C4B-8970-D063820193BD}"/>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2118671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CFC91-6194-4072-A0D3-BC58342C198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D05A47D-44B2-46CD-881A-39F4CDDD0191}"/>
              </a:ext>
            </a:extLst>
          </p:cNvPr>
          <p:cNvSpPr>
            <a:spLocks noGrp="1"/>
          </p:cNvSpPr>
          <p:nvPr>
            <p:ph idx="1"/>
          </p:nvPr>
        </p:nvSpPr>
        <p:spPr/>
        <p:txBody>
          <a:bodyPr/>
          <a:lstStyle/>
          <a:p>
            <a:pPr marL="0" indent="0">
              <a:buNone/>
            </a:pPr>
            <a:r>
              <a:rPr lang="en-US" dirty="0"/>
              <a:t>Other Methods of Collecting Requirements: </a:t>
            </a:r>
          </a:p>
          <a:p>
            <a:pPr marL="0" indent="0">
              <a:buNone/>
            </a:pPr>
            <a:r>
              <a:rPr lang="en-US" dirty="0"/>
              <a:t>Direct Observation Techniques It reveals details which other methods cannot. It also has limitations such as the following: </a:t>
            </a:r>
          </a:p>
          <a:p>
            <a:pPr marL="228600" indent="-228600">
              <a:buAutoNum type="alphaLcParenR"/>
            </a:pPr>
            <a:r>
              <a:rPr lang="en-US" dirty="0"/>
              <a:t>Extremely time consuming </a:t>
            </a:r>
          </a:p>
          <a:p>
            <a:pPr marL="228600" indent="-228600">
              <a:buAutoNum type="alphaLcParenR"/>
            </a:pPr>
            <a:r>
              <a:rPr lang="en-US" dirty="0"/>
              <a:t> Expensive and requires careful observation </a:t>
            </a:r>
          </a:p>
          <a:p>
            <a:pPr marL="228600" indent="-228600">
              <a:buAutoNum type="alphaLcParenR"/>
            </a:pPr>
            <a:r>
              <a:rPr lang="en-US" dirty="0"/>
              <a:t> Results maybe hard to analyze as it yields too much data </a:t>
            </a:r>
          </a:p>
          <a:p>
            <a:pPr marL="0" indent="0">
              <a:buNone/>
            </a:pPr>
            <a:r>
              <a:rPr lang="en-US" dirty="0"/>
              <a:t>Surveys :</a:t>
            </a:r>
          </a:p>
          <a:p>
            <a:pPr marL="0" indent="0">
              <a:buNone/>
            </a:pPr>
            <a:r>
              <a:rPr lang="en-US" dirty="0"/>
              <a:t>Surveys are more suitable when stakeholders are spread across locations. They are used to collect information from many users in less time. </a:t>
            </a:r>
          </a:p>
          <a:p>
            <a:pPr marL="0" indent="0">
              <a:buNone/>
            </a:pPr>
            <a:r>
              <a:rPr lang="en-US" dirty="0"/>
              <a:t>Data Collection and Analysis :</a:t>
            </a:r>
          </a:p>
          <a:p>
            <a:pPr marL="0" indent="0">
              <a:buNone/>
            </a:pPr>
            <a:r>
              <a:rPr lang="en-US" dirty="0"/>
              <a:t>Indirect sources of information to provide an approximation of the needs of the user Source can be public data, marketing data, or any other sources</a:t>
            </a:r>
            <a:endParaRPr lang="en-IN" dirty="0"/>
          </a:p>
        </p:txBody>
      </p:sp>
      <p:pic>
        <p:nvPicPr>
          <p:cNvPr id="4" name="Picture 3">
            <a:extLst>
              <a:ext uri="{FF2B5EF4-FFF2-40B4-BE49-F238E27FC236}">
                <a16:creationId xmlns:a16="http://schemas.microsoft.com/office/drawing/2014/main" id="{E0E39853-1BBA-406B-9435-7D78139B01BA}"/>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2500837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7F4E-E551-4D7D-A729-2EB5BC5F62DC}"/>
              </a:ext>
            </a:extLst>
          </p:cNvPr>
          <p:cNvSpPr>
            <a:spLocks noGrp="1"/>
          </p:cNvSpPr>
          <p:nvPr>
            <p:ph type="title"/>
          </p:nvPr>
        </p:nvSpPr>
        <p:spPr/>
        <p:txBody>
          <a:bodyPr/>
          <a:lstStyle/>
          <a:p>
            <a:r>
              <a:rPr lang="en-US" sz="2800" dirty="0"/>
              <a:t>2.6:  Specifying Business Requirements</a:t>
            </a:r>
            <a:endParaRPr lang="en-IN" dirty="0"/>
          </a:p>
        </p:txBody>
      </p:sp>
      <p:sp>
        <p:nvSpPr>
          <p:cNvPr id="3" name="Content Placeholder 2">
            <a:extLst>
              <a:ext uri="{FF2B5EF4-FFF2-40B4-BE49-F238E27FC236}">
                <a16:creationId xmlns:a16="http://schemas.microsoft.com/office/drawing/2014/main" id="{5EA94D6A-030D-4FA2-84FD-1062C4C6BF64}"/>
              </a:ext>
            </a:extLst>
          </p:cNvPr>
          <p:cNvSpPr>
            <a:spLocks noGrp="1"/>
          </p:cNvSpPr>
          <p:nvPr>
            <p:ph idx="1"/>
          </p:nvPr>
        </p:nvSpPr>
        <p:spPr/>
        <p:txBody>
          <a:bodyPr/>
          <a:lstStyle/>
          <a:p>
            <a:pPr marL="0" indent="0">
              <a:buNone/>
            </a:pPr>
            <a:endParaRPr lang="en-US" dirty="0"/>
          </a:p>
          <a:p>
            <a:pPr marL="0" indent="0">
              <a:buNone/>
            </a:pPr>
            <a:r>
              <a:rPr lang="en-US" dirty="0"/>
              <a:t>Business Requirements Specification :</a:t>
            </a:r>
          </a:p>
          <a:p>
            <a:r>
              <a:rPr lang="en-US" dirty="0"/>
              <a:t>The most important task is to define “statement of requirements” or Business Requirement Specification. The issues could be as follows:</a:t>
            </a:r>
          </a:p>
          <a:p>
            <a:pPr lvl="1"/>
            <a:r>
              <a:rPr lang="en-US" dirty="0"/>
              <a:t>Many requirements are well-known but impractical to document them.</a:t>
            </a:r>
          </a:p>
          <a:p>
            <a:pPr lvl="1"/>
            <a:r>
              <a:rPr lang="en-US" dirty="0"/>
              <a:t>Some requirements are only relevant to specific design alternatives.</a:t>
            </a:r>
          </a:p>
          <a:p>
            <a:pPr lvl="1"/>
            <a:r>
              <a:rPr lang="en-US" dirty="0"/>
              <a:t>Some requirements may emerge only when the client has seen an actual design.</a:t>
            </a:r>
          </a:p>
          <a:p>
            <a:pPr lvl="1"/>
            <a:r>
              <a:rPr lang="en-US" dirty="0"/>
              <a:t>High-level business directions and rules cannot be captured directly.</a:t>
            </a:r>
          </a:p>
          <a:p>
            <a:pPr marL="0" indent="0">
              <a:buNone/>
            </a:pPr>
            <a:endParaRPr lang="en-IN" dirty="0"/>
          </a:p>
        </p:txBody>
      </p:sp>
      <p:pic>
        <p:nvPicPr>
          <p:cNvPr id="5" name="Picture 4">
            <a:extLst>
              <a:ext uri="{FF2B5EF4-FFF2-40B4-BE49-F238E27FC236}">
                <a16:creationId xmlns:a16="http://schemas.microsoft.com/office/drawing/2014/main" id="{E272A7EF-4E84-4483-A9D9-407FE2B0D41E}"/>
              </a:ext>
            </a:extLst>
          </p:cNvPr>
          <p:cNvPicPr>
            <a:picLocks noChangeAspect="1"/>
          </p:cNvPicPr>
          <p:nvPr/>
        </p:nvPicPr>
        <p:blipFill>
          <a:blip r:embed="rId2"/>
          <a:stretch>
            <a:fillRect/>
          </a:stretch>
        </p:blipFill>
        <p:spPr>
          <a:xfrm>
            <a:off x="5860439" y="2571750"/>
            <a:ext cx="2276475" cy="2371725"/>
          </a:xfrm>
          <a:prstGeom prst="rect">
            <a:avLst/>
          </a:prstGeom>
        </p:spPr>
      </p:pic>
      <p:pic>
        <p:nvPicPr>
          <p:cNvPr id="6" name="Picture 5">
            <a:extLst>
              <a:ext uri="{FF2B5EF4-FFF2-40B4-BE49-F238E27FC236}">
                <a16:creationId xmlns:a16="http://schemas.microsoft.com/office/drawing/2014/main" id="{7C5607C7-D9D9-4E38-8642-758ECDD20645}"/>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2320650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92212-5BD9-48E7-ADC4-AEA709D47BE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C9A28E-04EB-40A7-B1F0-7241A606856F}"/>
              </a:ext>
            </a:extLst>
          </p:cNvPr>
          <p:cNvSpPr>
            <a:spLocks noGrp="1"/>
          </p:cNvSpPr>
          <p:nvPr>
            <p:ph idx="1"/>
          </p:nvPr>
        </p:nvSpPr>
        <p:spPr/>
        <p:txBody>
          <a:bodyPr/>
          <a:lstStyle/>
          <a:p>
            <a:pPr marL="0" indent="0">
              <a:buNone/>
            </a:pPr>
            <a:r>
              <a:rPr lang="en-US" dirty="0"/>
              <a:t>Business Requirements Specification: </a:t>
            </a:r>
          </a:p>
          <a:p>
            <a:pPr marL="0" indent="0">
              <a:buNone/>
            </a:pPr>
            <a:r>
              <a:rPr lang="en-US" dirty="0"/>
              <a:t>Some of the issues with the preparation of BRS document: Many requirements are well-known to the designer and client (“The house must be structurally sound; the shower requires both hot and cold water.”) and it would be impractical to try to document them in full. Some requirements are only relevant to specific design alternatives (“The shelves in this cupboard should be widely spaced,” only makes sense in the context of a design that includes the cupboard). Some requirements may emerge only when the client has seen an actual design (“I like to sleep in complete darkness.” or “I don’t want to hear the kids practicing piano.”). high-level business directions and rules cannot be captured directly: “We need to be able to introduce new products without redesigning the system.”</a:t>
            </a:r>
            <a:endParaRPr lang="en-IN" dirty="0"/>
          </a:p>
        </p:txBody>
      </p:sp>
      <p:pic>
        <p:nvPicPr>
          <p:cNvPr id="4" name="Picture 3">
            <a:extLst>
              <a:ext uri="{FF2B5EF4-FFF2-40B4-BE49-F238E27FC236}">
                <a16:creationId xmlns:a16="http://schemas.microsoft.com/office/drawing/2014/main" id="{AC45BBCD-83F7-464F-869F-5D6FD5100522}"/>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3498114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C308-70DA-4BD0-9E9B-E743D355CB35}"/>
              </a:ext>
            </a:extLst>
          </p:cNvPr>
          <p:cNvSpPr>
            <a:spLocks noGrp="1"/>
          </p:cNvSpPr>
          <p:nvPr>
            <p:ph type="title"/>
          </p:nvPr>
        </p:nvSpPr>
        <p:spPr/>
        <p:txBody>
          <a:bodyPr/>
          <a:lstStyle/>
          <a:p>
            <a:r>
              <a:rPr lang="en-US" dirty="0"/>
              <a:t>Summary</a:t>
            </a:r>
            <a:endParaRPr lang="en-IN" dirty="0"/>
          </a:p>
        </p:txBody>
      </p:sp>
      <p:sp>
        <p:nvSpPr>
          <p:cNvPr id="3" name="Content Placeholder 2">
            <a:extLst>
              <a:ext uri="{FF2B5EF4-FFF2-40B4-BE49-F238E27FC236}">
                <a16:creationId xmlns:a16="http://schemas.microsoft.com/office/drawing/2014/main" id="{C8B626AD-3BC7-4427-84A9-064362705A54}"/>
              </a:ext>
            </a:extLst>
          </p:cNvPr>
          <p:cNvSpPr>
            <a:spLocks noGrp="1"/>
          </p:cNvSpPr>
          <p:nvPr>
            <p:ph idx="1"/>
          </p:nvPr>
        </p:nvSpPr>
        <p:spPr/>
        <p:txBody>
          <a:bodyPr/>
          <a:lstStyle/>
          <a:p>
            <a:r>
              <a:rPr lang="en-US" dirty="0"/>
              <a:t>In this module, you learned about the following:</a:t>
            </a:r>
          </a:p>
          <a:p>
            <a:pPr lvl="1"/>
            <a:r>
              <a:rPr lang="en-US" dirty="0"/>
              <a:t>Any system is usually developed in response to a problem, an opportunity, or a requirement.</a:t>
            </a:r>
          </a:p>
          <a:p>
            <a:pPr lvl="1"/>
            <a:r>
              <a:rPr lang="en-US" dirty="0"/>
              <a:t>It is important to understand the data life cycle in an application state the requirements clearly. </a:t>
            </a:r>
          </a:p>
          <a:p>
            <a:pPr lvl="1"/>
            <a:r>
              <a:rPr lang="en-US" dirty="0"/>
              <a:t>The most important task is to define “statement of requirements” or Business Requirement Specification.</a:t>
            </a:r>
          </a:p>
          <a:p>
            <a:endParaRPr lang="en-US" dirty="0"/>
          </a:p>
          <a:p>
            <a:pPr marL="0" indent="0">
              <a:buNone/>
            </a:pPr>
            <a:endParaRPr lang="en-IN" dirty="0"/>
          </a:p>
        </p:txBody>
      </p:sp>
      <p:pic>
        <p:nvPicPr>
          <p:cNvPr id="5" name="Picture 4">
            <a:extLst>
              <a:ext uri="{FF2B5EF4-FFF2-40B4-BE49-F238E27FC236}">
                <a16:creationId xmlns:a16="http://schemas.microsoft.com/office/drawing/2014/main" id="{7C86D7F9-CCC0-4B00-AC9E-2F9B25B27821}"/>
              </a:ext>
            </a:extLst>
          </p:cNvPr>
          <p:cNvPicPr>
            <a:picLocks noChangeAspect="1"/>
          </p:cNvPicPr>
          <p:nvPr/>
        </p:nvPicPr>
        <p:blipFill>
          <a:blip r:embed="rId2"/>
          <a:stretch>
            <a:fillRect/>
          </a:stretch>
        </p:blipFill>
        <p:spPr>
          <a:xfrm>
            <a:off x="6157312" y="2723989"/>
            <a:ext cx="1552575" cy="1400175"/>
          </a:xfrm>
          <a:prstGeom prst="rect">
            <a:avLst/>
          </a:prstGeom>
        </p:spPr>
      </p:pic>
      <p:pic>
        <p:nvPicPr>
          <p:cNvPr id="6" name="Picture 5">
            <a:extLst>
              <a:ext uri="{FF2B5EF4-FFF2-40B4-BE49-F238E27FC236}">
                <a16:creationId xmlns:a16="http://schemas.microsoft.com/office/drawing/2014/main" id="{74C59D45-D590-4829-9ABA-0E3771173D89}"/>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047386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F66530-7D62-4E17-A336-2A076D4D6201}"/>
              </a:ext>
            </a:extLst>
          </p:cNvPr>
          <p:cNvSpPr>
            <a:spLocks noGrp="1"/>
          </p:cNvSpPr>
          <p:nvPr>
            <p:ph sz="half" idx="1"/>
          </p:nvPr>
        </p:nvSpPr>
        <p:spPr>
          <a:xfrm>
            <a:off x="457200" y="838722"/>
            <a:ext cx="3703320" cy="3176431"/>
          </a:xfrm>
        </p:spPr>
        <p:txBody>
          <a:bodyPr>
            <a:normAutofit fontScale="77500" lnSpcReduction="20000"/>
          </a:bodyPr>
          <a:lstStyle/>
          <a:p>
            <a:pPr marL="0" indent="0">
              <a:buNone/>
            </a:pPr>
            <a:r>
              <a:rPr lang="en-US" sz="1400" dirty="0">
                <a:latin typeface="+mj-lt"/>
              </a:rPr>
              <a:t>Lesson 3: </a:t>
            </a:r>
            <a:r>
              <a:rPr lang="en-US" sz="1500" dirty="0">
                <a:latin typeface="+mj-lt"/>
              </a:rPr>
              <a:t>Conceptual Model </a:t>
            </a:r>
          </a:p>
          <a:p>
            <a:pPr lvl="1"/>
            <a:r>
              <a:rPr lang="en-US" sz="1500" dirty="0">
                <a:latin typeface="+mj-lt"/>
              </a:rPr>
              <a:t>3.1: Define Conceptual Model</a:t>
            </a:r>
          </a:p>
          <a:p>
            <a:pPr lvl="1"/>
            <a:r>
              <a:rPr lang="en-US" sz="1500" dirty="0">
                <a:latin typeface="+mj-lt"/>
              </a:rPr>
              <a:t>3.2: Objectives of Conceptual Model</a:t>
            </a:r>
          </a:p>
          <a:p>
            <a:pPr lvl="1"/>
            <a:r>
              <a:rPr lang="en-US" sz="1500" dirty="0">
                <a:latin typeface="+mj-lt"/>
              </a:rPr>
              <a:t>3.3: Components of Conceptual Model</a:t>
            </a:r>
          </a:p>
          <a:p>
            <a:pPr lvl="1"/>
            <a:r>
              <a:rPr lang="en-US" sz="1500" dirty="0">
                <a:latin typeface="+mj-lt"/>
              </a:rPr>
              <a:t>3.4: Types of Modeling</a:t>
            </a:r>
          </a:p>
          <a:p>
            <a:pPr lvl="1"/>
            <a:r>
              <a:rPr lang="en-US" sz="1500" dirty="0">
                <a:latin typeface="+mj-lt"/>
              </a:rPr>
              <a:t>3.5. Entity-Relationship model</a:t>
            </a:r>
          </a:p>
          <a:p>
            <a:pPr lvl="1"/>
            <a:r>
              <a:rPr lang="en-US" sz="1500" dirty="0">
                <a:latin typeface="+mj-lt"/>
              </a:rPr>
              <a:t>3.6. Types of Attributes</a:t>
            </a:r>
          </a:p>
          <a:p>
            <a:pPr lvl="1"/>
            <a:r>
              <a:rPr lang="en-US" sz="1500" dirty="0">
                <a:latin typeface="+mj-lt"/>
              </a:rPr>
              <a:t>3.7. Steps of Dimension Modeling</a:t>
            </a:r>
          </a:p>
          <a:p>
            <a:pPr lvl="1"/>
            <a:r>
              <a:rPr lang="en-US" sz="1500" dirty="0">
                <a:latin typeface="+mj-lt"/>
              </a:rPr>
              <a:t>3.8. Star Schema</a:t>
            </a:r>
          </a:p>
          <a:p>
            <a:pPr lvl="1"/>
            <a:r>
              <a:rPr lang="en-US" sz="1500" dirty="0">
                <a:latin typeface="+mj-lt"/>
              </a:rPr>
              <a:t>3.9. Snowflake Schema</a:t>
            </a:r>
          </a:p>
          <a:p>
            <a:pPr lvl="1"/>
            <a:r>
              <a:rPr lang="en-US" sz="1500" dirty="0">
                <a:latin typeface="+mj-lt"/>
              </a:rPr>
              <a:t>3.10. Bill </a:t>
            </a:r>
            <a:r>
              <a:rPr lang="en-US" sz="1500" dirty="0" err="1">
                <a:latin typeface="+mj-lt"/>
              </a:rPr>
              <a:t>Inmon</a:t>
            </a:r>
            <a:r>
              <a:rPr lang="en-US" sz="1500" dirty="0">
                <a:latin typeface="+mj-lt"/>
              </a:rPr>
              <a:t> Vs Ralph Kimball approach</a:t>
            </a:r>
          </a:p>
          <a:p>
            <a:endParaRPr lang="en-IN" dirty="0"/>
          </a:p>
        </p:txBody>
      </p:sp>
      <p:sp>
        <p:nvSpPr>
          <p:cNvPr id="3" name="Content Placeholder 2">
            <a:extLst>
              <a:ext uri="{FF2B5EF4-FFF2-40B4-BE49-F238E27FC236}">
                <a16:creationId xmlns:a16="http://schemas.microsoft.com/office/drawing/2014/main" id="{CF60AA56-961C-4725-A041-202F6438AC41}"/>
              </a:ext>
            </a:extLst>
          </p:cNvPr>
          <p:cNvSpPr>
            <a:spLocks noGrp="1"/>
          </p:cNvSpPr>
          <p:nvPr>
            <p:ph sz="half" idx="2"/>
          </p:nvPr>
        </p:nvSpPr>
        <p:spPr/>
        <p:txBody>
          <a:bodyPr/>
          <a:lstStyle/>
          <a:p>
            <a:endParaRPr lang="en-IN"/>
          </a:p>
        </p:txBody>
      </p:sp>
      <p:sp>
        <p:nvSpPr>
          <p:cNvPr id="4" name="Title 3">
            <a:extLst>
              <a:ext uri="{FF2B5EF4-FFF2-40B4-BE49-F238E27FC236}">
                <a16:creationId xmlns:a16="http://schemas.microsoft.com/office/drawing/2014/main" id="{E41CB143-BC8F-491E-9E92-78893A564BE9}"/>
              </a:ext>
            </a:extLst>
          </p:cNvPr>
          <p:cNvSpPr>
            <a:spLocks noGrp="1"/>
          </p:cNvSpPr>
          <p:nvPr>
            <p:ph type="title"/>
          </p:nvPr>
        </p:nvSpPr>
        <p:spPr/>
        <p:txBody>
          <a:bodyPr/>
          <a:lstStyle/>
          <a:p>
            <a:endParaRPr lang="en-IN"/>
          </a:p>
        </p:txBody>
      </p:sp>
      <p:sp>
        <p:nvSpPr>
          <p:cNvPr id="5" name="Rectangle 4">
            <a:extLst>
              <a:ext uri="{FF2B5EF4-FFF2-40B4-BE49-F238E27FC236}">
                <a16:creationId xmlns:a16="http://schemas.microsoft.com/office/drawing/2014/main" id="{A2EAD236-3E95-4367-89B7-D8E50725B8DE}"/>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17415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9DCC5-073D-49E5-87CD-B190076EC460}"/>
              </a:ext>
            </a:extLst>
          </p:cNvPr>
          <p:cNvSpPr>
            <a:spLocks noGrp="1"/>
          </p:cNvSpPr>
          <p:nvPr>
            <p:ph type="title"/>
          </p:nvPr>
        </p:nvSpPr>
        <p:spPr/>
        <p:txBody>
          <a:bodyPr/>
          <a:lstStyle/>
          <a:p>
            <a:r>
              <a:rPr lang="en-US" dirty="0"/>
              <a:t>Review Question</a:t>
            </a:r>
            <a:endParaRPr lang="en-IN" dirty="0"/>
          </a:p>
        </p:txBody>
      </p:sp>
      <p:sp>
        <p:nvSpPr>
          <p:cNvPr id="3" name="Content Placeholder 2">
            <a:extLst>
              <a:ext uri="{FF2B5EF4-FFF2-40B4-BE49-F238E27FC236}">
                <a16:creationId xmlns:a16="http://schemas.microsoft.com/office/drawing/2014/main" id="{DE070643-BCE3-42C5-BF23-8FF59ADD4977}"/>
              </a:ext>
            </a:extLst>
          </p:cNvPr>
          <p:cNvSpPr>
            <a:spLocks noGrp="1"/>
          </p:cNvSpPr>
          <p:nvPr>
            <p:ph idx="1"/>
          </p:nvPr>
        </p:nvSpPr>
        <p:spPr/>
        <p:txBody>
          <a:bodyPr/>
          <a:lstStyle/>
          <a:p>
            <a:r>
              <a:rPr lang="en-US" dirty="0"/>
              <a:t>Question 1: _____ is more suitable when stakeholders are spread globally.</a:t>
            </a:r>
          </a:p>
          <a:p>
            <a:endParaRPr lang="en-US" dirty="0"/>
          </a:p>
          <a:p>
            <a:r>
              <a:rPr lang="en-US" dirty="0"/>
              <a:t>Question 2: ________ are good for documentation and agreement on common or discussed objectives</a:t>
            </a:r>
          </a:p>
          <a:p>
            <a:pPr marL="0" indent="0">
              <a:buNone/>
            </a:pPr>
            <a:endParaRPr lang="en-IN" dirty="0"/>
          </a:p>
        </p:txBody>
      </p:sp>
      <p:pic>
        <p:nvPicPr>
          <p:cNvPr id="5" name="Picture 4">
            <a:extLst>
              <a:ext uri="{FF2B5EF4-FFF2-40B4-BE49-F238E27FC236}">
                <a16:creationId xmlns:a16="http://schemas.microsoft.com/office/drawing/2014/main" id="{A1E05083-C4FB-4F22-B460-05652130B747}"/>
              </a:ext>
            </a:extLst>
          </p:cNvPr>
          <p:cNvPicPr>
            <a:picLocks noChangeAspect="1"/>
          </p:cNvPicPr>
          <p:nvPr/>
        </p:nvPicPr>
        <p:blipFill>
          <a:blip r:embed="rId2"/>
          <a:stretch>
            <a:fillRect/>
          </a:stretch>
        </p:blipFill>
        <p:spPr>
          <a:xfrm>
            <a:off x="7839075" y="733087"/>
            <a:ext cx="1304925" cy="1762125"/>
          </a:xfrm>
          <a:prstGeom prst="rect">
            <a:avLst/>
          </a:prstGeom>
        </p:spPr>
      </p:pic>
      <p:pic>
        <p:nvPicPr>
          <p:cNvPr id="6" name="Picture 5">
            <a:extLst>
              <a:ext uri="{FF2B5EF4-FFF2-40B4-BE49-F238E27FC236}">
                <a16:creationId xmlns:a16="http://schemas.microsoft.com/office/drawing/2014/main" id="{A8EABDC9-C258-4433-9299-0E675CCD5278}"/>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663256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Module-X </a:t>
            </a:r>
            <a:br>
              <a:rPr lang="en-US" dirty="0"/>
            </a:br>
            <a:r>
              <a:rPr lang="en-US" dirty="0"/>
              <a:t>Name of the Module</a:t>
            </a:r>
          </a:p>
        </p:txBody>
      </p:sp>
      <p:sp>
        <p:nvSpPr>
          <p:cNvPr id="3" name="TextBox 2"/>
          <p:cNvSpPr txBox="1"/>
          <p:nvPr/>
        </p:nvSpPr>
        <p:spPr>
          <a:xfrm>
            <a:off x="4047308" y="1637307"/>
            <a:ext cx="1429174" cy="369332"/>
          </a:xfrm>
          <a:prstGeom prst="rect">
            <a:avLst/>
          </a:prstGeom>
          <a:noFill/>
        </p:spPr>
        <p:txBody>
          <a:bodyPr wrap="none" rtlCol="0">
            <a:spAutoFit/>
          </a:bodyPr>
          <a:lstStyle/>
          <a:p>
            <a:r>
              <a:rPr lang="en-US" sz="1800" dirty="0">
                <a:solidFill>
                  <a:srgbClr val="FF0000"/>
                </a:solidFill>
              </a:rPr>
              <a:t>Course LOGO</a:t>
            </a:r>
            <a:endParaRPr lang="en-IN" sz="1800" dirty="0">
              <a:solidFill>
                <a:srgbClr val="FF0000"/>
              </a:solidFill>
            </a:endParaRPr>
          </a:p>
        </p:txBody>
      </p:sp>
      <p:pic>
        <p:nvPicPr>
          <p:cNvPr id="4" name="Picture 4" descr="Graphical user interface, text&#10;&#10;Description automatically generated">
            <a:extLst>
              <a:ext uri="{FF2B5EF4-FFF2-40B4-BE49-F238E27FC236}">
                <a16:creationId xmlns:a16="http://schemas.microsoft.com/office/drawing/2014/main" id="{A54D1CEA-5DAC-4B65-919F-CF31D72A6AB4}"/>
              </a:ext>
            </a:extLst>
          </p:cNvPr>
          <p:cNvPicPr>
            <a:picLocks noChangeAspect="1"/>
          </p:cNvPicPr>
          <p:nvPr/>
        </p:nvPicPr>
        <p:blipFill>
          <a:blip r:embed="rId2"/>
          <a:stretch>
            <a:fillRect/>
          </a:stretch>
        </p:blipFill>
        <p:spPr>
          <a:xfrm>
            <a:off x="1707" y="1279"/>
            <a:ext cx="9029698" cy="4322075"/>
          </a:xfrm>
          <a:prstGeom prst="rect">
            <a:avLst/>
          </a:prstGeom>
        </p:spPr>
      </p:pic>
      <p:pic>
        <p:nvPicPr>
          <p:cNvPr id="5" name="Picture 4">
            <a:extLst>
              <a:ext uri="{FF2B5EF4-FFF2-40B4-BE49-F238E27FC236}">
                <a16:creationId xmlns:a16="http://schemas.microsoft.com/office/drawing/2014/main" id="{B0E3C9BD-6DFE-40D5-93E6-10C4A4CE74E9}"/>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4292761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ea typeface="+mj-lt"/>
                <a:cs typeface="+mj-lt"/>
              </a:rPr>
              <a:t>Lesson Objectives</a:t>
            </a:r>
          </a:p>
          <a:p>
            <a:endParaRPr lang="en-US" dirty="0">
              <a:cs typeface="Calibri"/>
            </a:endParaRPr>
          </a:p>
        </p:txBody>
      </p:sp>
      <p:sp>
        <p:nvSpPr>
          <p:cNvPr id="3" name="Content Placeholder 2"/>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On completion of this lesson, you will be able to:</a:t>
            </a:r>
          </a:p>
          <a:p>
            <a:pPr marL="585470" lvl="1" indent="-128270" algn="l">
              <a:lnSpc>
                <a:spcPct val="90000"/>
              </a:lnSpc>
              <a:spcBef>
                <a:spcPts val="0"/>
              </a:spcBef>
              <a:spcAft>
                <a:spcPts val="600"/>
              </a:spcAft>
              <a:buFont typeface="Tahoma" panose="05050102010706020507" pitchFamily="18" charset="2"/>
              <a:buChar char="»"/>
            </a:pPr>
            <a:r>
              <a:rPr lang="en-US"/>
              <a:t>Define conceptual model</a:t>
            </a:r>
          </a:p>
          <a:p>
            <a:pPr marL="585470" lvl="1" indent="-128270" algn="l">
              <a:lnSpc>
                <a:spcPct val="90000"/>
              </a:lnSpc>
              <a:spcBef>
                <a:spcPts val="0"/>
              </a:spcBef>
              <a:spcAft>
                <a:spcPts val="600"/>
              </a:spcAft>
              <a:buFont typeface="Tahoma" panose="05050102010706020507" pitchFamily="18" charset="2"/>
              <a:buChar char="»"/>
            </a:pPr>
            <a:r>
              <a:rPr lang="en-US"/>
              <a:t>State objectives of conceptual model and list its components</a:t>
            </a:r>
          </a:p>
          <a:p>
            <a:pPr marL="585470" lvl="1" indent="-128270" algn="l">
              <a:lnSpc>
                <a:spcPct val="90000"/>
              </a:lnSpc>
              <a:spcBef>
                <a:spcPts val="0"/>
              </a:spcBef>
              <a:spcAft>
                <a:spcPts val="600"/>
              </a:spcAft>
              <a:buFont typeface="Tahoma" panose="05050102010706020507" pitchFamily="18" charset="2"/>
              <a:buChar char="»"/>
            </a:pPr>
            <a:r>
              <a:rPr lang="en-US"/>
              <a:t>List and describe main stages in conceptual modeling</a:t>
            </a:r>
          </a:p>
          <a:p>
            <a:pPr marL="585470" lvl="1" indent="-128270" algn="l">
              <a:lnSpc>
                <a:spcPct val="90000"/>
              </a:lnSpc>
              <a:spcBef>
                <a:spcPts val="0"/>
              </a:spcBef>
              <a:spcAft>
                <a:spcPts val="600"/>
              </a:spcAft>
              <a:buFont typeface="Tahoma" panose="05050102010706020507" pitchFamily="18" charset="2"/>
              <a:buChar char="»"/>
            </a:pPr>
            <a:r>
              <a:rPr lang="en-US"/>
              <a:t>Describe Online Transaction Processing System</a:t>
            </a:r>
          </a:p>
          <a:p>
            <a:pPr marL="585470" lvl="1" indent="-128270" algn="l">
              <a:lnSpc>
                <a:spcPct val="90000"/>
              </a:lnSpc>
              <a:spcBef>
                <a:spcPts val="0"/>
              </a:spcBef>
              <a:spcAft>
                <a:spcPts val="600"/>
              </a:spcAft>
              <a:buFont typeface="Tahoma" panose="05050102010706020507" pitchFamily="18" charset="2"/>
              <a:buChar char="»"/>
            </a:pPr>
            <a:r>
              <a:rPr lang="en-US"/>
              <a:t>State advantages of using generic model</a:t>
            </a:r>
          </a:p>
          <a:p>
            <a:pPr marL="585470" lvl="1" indent="-128270" algn="l">
              <a:lnSpc>
                <a:spcPct val="90000"/>
              </a:lnSpc>
              <a:spcBef>
                <a:spcPts val="0"/>
              </a:spcBef>
              <a:spcAft>
                <a:spcPts val="600"/>
              </a:spcAft>
              <a:buFont typeface="Tahoma" panose="05050102010706020507" pitchFamily="18" charset="2"/>
              <a:buChar char="»"/>
            </a:pPr>
            <a:r>
              <a:rPr lang="en-US"/>
              <a:t>Describe the components of a generic model</a:t>
            </a:r>
          </a:p>
          <a:p>
            <a:pPr marL="585470" lvl="1" indent="-128270" algn="l">
              <a:lnSpc>
                <a:spcPct val="90000"/>
              </a:lnSpc>
              <a:spcBef>
                <a:spcPts val="0"/>
              </a:spcBef>
              <a:spcAft>
                <a:spcPts val="600"/>
              </a:spcAft>
              <a:buFont typeface="Tahoma" panose="05050102010706020507" pitchFamily="18" charset="2"/>
              <a:buChar char="»"/>
            </a:pPr>
            <a:r>
              <a:rPr lang="en-US"/>
              <a:t>Identify steps of dimension modeling</a:t>
            </a:r>
          </a:p>
          <a:p>
            <a:pPr marL="128270" indent="-128270"/>
            <a:endParaRPr lang="en-US" dirty="0"/>
          </a:p>
        </p:txBody>
      </p:sp>
      <p:sp>
        <p:nvSpPr>
          <p:cNvPr id="5" name="Rectangle 4">
            <a:extLst>
              <a:ext uri="{FF2B5EF4-FFF2-40B4-BE49-F238E27FC236}">
                <a16:creationId xmlns:a16="http://schemas.microsoft.com/office/drawing/2014/main" id="{29F9A337-1561-4E0D-A67D-0F90F6C6B321}"/>
              </a:ext>
            </a:extLst>
          </p:cNvPr>
          <p:cNvSpPr/>
          <p:nvPr/>
        </p:nvSpPr>
        <p:spPr>
          <a:xfrm>
            <a:off x="7012641"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F764BD7-A338-49CC-9D60-D8F7A60BA0A2}"/>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40678402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000">
                <a:ea typeface="+mj-lt"/>
                <a:cs typeface="+mj-lt"/>
              </a:rPr>
              <a:t>3.1: Introduction to Conceptual Model </a:t>
            </a:r>
            <a:br>
              <a:rPr lang="en-US" dirty="0">
                <a:ea typeface="+mj-lt"/>
                <a:cs typeface="+mj-lt"/>
              </a:rPr>
            </a:br>
            <a:r>
              <a:rPr lang="en-US">
                <a:ea typeface="+mj-lt"/>
                <a:cs typeface="+mj-lt"/>
              </a:rPr>
              <a:t>What is a Conceptual Model?</a:t>
            </a:r>
          </a:p>
          <a:p>
            <a:endParaRPr lang="en-US" dirty="0">
              <a:cs typeface="Calibri"/>
            </a:endParaRPr>
          </a:p>
        </p:txBody>
      </p:sp>
      <p:sp>
        <p:nvSpPr>
          <p:cNvPr id="3" name="Content Placeholder 2"/>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Creating a conceptual model is the central activity in the data modeling process.</a:t>
            </a:r>
            <a:endParaRPr lang="en-US" dirty="0"/>
          </a:p>
          <a:p>
            <a:pPr marL="128270" indent="-128270" algn="l">
              <a:lnSpc>
                <a:spcPct val="90000"/>
              </a:lnSpc>
              <a:spcBef>
                <a:spcPts val="0"/>
              </a:spcBef>
              <a:spcAft>
                <a:spcPts val="600"/>
              </a:spcAft>
            </a:pPr>
            <a:r>
              <a:rPr lang="en-US"/>
              <a:t>In this process, we move from requirements to solutions.</a:t>
            </a:r>
            <a:endParaRPr lang="en-US" dirty="0"/>
          </a:p>
          <a:p>
            <a:pPr marL="128270" indent="-128270" algn="l">
              <a:lnSpc>
                <a:spcPct val="90000"/>
              </a:lnSpc>
              <a:spcBef>
                <a:spcPts val="0"/>
              </a:spcBef>
              <a:spcAft>
                <a:spcPts val="600"/>
              </a:spcAft>
            </a:pPr>
            <a:endParaRPr lang="en-US" dirty="0"/>
          </a:p>
          <a:p>
            <a:pPr marL="128270" indent="-128270"/>
            <a:endParaRPr lang="en-US" dirty="0"/>
          </a:p>
        </p:txBody>
      </p:sp>
      <p:sp>
        <p:nvSpPr>
          <p:cNvPr id="4" name="Rectangle 3">
            <a:extLst>
              <a:ext uri="{FF2B5EF4-FFF2-40B4-BE49-F238E27FC236}">
                <a16:creationId xmlns:a16="http://schemas.microsoft.com/office/drawing/2014/main" id="{5DC85B39-3366-48BA-AE2F-6C3E193623EF}"/>
              </a:ext>
            </a:extLst>
          </p:cNvPr>
          <p:cNvSpPr/>
          <p:nvPr/>
        </p:nvSpPr>
        <p:spPr>
          <a:xfrm>
            <a:off x="7012641"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shape&#10;&#10;Description automatically generated">
            <a:extLst>
              <a:ext uri="{FF2B5EF4-FFF2-40B4-BE49-F238E27FC236}">
                <a16:creationId xmlns:a16="http://schemas.microsoft.com/office/drawing/2014/main" id="{4E632D43-A4BA-4A44-819A-D28D66117CC5}"/>
              </a:ext>
            </a:extLst>
          </p:cNvPr>
          <p:cNvPicPr>
            <a:picLocks noChangeAspect="1"/>
          </p:cNvPicPr>
          <p:nvPr/>
        </p:nvPicPr>
        <p:blipFill>
          <a:blip r:embed="rId2"/>
          <a:stretch>
            <a:fillRect/>
          </a:stretch>
        </p:blipFill>
        <p:spPr>
          <a:xfrm>
            <a:off x="4266631" y="1637738"/>
            <a:ext cx="1676969" cy="1868024"/>
          </a:xfrm>
          <a:prstGeom prst="rect">
            <a:avLst/>
          </a:prstGeom>
        </p:spPr>
      </p:pic>
    </p:spTree>
    <p:extLst>
      <p:ext uri="{BB962C8B-B14F-4D97-AF65-F5344CB8AC3E}">
        <p14:creationId xmlns:p14="http://schemas.microsoft.com/office/powerpoint/2010/main" val="17185344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40D0-EA0A-49AA-B6DB-0F34BEEDC9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6F3597-8BC5-465D-AB50-E5170F89139C}"/>
              </a:ext>
            </a:extLst>
          </p:cNvPr>
          <p:cNvSpPr>
            <a:spLocks noGrp="1"/>
          </p:cNvSpPr>
          <p:nvPr>
            <p:ph idx="1"/>
          </p:nvPr>
        </p:nvSpPr>
        <p:spPr/>
        <p:txBody>
          <a:bodyPr vert="horz" lIns="91440" tIns="45720" rIns="91440" bIns="45720" rtlCol="0" anchor="t">
            <a:normAutofit/>
          </a:bodyPr>
          <a:lstStyle/>
          <a:p>
            <a:pPr marL="128270" indent="-128270"/>
            <a:r>
              <a:rPr lang="en-US">
                <a:latin typeface="Tahoma"/>
                <a:ea typeface="Tahoma"/>
                <a:cs typeface="Tahoma"/>
              </a:rPr>
              <a:t>Conceptual data model includes all major entities and relationships and </a:t>
            </a:r>
            <a:endParaRPr lang="en-US"/>
          </a:p>
          <a:p>
            <a:pPr marL="128270" indent="-128270"/>
            <a:r>
              <a:rPr lang="en-US">
                <a:latin typeface="Tahoma"/>
                <a:ea typeface="Tahoma"/>
                <a:cs typeface="Tahoma"/>
              </a:rPr>
              <a:t>does not contain much detailed level of information about attributes and is </a:t>
            </a:r>
            <a:endParaRPr lang="en-US"/>
          </a:p>
          <a:p>
            <a:pPr marL="128270" indent="-128270"/>
            <a:r>
              <a:rPr lang="en-US">
                <a:latin typeface="Tahoma"/>
                <a:ea typeface="Tahoma"/>
                <a:cs typeface="Tahoma"/>
              </a:rPr>
              <a:t>often used in the INITIAL PLANNING PHASE. Conceptual data model is </a:t>
            </a:r>
            <a:endParaRPr lang="en-US"/>
          </a:p>
          <a:p>
            <a:pPr marL="128270" indent="-128270"/>
            <a:r>
              <a:rPr lang="en-US">
                <a:latin typeface="Tahoma"/>
                <a:ea typeface="Tahoma"/>
                <a:cs typeface="Tahoma"/>
              </a:rPr>
              <a:t>created by gathering business requirements from various sources like </a:t>
            </a:r>
            <a:endParaRPr lang="en-US"/>
          </a:p>
          <a:p>
            <a:pPr marL="128270" indent="-128270"/>
            <a:r>
              <a:rPr lang="en-US">
                <a:latin typeface="Tahoma"/>
                <a:ea typeface="Tahoma"/>
                <a:cs typeface="Tahoma"/>
              </a:rPr>
              <a:t>business documents, discussion with functional teams, business analysts, </a:t>
            </a:r>
            <a:endParaRPr lang="en-US"/>
          </a:p>
          <a:p>
            <a:pPr marL="128270" indent="-128270"/>
            <a:r>
              <a:rPr lang="en-US">
                <a:latin typeface="Tahoma"/>
                <a:ea typeface="Tahoma"/>
                <a:cs typeface="Tahoma"/>
              </a:rPr>
              <a:t>smart management experts and end users who do the reporting on the </a:t>
            </a:r>
            <a:endParaRPr lang="en-US"/>
          </a:p>
          <a:p>
            <a:pPr marL="128270" indent="-128270"/>
            <a:r>
              <a:rPr lang="en-US">
                <a:latin typeface="Tahoma"/>
                <a:ea typeface="Tahoma"/>
                <a:cs typeface="Tahoma"/>
              </a:rPr>
              <a:t>database.</a:t>
            </a:r>
          </a:p>
          <a:p>
            <a:pPr marL="128270" indent="-128270"/>
            <a:endParaRPr lang="en-US"/>
          </a:p>
        </p:txBody>
      </p:sp>
      <p:pic>
        <p:nvPicPr>
          <p:cNvPr id="4" name="Picture 3">
            <a:extLst>
              <a:ext uri="{FF2B5EF4-FFF2-40B4-BE49-F238E27FC236}">
                <a16:creationId xmlns:a16="http://schemas.microsoft.com/office/drawing/2014/main" id="{3A0D2C7E-F871-49A9-B918-D2EF9C8AC585}"/>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8428716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0482F-1428-4C36-B672-C39B794210A1}"/>
              </a:ext>
            </a:extLst>
          </p:cNvPr>
          <p:cNvSpPr>
            <a:spLocks noGrp="1"/>
          </p:cNvSpPr>
          <p:nvPr>
            <p:ph type="title"/>
          </p:nvPr>
        </p:nvSpPr>
        <p:spPr>
          <a:xfrm>
            <a:off x="-375" y="194895"/>
            <a:ext cx="7886700" cy="678495"/>
          </a:xfrm>
        </p:spPr>
        <p:txBody>
          <a:bodyPr/>
          <a:lstStyle/>
          <a:p>
            <a:r>
              <a:rPr lang="en-US" sz="1200">
                <a:latin typeface="Arial"/>
                <a:ea typeface="+mj-lt"/>
                <a:cs typeface="+mj-lt"/>
              </a:rPr>
              <a:t>3.1: Goals of Conceptual Model </a:t>
            </a:r>
            <a:br>
              <a:rPr lang="en-US" sz="1200">
                <a:ea typeface="+mj-lt"/>
                <a:cs typeface="+mj-lt"/>
              </a:rPr>
            </a:br>
            <a:r>
              <a:rPr lang="en-US">
                <a:ea typeface="+mj-lt"/>
                <a:cs typeface="+mj-lt"/>
              </a:rPr>
              <a:t>Objectives of a Conceptual Model</a:t>
            </a:r>
          </a:p>
          <a:p>
            <a:endParaRPr lang="en-US">
              <a:cs typeface="Calibri"/>
            </a:endParaRPr>
          </a:p>
        </p:txBody>
      </p:sp>
      <p:sp>
        <p:nvSpPr>
          <p:cNvPr id="3" name="Content Placeholder 2">
            <a:extLst>
              <a:ext uri="{FF2B5EF4-FFF2-40B4-BE49-F238E27FC236}">
                <a16:creationId xmlns:a16="http://schemas.microsoft.com/office/drawing/2014/main" id="{18518577-5CD9-4018-A566-31A8E9957B3C}"/>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All pieces of information that are required to run a business are properly recognized.</a:t>
            </a:r>
          </a:p>
          <a:p>
            <a:pPr marL="128270" indent="-128270" algn="l">
              <a:lnSpc>
                <a:spcPct val="90000"/>
              </a:lnSpc>
              <a:spcBef>
                <a:spcPts val="0"/>
              </a:spcBef>
              <a:spcAft>
                <a:spcPts val="600"/>
              </a:spcAft>
            </a:pPr>
            <a:r>
              <a:rPr lang="en-US"/>
              <a:t>Every single piece of required information is displayed only once in the model.</a:t>
            </a:r>
          </a:p>
          <a:p>
            <a:pPr marL="128270" indent="-128270" algn="l">
              <a:lnSpc>
                <a:spcPct val="90000"/>
              </a:lnSpc>
              <a:spcBef>
                <a:spcPts val="0"/>
              </a:spcBef>
              <a:spcAft>
                <a:spcPts val="600"/>
              </a:spcAft>
            </a:pPr>
            <a:r>
              <a:rPr lang="en-US"/>
              <a:t>The main consideration is, in the future system, the information should be available in a predictable and logical place. </a:t>
            </a:r>
          </a:p>
          <a:p>
            <a:pPr marL="128270" indent="-128270" algn="l">
              <a:lnSpc>
                <a:spcPct val="90000"/>
              </a:lnSpc>
              <a:spcBef>
                <a:spcPts val="0"/>
              </a:spcBef>
              <a:spcAft>
                <a:spcPts val="600"/>
              </a:spcAft>
            </a:pPr>
            <a:r>
              <a:rPr lang="en-US"/>
              <a:t>Related information is kept together.</a:t>
            </a:r>
          </a:p>
          <a:p>
            <a:pPr marL="128270" indent="-128270" algn="l">
              <a:lnSpc>
                <a:spcPct val="90000"/>
              </a:lnSpc>
              <a:spcBef>
                <a:spcPts val="0"/>
              </a:spcBef>
              <a:spcAft>
                <a:spcPts val="600"/>
              </a:spcAft>
            </a:pPr>
            <a:r>
              <a:rPr lang="en-US"/>
              <a:t>A proper Entity-Relationship (ER) model leads to a set of logically coherent tables.</a:t>
            </a:r>
          </a:p>
          <a:p>
            <a:pPr marL="128270" indent="-128270" algn="l">
              <a:lnSpc>
                <a:spcPct val="90000"/>
              </a:lnSpc>
              <a:spcBef>
                <a:spcPts val="0"/>
              </a:spcBef>
              <a:spcAft>
                <a:spcPts val="600"/>
              </a:spcAft>
            </a:pPr>
            <a:endParaRPr lang="en-US"/>
          </a:p>
          <a:p>
            <a:pPr marL="128270" indent="-128270"/>
            <a:endParaRPr lang="en-US"/>
          </a:p>
        </p:txBody>
      </p:sp>
      <p:pic>
        <p:nvPicPr>
          <p:cNvPr id="4" name="Picture 4">
            <a:extLst>
              <a:ext uri="{FF2B5EF4-FFF2-40B4-BE49-F238E27FC236}">
                <a16:creationId xmlns:a16="http://schemas.microsoft.com/office/drawing/2014/main" id="{42CF73B1-05A3-410B-9DA1-E9C590E8D3D3}"/>
              </a:ext>
            </a:extLst>
          </p:cNvPr>
          <p:cNvPicPr>
            <a:picLocks noChangeAspect="1"/>
          </p:cNvPicPr>
          <p:nvPr/>
        </p:nvPicPr>
        <p:blipFill>
          <a:blip r:embed="rId2"/>
          <a:stretch>
            <a:fillRect/>
          </a:stretch>
        </p:blipFill>
        <p:spPr>
          <a:xfrm>
            <a:off x="6863260" y="2680577"/>
            <a:ext cx="1695450" cy="1590675"/>
          </a:xfrm>
          <a:prstGeom prst="rect">
            <a:avLst/>
          </a:prstGeom>
        </p:spPr>
      </p:pic>
      <p:pic>
        <p:nvPicPr>
          <p:cNvPr id="5" name="Picture 4">
            <a:extLst>
              <a:ext uri="{FF2B5EF4-FFF2-40B4-BE49-F238E27FC236}">
                <a16:creationId xmlns:a16="http://schemas.microsoft.com/office/drawing/2014/main" id="{A88974EC-60C8-4489-91C0-E6C934A5FC09}"/>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7242658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0EFE-8967-4FED-AF82-8B64A919BE06}"/>
              </a:ext>
            </a:extLst>
          </p:cNvPr>
          <p:cNvSpPr>
            <a:spLocks noGrp="1"/>
          </p:cNvSpPr>
          <p:nvPr>
            <p:ph type="title"/>
          </p:nvPr>
        </p:nvSpPr>
        <p:spPr/>
        <p:txBody>
          <a:bodyPr/>
          <a:lstStyle/>
          <a:p>
            <a:r>
              <a:rPr lang="en-US">
                <a:ea typeface="+mj-lt"/>
                <a:cs typeface="+mj-lt"/>
              </a:rPr>
              <a:t>3.2: Stages in Conceptual Modeling </a:t>
            </a:r>
            <a:br>
              <a:rPr lang="en-US">
                <a:ea typeface="+mj-lt"/>
                <a:cs typeface="+mj-lt"/>
              </a:rPr>
            </a:br>
            <a:r>
              <a:rPr lang="en-US">
                <a:ea typeface="+mj-lt"/>
                <a:cs typeface="+mj-lt"/>
              </a:rPr>
              <a:t>Main Stages in Conceptual Modeling</a:t>
            </a:r>
          </a:p>
          <a:p>
            <a:endParaRPr lang="en-US">
              <a:cs typeface="Calibri"/>
            </a:endParaRPr>
          </a:p>
        </p:txBody>
      </p:sp>
      <p:sp>
        <p:nvSpPr>
          <p:cNvPr id="3" name="Content Placeholder 2">
            <a:extLst>
              <a:ext uri="{FF2B5EF4-FFF2-40B4-BE49-F238E27FC236}">
                <a16:creationId xmlns:a16="http://schemas.microsoft.com/office/drawing/2014/main" id="{8375A06B-31C3-45BE-B413-F5DD2A36C0A1}"/>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Main stages in conceptual modeling are as follows:</a:t>
            </a:r>
          </a:p>
          <a:p>
            <a:pPr marL="585470" lvl="1" indent="-128270" algn="l">
              <a:lnSpc>
                <a:spcPct val="90000"/>
              </a:lnSpc>
              <a:spcBef>
                <a:spcPts val="0"/>
              </a:spcBef>
              <a:spcAft>
                <a:spcPts val="600"/>
              </a:spcAft>
              <a:buFont typeface="Tahoma" panose="05050102010706020507" pitchFamily="18" charset="2"/>
              <a:buChar char="»"/>
            </a:pPr>
            <a:r>
              <a:rPr lang="en-US"/>
              <a:t>Identification of requirements (done in previous lesson)</a:t>
            </a:r>
          </a:p>
          <a:p>
            <a:pPr marL="585470" lvl="1" indent="-128270" algn="l">
              <a:lnSpc>
                <a:spcPct val="90000"/>
              </a:lnSpc>
              <a:spcBef>
                <a:spcPts val="0"/>
              </a:spcBef>
              <a:spcAft>
                <a:spcPts val="600"/>
              </a:spcAft>
              <a:buFont typeface="Tahoma" panose="05050102010706020507" pitchFamily="18" charset="2"/>
              <a:buChar char="»"/>
            </a:pPr>
            <a:r>
              <a:rPr lang="en-US"/>
              <a:t>Designing of solutions</a:t>
            </a:r>
          </a:p>
          <a:p>
            <a:pPr marL="585470" lvl="1" indent="-128270" algn="l">
              <a:lnSpc>
                <a:spcPct val="90000"/>
              </a:lnSpc>
              <a:spcBef>
                <a:spcPts val="0"/>
              </a:spcBef>
              <a:spcAft>
                <a:spcPts val="600"/>
              </a:spcAft>
              <a:buFont typeface="Tahoma" panose="05050102010706020507" pitchFamily="18" charset="2"/>
              <a:buChar char="»"/>
            </a:pPr>
            <a:r>
              <a:rPr lang="en-US"/>
              <a:t>Evaluation of solutions</a:t>
            </a:r>
          </a:p>
          <a:p>
            <a:pPr marL="128270" indent="-128270" algn="l">
              <a:lnSpc>
                <a:spcPct val="90000"/>
              </a:lnSpc>
              <a:spcBef>
                <a:spcPts val="0"/>
              </a:spcBef>
              <a:spcAft>
                <a:spcPts val="600"/>
              </a:spcAft>
            </a:pPr>
            <a:endParaRPr lang="en-US"/>
          </a:p>
          <a:p>
            <a:pPr marL="128270" indent="-128270"/>
            <a:endParaRPr lang="en-US"/>
          </a:p>
        </p:txBody>
      </p:sp>
      <p:pic>
        <p:nvPicPr>
          <p:cNvPr id="5" name="Picture 5" descr="Diagram&#10;&#10;Description automatically generated">
            <a:extLst>
              <a:ext uri="{FF2B5EF4-FFF2-40B4-BE49-F238E27FC236}">
                <a16:creationId xmlns:a16="http://schemas.microsoft.com/office/drawing/2014/main" id="{4EF33784-B201-4E75-B0A9-A778E60E9B63}"/>
              </a:ext>
            </a:extLst>
          </p:cNvPr>
          <p:cNvPicPr>
            <a:picLocks noChangeAspect="1"/>
          </p:cNvPicPr>
          <p:nvPr/>
        </p:nvPicPr>
        <p:blipFill>
          <a:blip r:embed="rId2"/>
          <a:stretch>
            <a:fillRect/>
          </a:stretch>
        </p:blipFill>
        <p:spPr>
          <a:xfrm>
            <a:off x="4471347" y="1784720"/>
            <a:ext cx="3314700" cy="2665881"/>
          </a:xfrm>
          <a:prstGeom prst="rect">
            <a:avLst/>
          </a:prstGeom>
        </p:spPr>
      </p:pic>
      <p:pic>
        <p:nvPicPr>
          <p:cNvPr id="6" name="Picture 5">
            <a:extLst>
              <a:ext uri="{FF2B5EF4-FFF2-40B4-BE49-F238E27FC236}">
                <a16:creationId xmlns:a16="http://schemas.microsoft.com/office/drawing/2014/main" id="{7EC1303C-574A-4A50-ABB2-9C060C23F234}"/>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6251636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F054-5788-4CF5-A253-371CC9131E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596EB8-7470-4690-A90B-1C56A922D7D2}"/>
              </a:ext>
            </a:extLst>
          </p:cNvPr>
          <p:cNvSpPr>
            <a:spLocks noGrp="1"/>
          </p:cNvSpPr>
          <p:nvPr>
            <p:ph idx="1"/>
          </p:nvPr>
        </p:nvSpPr>
        <p:spPr/>
        <p:txBody>
          <a:bodyPr vert="horz" lIns="91440" tIns="45720" rIns="91440" bIns="45720" rtlCol="0" anchor="t">
            <a:normAutofit/>
          </a:bodyPr>
          <a:lstStyle/>
          <a:p>
            <a:pPr marL="128270" indent="-128270"/>
            <a:r>
              <a:rPr lang="en-US" b="1"/>
              <a:t>Main Stages in Conceptual Modeling: </a:t>
            </a:r>
            <a:endParaRPr lang="en-US"/>
          </a:p>
          <a:p>
            <a:pPr marL="128270" indent="-128270"/>
            <a:r>
              <a:rPr lang="en-US">
                <a:latin typeface="Tahoma"/>
                <a:ea typeface="Tahoma"/>
                <a:cs typeface="Tahoma"/>
              </a:rPr>
              <a:t>Conceptual modeling has various stages, starting from identification of </a:t>
            </a:r>
            <a:endParaRPr lang="en-US"/>
          </a:p>
          <a:p>
            <a:pPr marL="128270" indent="-128270"/>
            <a:r>
              <a:rPr lang="en-US">
                <a:latin typeface="Tahoma"/>
                <a:ea typeface="Tahoma"/>
                <a:cs typeface="Tahoma"/>
              </a:rPr>
              <a:t>requirements to design of solutions and finally to their evaluation. All these </a:t>
            </a:r>
            <a:endParaRPr lang="en-US"/>
          </a:p>
          <a:p>
            <a:pPr marL="128270" indent="-128270"/>
            <a:r>
              <a:rPr lang="en-US">
                <a:latin typeface="Tahoma"/>
                <a:ea typeface="Tahoma"/>
                <a:cs typeface="Tahoma"/>
              </a:rPr>
              <a:t>stages provide basic inputs to conceptual modeling process, which gets fine</a:t>
            </a:r>
          </a:p>
          <a:p>
            <a:pPr marL="128270" indent="-128270"/>
            <a:r>
              <a:rPr lang="en-US">
                <a:latin typeface="Tahoma"/>
                <a:ea typeface="Tahoma"/>
                <a:cs typeface="Tahoma"/>
              </a:rPr>
              <a:t>tuned in the later stages of modeling. </a:t>
            </a:r>
            <a:endParaRPr lang="en-US"/>
          </a:p>
          <a:p>
            <a:pPr marL="128270" indent="-128270"/>
            <a:r>
              <a:rPr lang="en-US">
                <a:latin typeface="Tahoma"/>
                <a:ea typeface="Tahoma"/>
                <a:cs typeface="Tahoma"/>
              </a:rPr>
              <a:t>Refer to lesson 2 for Identification of Requirements.</a:t>
            </a:r>
          </a:p>
          <a:p>
            <a:pPr marL="128270" indent="-128270"/>
            <a:endParaRPr lang="en-US"/>
          </a:p>
        </p:txBody>
      </p:sp>
      <p:pic>
        <p:nvPicPr>
          <p:cNvPr id="4" name="Picture 3">
            <a:extLst>
              <a:ext uri="{FF2B5EF4-FFF2-40B4-BE49-F238E27FC236}">
                <a16:creationId xmlns:a16="http://schemas.microsoft.com/office/drawing/2014/main" id="{0F5D1CD7-9C7F-4FFC-AE35-BDB8201F7D4D}"/>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5535090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3DBD-DAE2-4834-A021-30451F3F1B09}"/>
              </a:ext>
            </a:extLst>
          </p:cNvPr>
          <p:cNvSpPr>
            <a:spLocks noGrp="1"/>
          </p:cNvSpPr>
          <p:nvPr>
            <p:ph type="title"/>
          </p:nvPr>
        </p:nvSpPr>
        <p:spPr/>
        <p:txBody>
          <a:bodyPr/>
          <a:lstStyle/>
          <a:p>
            <a:r>
              <a:rPr lang="en-US">
                <a:ea typeface="+mj-lt"/>
                <a:cs typeface="+mj-lt"/>
              </a:rPr>
              <a:t>3.2: Designing Solutions </a:t>
            </a:r>
            <a:br>
              <a:rPr lang="en-US" dirty="0">
                <a:ea typeface="+mj-lt"/>
                <a:cs typeface="+mj-lt"/>
              </a:rPr>
            </a:br>
            <a:endParaRPr lang="en-US">
              <a:ea typeface="+mj-lt"/>
              <a:cs typeface="+mj-lt"/>
            </a:endParaRPr>
          </a:p>
        </p:txBody>
      </p:sp>
      <p:sp>
        <p:nvSpPr>
          <p:cNvPr id="3" name="Content Placeholder 2">
            <a:extLst>
              <a:ext uri="{FF2B5EF4-FFF2-40B4-BE49-F238E27FC236}">
                <a16:creationId xmlns:a16="http://schemas.microsoft.com/office/drawing/2014/main" id="{FE6ECB3D-7D02-4F91-86E9-13F8AB645C1B}"/>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While designing solutions:</a:t>
            </a:r>
          </a:p>
          <a:p>
            <a:pPr marL="585470" lvl="1" indent="-128270" algn="l">
              <a:lnSpc>
                <a:spcPct val="90000"/>
              </a:lnSpc>
              <a:spcBef>
                <a:spcPts val="0"/>
              </a:spcBef>
              <a:spcAft>
                <a:spcPts val="600"/>
              </a:spcAft>
              <a:buFont typeface="Tahoma" panose="05050102010706020507" pitchFamily="18" charset="2"/>
              <a:buChar char="»"/>
            </a:pPr>
            <a:r>
              <a:rPr lang="en-US">
                <a:latin typeface="Tahoma"/>
                <a:ea typeface="Tahoma"/>
                <a:cs typeface="Tahoma"/>
              </a:rPr>
              <a:t>Understand the application type (OLTP/OLAP).</a:t>
            </a:r>
          </a:p>
          <a:p>
            <a:pPr marL="585470" lvl="1" indent="-128270" algn="l">
              <a:lnSpc>
                <a:spcPct val="90000"/>
              </a:lnSpc>
              <a:spcBef>
                <a:spcPts val="0"/>
              </a:spcBef>
              <a:spcAft>
                <a:spcPts val="600"/>
              </a:spcAft>
              <a:buFont typeface="Tahoma" panose="05050102010706020507" pitchFamily="18" charset="2"/>
              <a:buChar char="»"/>
            </a:pPr>
            <a:r>
              <a:rPr lang="en-US">
                <a:latin typeface="Tahoma"/>
                <a:ea typeface="Tahoma"/>
                <a:cs typeface="Tahoma"/>
              </a:rPr>
              <a:t>Use a generic model from the respective application area, and then tailor it as per your requirements.</a:t>
            </a:r>
          </a:p>
          <a:p>
            <a:pPr marL="585470" lvl="1" indent="-128270" algn="l">
              <a:lnSpc>
                <a:spcPct val="90000"/>
              </a:lnSpc>
              <a:spcBef>
                <a:spcPts val="0"/>
              </a:spcBef>
              <a:spcAft>
                <a:spcPts val="600"/>
              </a:spcAft>
              <a:buFont typeface="Tahoma" panose="05050102010706020507" pitchFamily="18" charset="2"/>
              <a:buChar char="»"/>
            </a:pPr>
            <a:r>
              <a:rPr lang="en-US">
                <a:latin typeface="Tahoma"/>
                <a:ea typeface="Tahoma"/>
                <a:cs typeface="Tahoma"/>
              </a:rPr>
              <a:t>Try a generic model from other application areas and draw an analogy from the model.</a:t>
            </a:r>
          </a:p>
          <a:p>
            <a:pPr marL="585470" lvl="1" indent="-128270" algn="l">
              <a:lnSpc>
                <a:spcPct val="90000"/>
              </a:lnSpc>
              <a:spcBef>
                <a:spcPts val="0"/>
              </a:spcBef>
              <a:spcAft>
                <a:spcPts val="600"/>
              </a:spcAft>
              <a:buFont typeface="Tahoma" panose="05050102010706020507" pitchFamily="18" charset="2"/>
              <a:buChar char="»"/>
            </a:pPr>
            <a:r>
              <a:rPr lang="en-US">
                <a:latin typeface="Tahoma"/>
                <a:ea typeface="Tahoma"/>
                <a:cs typeface="Tahoma"/>
              </a:rPr>
              <a:t>Design your own generic model. There are two methods, Bottom-up Modeling and Top-Down Modeling.</a:t>
            </a:r>
          </a:p>
          <a:p>
            <a:pPr marL="585470" lvl="1" indent="-128270" algn="l">
              <a:lnSpc>
                <a:spcPct val="90000"/>
              </a:lnSpc>
              <a:spcBef>
                <a:spcPts val="0"/>
              </a:spcBef>
              <a:spcAft>
                <a:spcPts val="600"/>
              </a:spcAft>
              <a:buFont typeface="Tahoma" panose="05050102010706020507" pitchFamily="18" charset="2"/>
              <a:buChar char="»"/>
            </a:pPr>
            <a:r>
              <a:rPr lang="en-US">
                <a:latin typeface="Tahoma"/>
                <a:ea typeface="Tahoma"/>
                <a:cs typeface="Tahoma"/>
              </a:rPr>
              <a:t>Design the generic model to handle exceptions</a:t>
            </a:r>
          </a:p>
          <a:p>
            <a:pPr marL="128270" indent="-128270" algn="l">
              <a:lnSpc>
                <a:spcPct val="90000"/>
              </a:lnSpc>
              <a:spcBef>
                <a:spcPts val="0"/>
              </a:spcBef>
              <a:spcAft>
                <a:spcPts val="600"/>
              </a:spcAft>
            </a:pPr>
            <a:endParaRPr lang="en-US"/>
          </a:p>
          <a:p>
            <a:pPr marL="128270" indent="-128270"/>
            <a:endParaRPr lang="en-US"/>
          </a:p>
        </p:txBody>
      </p:sp>
      <p:pic>
        <p:nvPicPr>
          <p:cNvPr id="4" name="Picture 3">
            <a:extLst>
              <a:ext uri="{FF2B5EF4-FFF2-40B4-BE49-F238E27FC236}">
                <a16:creationId xmlns:a16="http://schemas.microsoft.com/office/drawing/2014/main" id="{EAD1F234-C22F-408E-9997-C6BF154AC32D}"/>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8746374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7F510-4AE8-4B58-8EB6-50F69C8846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C5B035-2740-47D7-BE5B-7DA018727656}"/>
              </a:ext>
            </a:extLst>
          </p:cNvPr>
          <p:cNvSpPr>
            <a:spLocks noGrp="1"/>
          </p:cNvSpPr>
          <p:nvPr>
            <p:ph idx="1"/>
          </p:nvPr>
        </p:nvSpPr>
        <p:spPr/>
        <p:txBody>
          <a:bodyPr vert="horz" lIns="91440" tIns="45720" rIns="91440" bIns="45720" rtlCol="0" anchor="t">
            <a:normAutofit/>
          </a:bodyPr>
          <a:lstStyle/>
          <a:p>
            <a:pPr marL="128270" indent="-128270"/>
            <a:r>
              <a:rPr lang="en-US" b="1">
                <a:latin typeface="Tahoma"/>
                <a:ea typeface="Tahoma"/>
                <a:cs typeface="Tahoma"/>
              </a:rPr>
              <a:t>Designing of Solutions: </a:t>
            </a:r>
            <a:endParaRPr lang="en-US" b="1"/>
          </a:p>
          <a:p>
            <a:pPr marL="128270" indent="-128270"/>
            <a:r>
              <a:rPr lang="en-US">
                <a:latin typeface="Tahoma"/>
                <a:ea typeface="Tahoma"/>
                <a:cs typeface="Tahoma"/>
              </a:rPr>
              <a:t>While designing, usually try to find a generic model that broadly meets the </a:t>
            </a:r>
            <a:endParaRPr lang="en-US"/>
          </a:p>
          <a:p>
            <a:pPr marL="128270" indent="-128270"/>
            <a:r>
              <a:rPr lang="en-US">
                <a:latin typeface="Tahoma"/>
                <a:ea typeface="Tahoma"/>
                <a:cs typeface="Tahoma"/>
              </a:rPr>
              <a:t>users’ requirements, and then tailor it to suit a particular application, drawing </a:t>
            </a:r>
            <a:endParaRPr lang="en-US"/>
          </a:p>
          <a:p>
            <a:pPr marL="128270" indent="-128270"/>
            <a:r>
              <a:rPr lang="en-US">
                <a:latin typeface="Tahoma"/>
                <a:ea typeface="Tahoma"/>
                <a:cs typeface="Tahoma"/>
              </a:rPr>
              <a:t>on standard structures and adapting structures from other models as </a:t>
            </a:r>
            <a:endParaRPr lang="en-US"/>
          </a:p>
          <a:p>
            <a:pPr marL="128270" indent="-128270"/>
            <a:r>
              <a:rPr lang="en-US">
                <a:latin typeface="Tahoma"/>
                <a:ea typeface="Tahoma"/>
                <a:cs typeface="Tahoma"/>
              </a:rPr>
              <a:t>opportunities arise. </a:t>
            </a:r>
            <a:endParaRPr lang="en-US"/>
          </a:p>
          <a:p>
            <a:pPr marL="128270" indent="-128270"/>
            <a:r>
              <a:rPr lang="en-US">
                <a:latin typeface="Tahoma"/>
                <a:ea typeface="Tahoma"/>
                <a:cs typeface="Tahoma"/>
              </a:rPr>
              <a:t>Sometimes, you may not have an explicit generic model available, however, </a:t>
            </a:r>
            <a:endParaRPr lang="en-US"/>
          </a:p>
          <a:p>
            <a:pPr marL="128270" indent="-128270"/>
            <a:r>
              <a:rPr lang="en-US">
                <a:latin typeface="Tahoma"/>
                <a:ea typeface="Tahoma"/>
                <a:cs typeface="Tahoma"/>
              </a:rPr>
              <a:t>you can draw an analogy with a model from a different field. Try using Life </a:t>
            </a:r>
            <a:endParaRPr lang="en-US"/>
          </a:p>
          <a:p>
            <a:pPr marL="128270" indent="-128270"/>
            <a:r>
              <a:rPr lang="en-US">
                <a:latin typeface="Tahoma"/>
                <a:ea typeface="Tahoma"/>
                <a:cs typeface="Tahoma"/>
              </a:rPr>
              <a:t>Insurance model for Health Insurance System. </a:t>
            </a:r>
            <a:endParaRPr lang="en-US"/>
          </a:p>
          <a:p>
            <a:pPr marL="128270" indent="-128270"/>
            <a:r>
              <a:rPr lang="en-US">
                <a:latin typeface="Tahoma"/>
                <a:ea typeface="Tahoma"/>
                <a:cs typeface="Tahoma"/>
              </a:rPr>
              <a:t>There are two methods for designing a generic model, Bottom‐up Modeling and </a:t>
            </a:r>
            <a:endParaRPr lang="en-US"/>
          </a:p>
          <a:p>
            <a:pPr marL="128270" indent="-128270"/>
            <a:r>
              <a:rPr lang="en-US">
                <a:latin typeface="Tahoma"/>
                <a:ea typeface="Tahoma"/>
                <a:cs typeface="Tahoma"/>
              </a:rPr>
              <a:t>Top‐Down Modeling. </a:t>
            </a:r>
            <a:endParaRPr lang="en-US"/>
          </a:p>
          <a:p>
            <a:pPr marL="128270" indent="-128270"/>
            <a:r>
              <a:rPr lang="en-US">
                <a:latin typeface="Tahoma"/>
                <a:ea typeface="Tahoma"/>
                <a:cs typeface="Tahoma"/>
              </a:rPr>
              <a:t>Bottom-up Modeling.</a:t>
            </a:r>
            <a:endParaRPr lang="en-US"/>
          </a:p>
          <a:p>
            <a:pPr marL="128270" indent="-128270"/>
            <a:endParaRPr lang="en-US"/>
          </a:p>
        </p:txBody>
      </p:sp>
      <p:pic>
        <p:nvPicPr>
          <p:cNvPr id="4" name="Picture 3">
            <a:extLst>
              <a:ext uri="{FF2B5EF4-FFF2-40B4-BE49-F238E27FC236}">
                <a16:creationId xmlns:a16="http://schemas.microsoft.com/office/drawing/2014/main" id="{E3E42811-AC2F-4613-8ECB-F34DC08C2E4E}"/>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969364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5393EB-2554-42D4-90F9-CCCB2F10DBDF}"/>
              </a:ext>
            </a:extLst>
          </p:cNvPr>
          <p:cNvSpPr>
            <a:spLocks noGrp="1"/>
          </p:cNvSpPr>
          <p:nvPr>
            <p:ph sz="half" idx="1"/>
          </p:nvPr>
        </p:nvSpPr>
        <p:spPr>
          <a:xfrm>
            <a:off x="457200" y="838723"/>
            <a:ext cx="3703320" cy="3211600"/>
          </a:xfrm>
        </p:spPr>
        <p:txBody>
          <a:bodyPr/>
          <a:lstStyle/>
          <a:p>
            <a:pPr marL="0" indent="0">
              <a:buNone/>
            </a:pPr>
            <a:r>
              <a:rPr lang="en-US" dirty="0">
                <a:latin typeface="+mj-lt"/>
              </a:rPr>
              <a:t>Lesson 4: Logical Model </a:t>
            </a:r>
          </a:p>
          <a:p>
            <a:pPr lvl="1"/>
            <a:r>
              <a:rPr lang="en-US" dirty="0">
                <a:latin typeface="+mj-lt"/>
              </a:rPr>
              <a:t>4.1: Define Logical Model</a:t>
            </a:r>
          </a:p>
          <a:p>
            <a:pPr lvl="1"/>
            <a:r>
              <a:rPr lang="en-US" dirty="0">
                <a:latin typeface="+mj-lt"/>
              </a:rPr>
              <a:t>4.2: List features of Logical model</a:t>
            </a:r>
          </a:p>
          <a:p>
            <a:pPr lvl="1"/>
            <a:r>
              <a:rPr lang="en-US" dirty="0">
                <a:latin typeface="+mj-lt"/>
              </a:rPr>
              <a:t>4.3: Transformations required to be done while converting a   </a:t>
            </a:r>
          </a:p>
          <a:p>
            <a:pPr marL="189411" lvl="1" indent="0">
              <a:buNone/>
            </a:pPr>
            <a:r>
              <a:rPr lang="en-US" dirty="0">
                <a:latin typeface="+mj-lt"/>
              </a:rPr>
              <a:t>         conceptual model into logical model</a:t>
            </a:r>
          </a:p>
          <a:p>
            <a:pPr lvl="1"/>
            <a:r>
              <a:rPr lang="en-US" dirty="0">
                <a:latin typeface="+mj-lt"/>
              </a:rPr>
              <a:t>4.4: Activities in Table specification</a:t>
            </a:r>
          </a:p>
          <a:p>
            <a:pPr lvl="1"/>
            <a:r>
              <a:rPr lang="en-US" dirty="0">
                <a:latin typeface="+mj-lt"/>
              </a:rPr>
              <a:t>4.5: Activities in Column specification</a:t>
            </a:r>
          </a:p>
          <a:p>
            <a:pPr lvl="1"/>
            <a:r>
              <a:rPr lang="en-US" dirty="0">
                <a:latin typeface="+mj-lt"/>
              </a:rPr>
              <a:t>4.6: Activities in Primary key specification</a:t>
            </a:r>
          </a:p>
          <a:p>
            <a:endParaRPr lang="en-IN" dirty="0"/>
          </a:p>
        </p:txBody>
      </p:sp>
      <p:sp>
        <p:nvSpPr>
          <p:cNvPr id="3" name="Content Placeholder 2">
            <a:extLst>
              <a:ext uri="{FF2B5EF4-FFF2-40B4-BE49-F238E27FC236}">
                <a16:creationId xmlns:a16="http://schemas.microsoft.com/office/drawing/2014/main" id="{EA9481D4-D0C5-4142-A3D7-3AD1E93D5D13}"/>
              </a:ext>
            </a:extLst>
          </p:cNvPr>
          <p:cNvSpPr>
            <a:spLocks noGrp="1"/>
          </p:cNvSpPr>
          <p:nvPr>
            <p:ph sz="half" idx="2"/>
          </p:nvPr>
        </p:nvSpPr>
        <p:spPr/>
        <p:txBody>
          <a:bodyPr/>
          <a:lstStyle/>
          <a:p>
            <a:endParaRPr lang="en-IN"/>
          </a:p>
        </p:txBody>
      </p:sp>
      <p:sp>
        <p:nvSpPr>
          <p:cNvPr id="4" name="Title 3">
            <a:extLst>
              <a:ext uri="{FF2B5EF4-FFF2-40B4-BE49-F238E27FC236}">
                <a16:creationId xmlns:a16="http://schemas.microsoft.com/office/drawing/2014/main" id="{AE3A19A6-335D-4217-88E2-E04E5064AAEB}"/>
              </a:ext>
            </a:extLst>
          </p:cNvPr>
          <p:cNvSpPr>
            <a:spLocks noGrp="1"/>
          </p:cNvSpPr>
          <p:nvPr>
            <p:ph type="title"/>
          </p:nvPr>
        </p:nvSpPr>
        <p:spPr/>
        <p:txBody>
          <a:bodyPr/>
          <a:lstStyle/>
          <a:p>
            <a:endParaRPr lang="en-IN"/>
          </a:p>
        </p:txBody>
      </p:sp>
      <p:sp>
        <p:nvSpPr>
          <p:cNvPr id="5" name="Rectangle 4">
            <a:extLst>
              <a:ext uri="{FF2B5EF4-FFF2-40B4-BE49-F238E27FC236}">
                <a16:creationId xmlns:a16="http://schemas.microsoft.com/office/drawing/2014/main" id="{F0EC75FA-11CD-4203-ACE7-5106CE251746}"/>
              </a:ext>
            </a:extLst>
          </p:cNvPr>
          <p:cNvSpPr/>
          <p:nvPr/>
        </p:nvSpPr>
        <p:spPr>
          <a:xfrm>
            <a:off x="7073153" y="160775"/>
            <a:ext cx="2070847" cy="417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2492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346DE-0081-4861-86B4-FE7C89E573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7500C6-A628-4664-8AA4-EBFD96C2172F}"/>
              </a:ext>
            </a:extLst>
          </p:cNvPr>
          <p:cNvSpPr>
            <a:spLocks noGrp="1"/>
          </p:cNvSpPr>
          <p:nvPr>
            <p:ph idx="1"/>
          </p:nvPr>
        </p:nvSpPr>
        <p:spPr/>
        <p:txBody>
          <a:bodyPr vert="horz" lIns="91440" tIns="45720" rIns="91440" bIns="45720" rtlCol="0" anchor="t">
            <a:normAutofit/>
          </a:bodyPr>
          <a:lstStyle/>
          <a:p>
            <a:pPr marL="128270" indent="-128270"/>
            <a:r>
              <a:rPr lang="en-US" b="1">
                <a:latin typeface="Tahoma"/>
                <a:ea typeface="Tahoma"/>
                <a:cs typeface="Tahoma"/>
              </a:rPr>
              <a:t>The Bottom‐up approach</a:t>
            </a:r>
            <a:r>
              <a:rPr lang="en-US">
                <a:latin typeface="Tahoma"/>
                <a:ea typeface="Tahoma"/>
                <a:cs typeface="Tahoma"/>
              </a:rPr>
              <a:t>: You initially develop a very “literal” model, based on </a:t>
            </a:r>
            <a:endParaRPr lang="en-US"/>
          </a:p>
          <a:p>
            <a:pPr marL="128270" indent="-128270"/>
            <a:r>
              <a:rPr lang="en-US">
                <a:latin typeface="Tahoma"/>
                <a:ea typeface="Tahoma"/>
                <a:cs typeface="Tahoma"/>
              </a:rPr>
              <a:t>existing data structures and terminology. Then, you use subtyping and super </a:t>
            </a:r>
            <a:endParaRPr lang="en-US"/>
          </a:p>
          <a:p>
            <a:pPr marL="128270" indent="-128270"/>
            <a:r>
              <a:rPr lang="en-US">
                <a:latin typeface="Tahoma"/>
                <a:ea typeface="Tahoma"/>
                <a:cs typeface="Tahoma"/>
              </a:rPr>
              <a:t>typing to move towards other options. You need not be creative; however, the </a:t>
            </a:r>
            <a:endParaRPr lang="en-US"/>
          </a:p>
          <a:p>
            <a:pPr marL="128270" indent="-128270"/>
            <a:r>
              <a:rPr lang="en-US">
                <a:latin typeface="Tahoma"/>
                <a:ea typeface="Tahoma"/>
                <a:cs typeface="Tahoma"/>
              </a:rPr>
              <a:t>model should be improvable over a period of time. </a:t>
            </a:r>
            <a:endParaRPr lang="en-US"/>
          </a:p>
          <a:p>
            <a:pPr marL="128270" indent="-128270"/>
            <a:r>
              <a:rPr lang="en-US" b="1">
                <a:latin typeface="Tahoma"/>
                <a:ea typeface="Tahoma"/>
                <a:cs typeface="Tahoma"/>
              </a:rPr>
              <a:t>The Top‐Down approach</a:t>
            </a:r>
            <a:r>
              <a:rPr lang="en-US">
                <a:latin typeface="Tahoma"/>
                <a:ea typeface="Tahoma"/>
                <a:cs typeface="Tahoma"/>
              </a:rPr>
              <a:t>: We simply use a model that is generic enough to cover </a:t>
            </a:r>
            <a:endParaRPr lang="en-US"/>
          </a:p>
          <a:p>
            <a:pPr marL="128270" indent="-128270"/>
            <a:r>
              <a:rPr lang="en-US">
                <a:latin typeface="Tahoma"/>
                <a:ea typeface="Tahoma"/>
                <a:cs typeface="Tahoma"/>
              </a:rPr>
              <a:t>at least the main entity classes in any business or organization. </a:t>
            </a:r>
            <a:endParaRPr lang="en-US"/>
          </a:p>
          <a:p>
            <a:pPr marL="128270" indent="-128270"/>
            <a:r>
              <a:rPr lang="en-US">
                <a:latin typeface="Tahoma"/>
                <a:ea typeface="Tahoma"/>
                <a:cs typeface="Tahoma"/>
              </a:rPr>
              <a:t>While designing model, try to make is flexible. Add necessary structures </a:t>
            </a:r>
            <a:endParaRPr lang="en-US"/>
          </a:p>
          <a:p>
            <a:pPr marL="128270" indent="-128270"/>
            <a:r>
              <a:rPr lang="en-US">
                <a:latin typeface="Tahoma"/>
                <a:ea typeface="Tahoma"/>
                <a:cs typeface="Tahoma"/>
              </a:rPr>
              <a:t>required to handle it. Try to optimize the common situations to handle it.</a:t>
            </a:r>
          </a:p>
          <a:p>
            <a:pPr marL="128270" indent="-128270"/>
            <a:endParaRPr lang="en-US"/>
          </a:p>
        </p:txBody>
      </p:sp>
      <p:pic>
        <p:nvPicPr>
          <p:cNvPr id="4" name="Picture 3">
            <a:extLst>
              <a:ext uri="{FF2B5EF4-FFF2-40B4-BE49-F238E27FC236}">
                <a16:creationId xmlns:a16="http://schemas.microsoft.com/office/drawing/2014/main" id="{3B8A2B89-D271-431E-815D-86B10ED83167}"/>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9500345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FFC7A-79FC-49FB-8279-2EF3E25A1191}"/>
              </a:ext>
            </a:extLst>
          </p:cNvPr>
          <p:cNvSpPr>
            <a:spLocks noGrp="1"/>
          </p:cNvSpPr>
          <p:nvPr>
            <p:ph type="title"/>
          </p:nvPr>
        </p:nvSpPr>
        <p:spPr>
          <a:xfrm>
            <a:off x="365978" y="439325"/>
            <a:ext cx="7886700" cy="516428"/>
          </a:xfrm>
        </p:spPr>
        <p:txBody>
          <a:bodyPr/>
          <a:lstStyle/>
          <a:p>
            <a:r>
              <a:rPr lang="en-US" dirty="0">
                <a:latin typeface="Arial"/>
                <a:ea typeface="+mj-lt"/>
                <a:cs typeface="+mj-lt"/>
              </a:rPr>
              <a:t>3.2: Online Transaction Processing System (OLTP)</a:t>
            </a:r>
            <a:r>
              <a:rPr lang="en-US" dirty="0">
                <a:ea typeface="+mj-lt"/>
                <a:cs typeface="+mj-lt"/>
              </a:rPr>
              <a:t> </a:t>
            </a:r>
            <a:br>
              <a:rPr lang="en-US" dirty="0">
                <a:ea typeface="+mj-lt"/>
                <a:cs typeface="+mj-lt"/>
              </a:rPr>
            </a:br>
            <a:endParaRPr lang="en-US" dirty="0">
              <a:ea typeface="+mj-lt"/>
              <a:cs typeface="+mj-lt"/>
            </a:endParaRPr>
          </a:p>
          <a:p>
            <a:endParaRPr lang="en-US" dirty="0">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id="{E5000B12-6ACD-4E50-B5A8-4AB930C0FA77}"/>
              </a:ext>
            </a:extLst>
          </p:cNvPr>
          <p:cNvPicPr>
            <a:picLocks noGrp="1" noChangeAspect="1"/>
          </p:cNvPicPr>
          <p:nvPr>
            <p:ph idx="1"/>
          </p:nvPr>
        </p:nvPicPr>
        <p:blipFill>
          <a:blip r:embed="rId2"/>
          <a:stretch>
            <a:fillRect/>
          </a:stretch>
        </p:blipFill>
        <p:spPr>
          <a:xfrm>
            <a:off x="8368" y="697539"/>
            <a:ext cx="9125558" cy="4072710"/>
          </a:xfrm>
        </p:spPr>
      </p:pic>
      <p:pic>
        <p:nvPicPr>
          <p:cNvPr id="5" name="Picture 4">
            <a:extLst>
              <a:ext uri="{FF2B5EF4-FFF2-40B4-BE49-F238E27FC236}">
                <a16:creationId xmlns:a16="http://schemas.microsoft.com/office/drawing/2014/main" id="{30BFBAF9-5AF6-4E0C-B639-FE53CBB048DE}"/>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4642526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139DD-8EE7-4BC9-B5CD-63630C4D7CAE}"/>
              </a:ext>
            </a:extLst>
          </p:cNvPr>
          <p:cNvSpPr>
            <a:spLocks noGrp="1"/>
          </p:cNvSpPr>
          <p:nvPr>
            <p:ph type="title"/>
          </p:nvPr>
        </p:nvSpPr>
        <p:spPr>
          <a:xfrm>
            <a:off x="152400" y="248239"/>
            <a:ext cx="8191500" cy="516428"/>
          </a:xfrm>
        </p:spPr>
        <p:txBody>
          <a:bodyPr/>
          <a:lstStyle/>
          <a:p>
            <a:r>
              <a:rPr lang="en-US" sz="2000" dirty="0">
                <a:ea typeface="+mj-lt"/>
                <a:cs typeface="+mj-lt"/>
              </a:rPr>
              <a:t>3.3: Patterns and Generic Models </a:t>
            </a:r>
            <a:br>
              <a:rPr lang="en-US" sz="2000" dirty="0">
                <a:ea typeface="+mj-lt"/>
                <a:cs typeface="+mj-lt"/>
              </a:rPr>
            </a:br>
            <a:r>
              <a:rPr lang="en-US" sz="2000" dirty="0">
                <a:ea typeface="+mj-lt"/>
                <a:cs typeface="+mj-lt"/>
              </a:rPr>
              <a:t>Advantages of Patterns and Generic Models</a:t>
            </a:r>
          </a:p>
          <a:p>
            <a:endParaRPr lang="en-US" dirty="0">
              <a:cs typeface="Calibri"/>
            </a:endParaRPr>
          </a:p>
        </p:txBody>
      </p:sp>
      <p:sp>
        <p:nvSpPr>
          <p:cNvPr id="3" name="Content Placeholder 2">
            <a:extLst>
              <a:ext uri="{FF2B5EF4-FFF2-40B4-BE49-F238E27FC236}">
                <a16:creationId xmlns:a16="http://schemas.microsoft.com/office/drawing/2014/main" id="{2E0D14FF-F76F-4456-BA46-86D0A54F89BA}"/>
              </a:ext>
            </a:extLst>
          </p:cNvPr>
          <p:cNvSpPr>
            <a:spLocks noGrp="1"/>
          </p:cNvSpPr>
          <p:nvPr>
            <p:ph idx="1"/>
          </p:nvPr>
        </p:nvSpPr>
        <p:spPr/>
        <p:txBody>
          <a:bodyPr vert="horz" lIns="91440" tIns="45720" rIns="91440" bIns="45720" rtlCol="0" anchor="t">
            <a:normAutofit/>
          </a:bodyPr>
          <a:lstStyle/>
          <a:p>
            <a:pPr marL="0" indent="0" algn="l">
              <a:lnSpc>
                <a:spcPct val="90000"/>
              </a:lnSpc>
              <a:spcBef>
                <a:spcPts val="0"/>
              </a:spcBef>
              <a:spcAft>
                <a:spcPts val="600"/>
              </a:spcAft>
              <a:buNone/>
            </a:pPr>
            <a:r>
              <a:rPr lang="en-US" dirty="0">
                <a:latin typeface="Calibri"/>
                <a:ea typeface="Tahoma"/>
                <a:cs typeface="Calibri"/>
              </a:rPr>
              <a:t>Advantages of Patterns and Generic Models:</a:t>
            </a:r>
            <a:endParaRPr lang="en-US" dirty="0">
              <a:latin typeface="Tahoma"/>
              <a:ea typeface="Tahoma"/>
              <a:cs typeface="Tahoma"/>
            </a:endParaRPr>
          </a:p>
          <a:p>
            <a:pPr marL="128270" indent="-128270" algn="l">
              <a:lnSpc>
                <a:spcPct val="90000"/>
              </a:lnSpc>
              <a:spcBef>
                <a:spcPts val="0"/>
              </a:spcBef>
              <a:spcAft>
                <a:spcPts val="600"/>
              </a:spcAft>
            </a:pPr>
            <a:r>
              <a:rPr lang="en-US" dirty="0">
                <a:latin typeface="Tahoma"/>
                <a:ea typeface="Tahoma"/>
                <a:cs typeface="Tahoma"/>
              </a:rPr>
              <a:t>No one likes to start the modeling from scratch.</a:t>
            </a:r>
          </a:p>
          <a:p>
            <a:pPr marL="128270" indent="-128270" algn="l">
              <a:lnSpc>
                <a:spcPct val="90000"/>
              </a:lnSpc>
              <a:spcBef>
                <a:spcPts val="0"/>
              </a:spcBef>
              <a:spcAft>
                <a:spcPts val="600"/>
              </a:spcAft>
            </a:pPr>
            <a:r>
              <a:rPr lang="en-US" dirty="0"/>
              <a:t>Modeler very much relies on proven/used structures.</a:t>
            </a:r>
          </a:p>
          <a:p>
            <a:pPr marL="128270" indent="-128270" algn="l">
              <a:lnSpc>
                <a:spcPct val="90000"/>
              </a:lnSpc>
              <a:spcBef>
                <a:spcPts val="0"/>
              </a:spcBef>
              <a:spcAft>
                <a:spcPts val="600"/>
              </a:spcAft>
            </a:pPr>
            <a:r>
              <a:rPr lang="en-US" dirty="0"/>
              <a:t>The advantages of using an existing model or a generic model are as follows:</a:t>
            </a:r>
          </a:p>
          <a:p>
            <a:pPr marL="585470" lvl="1" indent="-128270" algn="l">
              <a:lnSpc>
                <a:spcPct val="90000"/>
              </a:lnSpc>
              <a:spcBef>
                <a:spcPts val="0"/>
              </a:spcBef>
              <a:spcAft>
                <a:spcPts val="600"/>
              </a:spcAft>
              <a:buFont typeface="Tahoma" panose="05050102010706020507" pitchFamily="18" charset="2"/>
              <a:buChar char="»"/>
            </a:pPr>
            <a:r>
              <a:rPr lang="en-US" dirty="0"/>
              <a:t>It helps us to understand the system better.</a:t>
            </a:r>
          </a:p>
          <a:p>
            <a:pPr marL="585470" lvl="1" indent="-128270" algn="l">
              <a:lnSpc>
                <a:spcPct val="90000"/>
              </a:lnSpc>
              <a:spcBef>
                <a:spcPts val="0"/>
              </a:spcBef>
              <a:spcAft>
                <a:spcPts val="600"/>
              </a:spcAft>
              <a:buFont typeface="Tahoma" panose="05050102010706020507" pitchFamily="18" charset="2"/>
              <a:buChar char="»"/>
            </a:pPr>
            <a:r>
              <a:rPr lang="en-US" dirty="0"/>
              <a:t>It saves a lot of development time and efforts. </a:t>
            </a:r>
          </a:p>
          <a:p>
            <a:pPr marL="585470" lvl="1" indent="-128270" algn="l">
              <a:lnSpc>
                <a:spcPct val="90000"/>
              </a:lnSpc>
              <a:spcBef>
                <a:spcPts val="0"/>
              </a:spcBef>
              <a:spcAft>
                <a:spcPts val="600"/>
              </a:spcAft>
              <a:buFont typeface="Tahoma" panose="05050102010706020507" pitchFamily="18" charset="2"/>
              <a:buChar char="»"/>
            </a:pPr>
            <a:r>
              <a:rPr lang="en-US" dirty="0"/>
              <a:t>For example, use of life insurance model could be very useful for designing a model for health insurance.</a:t>
            </a:r>
          </a:p>
          <a:p>
            <a:pPr marL="585470" lvl="1" indent="-128270" algn="l">
              <a:lnSpc>
                <a:spcPct val="90000"/>
              </a:lnSpc>
              <a:spcBef>
                <a:spcPts val="0"/>
              </a:spcBef>
              <a:spcAft>
                <a:spcPts val="600"/>
              </a:spcAft>
              <a:buFont typeface="Tahoma" panose="05050102010706020507" pitchFamily="18" charset="2"/>
              <a:buChar char="»"/>
            </a:pPr>
            <a:r>
              <a:rPr lang="en-US" dirty="0"/>
              <a:t>It is known to the modeler.</a:t>
            </a:r>
          </a:p>
          <a:p>
            <a:pPr marL="128270" indent="-128270" algn="l">
              <a:lnSpc>
                <a:spcPct val="90000"/>
              </a:lnSpc>
              <a:spcBef>
                <a:spcPts val="0"/>
              </a:spcBef>
              <a:spcAft>
                <a:spcPts val="600"/>
              </a:spcAft>
            </a:pPr>
            <a:endParaRPr lang="en-US" dirty="0"/>
          </a:p>
          <a:p>
            <a:pPr marL="128270" indent="-128270"/>
            <a:endParaRPr lang="en-US" dirty="0"/>
          </a:p>
        </p:txBody>
      </p:sp>
      <p:pic>
        <p:nvPicPr>
          <p:cNvPr id="4" name="Picture 3">
            <a:extLst>
              <a:ext uri="{FF2B5EF4-FFF2-40B4-BE49-F238E27FC236}">
                <a16:creationId xmlns:a16="http://schemas.microsoft.com/office/drawing/2014/main" id="{DD72A856-9269-40C7-9CB3-BF44CA8D4469}"/>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2614257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81624-6E1B-4F37-B425-4C23C7E49F1E}"/>
              </a:ext>
            </a:extLst>
          </p:cNvPr>
          <p:cNvSpPr>
            <a:spLocks noGrp="1"/>
          </p:cNvSpPr>
          <p:nvPr>
            <p:ph type="title"/>
          </p:nvPr>
        </p:nvSpPr>
        <p:spPr/>
        <p:txBody>
          <a:bodyPr/>
          <a:lstStyle/>
          <a:p>
            <a:r>
              <a:rPr lang="en-US">
                <a:ea typeface="+mj-lt"/>
                <a:cs typeface="+mj-lt"/>
              </a:rPr>
              <a:t>3.3: Using a Generic Model </a:t>
            </a:r>
            <a:br>
              <a:rPr lang="en-US" dirty="0">
                <a:ea typeface="+mj-lt"/>
                <a:cs typeface="+mj-lt"/>
              </a:rPr>
            </a:br>
            <a:endParaRPr lang="en-US">
              <a:ea typeface="+mj-lt"/>
              <a:cs typeface="+mj-lt"/>
            </a:endParaRPr>
          </a:p>
        </p:txBody>
      </p:sp>
      <p:sp>
        <p:nvSpPr>
          <p:cNvPr id="3" name="Content Placeholder 2">
            <a:extLst>
              <a:ext uri="{FF2B5EF4-FFF2-40B4-BE49-F238E27FC236}">
                <a16:creationId xmlns:a16="http://schemas.microsoft.com/office/drawing/2014/main" id="{C31906AF-3DC6-4375-9CCA-14731459755B}"/>
              </a:ext>
            </a:extLst>
          </p:cNvPr>
          <p:cNvSpPr>
            <a:spLocks noGrp="1"/>
          </p:cNvSpPr>
          <p:nvPr>
            <p:ph idx="1"/>
          </p:nvPr>
        </p:nvSpPr>
        <p:spPr/>
        <p:txBody>
          <a:bodyPr vert="horz" lIns="91440" tIns="45720" rIns="91440" bIns="45720" rtlCol="0" anchor="t">
            <a:normAutofit/>
          </a:bodyPr>
          <a:lstStyle/>
          <a:p>
            <a:pPr marL="128270" indent="-128270" algn="l">
              <a:buNone/>
            </a:pPr>
            <a:r>
              <a:rPr lang="en-US">
                <a:latin typeface="Calibri"/>
                <a:ea typeface="Tahoma"/>
                <a:cs typeface="Calibri"/>
              </a:rPr>
              <a:t>The First Step in Generic Modeling:</a:t>
            </a:r>
            <a:endParaRPr lang="en-US">
              <a:latin typeface="Calibri"/>
              <a:ea typeface="Tahoma"/>
              <a:cs typeface="Tahoma"/>
            </a:endParaRPr>
          </a:p>
          <a:p>
            <a:pPr marL="128270" indent="-128270" algn="l">
              <a:lnSpc>
                <a:spcPct val="90000"/>
              </a:lnSpc>
              <a:spcBef>
                <a:spcPts val="0"/>
              </a:spcBef>
              <a:spcAft>
                <a:spcPts val="600"/>
              </a:spcAft>
            </a:pPr>
            <a:r>
              <a:rPr lang="en-US">
                <a:latin typeface="Tahoma"/>
                <a:ea typeface="Tahoma"/>
                <a:cs typeface="Tahoma"/>
              </a:rPr>
              <a:t>The first step of modeling is to find out an existing model that satisfies most of your current requirements.</a:t>
            </a:r>
          </a:p>
          <a:p>
            <a:pPr marL="128270" indent="-128270" algn="l">
              <a:lnSpc>
                <a:spcPct val="90000"/>
              </a:lnSpc>
              <a:spcBef>
                <a:spcPts val="0"/>
              </a:spcBef>
              <a:spcAft>
                <a:spcPts val="600"/>
              </a:spcAft>
            </a:pPr>
            <a:r>
              <a:rPr lang="en-US"/>
              <a:t>A generic model helps you define the scope of project very clearly.</a:t>
            </a:r>
          </a:p>
          <a:p>
            <a:pPr marL="128270" indent="-128270" algn="l">
              <a:lnSpc>
                <a:spcPct val="90000"/>
              </a:lnSpc>
              <a:spcBef>
                <a:spcPts val="0"/>
              </a:spcBef>
              <a:spcAft>
                <a:spcPts val="600"/>
              </a:spcAft>
            </a:pPr>
            <a:r>
              <a:rPr lang="en-US"/>
              <a:t>A generic model could be a best option to start with designing.</a:t>
            </a:r>
          </a:p>
          <a:p>
            <a:pPr marL="128270" indent="-128270" algn="l">
              <a:lnSpc>
                <a:spcPct val="90000"/>
              </a:lnSpc>
              <a:spcBef>
                <a:spcPts val="0"/>
              </a:spcBef>
              <a:spcAft>
                <a:spcPts val="600"/>
              </a:spcAft>
            </a:pPr>
            <a:endParaRPr lang="en-US"/>
          </a:p>
          <a:p>
            <a:pPr marL="128270" indent="-128270"/>
            <a:endParaRPr lang="en-US"/>
          </a:p>
        </p:txBody>
      </p:sp>
      <p:pic>
        <p:nvPicPr>
          <p:cNvPr id="4" name="Picture 3">
            <a:extLst>
              <a:ext uri="{FF2B5EF4-FFF2-40B4-BE49-F238E27FC236}">
                <a16:creationId xmlns:a16="http://schemas.microsoft.com/office/drawing/2014/main" id="{AF6A00C2-B450-4292-AD00-DCFE518ED554}"/>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211722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8D27C-6605-4843-9ADC-B1E111F415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920450-6C12-4534-8F56-E63DD1814CD1}"/>
              </a:ext>
            </a:extLst>
          </p:cNvPr>
          <p:cNvSpPr>
            <a:spLocks noGrp="1"/>
          </p:cNvSpPr>
          <p:nvPr>
            <p:ph idx="1"/>
          </p:nvPr>
        </p:nvSpPr>
        <p:spPr/>
        <p:txBody>
          <a:bodyPr vert="horz" lIns="91440" tIns="45720" rIns="91440" bIns="45720" rtlCol="0" anchor="t">
            <a:normAutofit/>
          </a:bodyPr>
          <a:lstStyle/>
          <a:p>
            <a:pPr marL="128270" indent="-128270"/>
            <a:r>
              <a:rPr lang="en-US"/>
              <a:t>For example, we may need to develop a data model to support human </a:t>
            </a:r>
          </a:p>
          <a:p>
            <a:pPr marL="128270" indent="-128270"/>
            <a:r>
              <a:rPr lang="en-US"/>
              <a:t>resource management. Suppose we have seen successful human </a:t>
            </a:r>
          </a:p>
          <a:p>
            <a:pPr marL="128270" indent="-128270"/>
            <a:r>
              <a:rPr lang="en-US"/>
              <a:t>resources models in the past, and have (explicitly or just mentally) </a:t>
            </a:r>
          </a:p>
          <a:p>
            <a:pPr marL="128270" indent="-128270"/>
            <a:r>
              <a:rPr lang="en-US"/>
              <a:t>generalized these to produce a generic model</a:t>
            </a:r>
          </a:p>
          <a:p>
            <a:pPr marL="128270" indent="-128270"/>
            <a:endParaRPr lang="en-US"/>
          </a:p>
        </p:txBody>
      </p:sp>
      <p:pic>
        <p:nvPicPr>
          <p:cNvPr id="4" name="Picture 3">
            <a:extLst>
              <a:ext uri="{FF2B5EF4-FFF2-40B4-BE49-F238E27FC236}">
                <a16:creationId xmlns:a16="http://schemas.microsoft.com/office/drawing/2014/main" id="{DF199A58-CEB0-4DC1-ACE2-F668FF5312FE}"/>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538097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9C4B5-D27F-4F1A-96B9-4BF535B363F6}"/>
              </a:ext>
            </a:extLst>
          </p:cNvPr>
          <p:cNvSpPr>
            <a:spLocks noGrp="1"/>
          </p:cNvSpPr>
          <p:nvPr>
            <p:ph type="title"/>
          </p:nvPr>
        </p:nvSpPr>
        <p:spPr/>
        <p:txBody>
          <a:bodyPr/>
          <a:lstStyle/>
          <a:p>
            <a:r>
              <a:rPr lang="en-US" sz="1200">
                <a:latin typeface="Arial"/>
                <a:ea typeface="+mj-lt"/>
                <a:cs typeface="+mj-lt"/>
              </a:rPr>
              <a:t>3.3: Adopting Generic Model from Other Applications</a:t>
            </a:r>
            <a:r>
              <a:rPr lang="en-US" dirty="0">
                <a:ea typeface="+mj-lt"/>
                <a:cs typeface="+mj-lt"/>
              </a:rPr>
              <a:t> </a:t>
            </a:r>
            <a:br>
              <a:rPr lang="en-US" dirty="0">
                <a:ea typeface="+mj-lt"/>
                <a:cs typeface="+mj-lt"/>
              </a:rPr>
            </a:br>
            <a:r>
              <a:rPr lang="en-US">
                <a:ea typeface="+mj-lt"/>
                <a:cs typeface="+mj-lt"/>
              </a:rPr>
              <a:t>Reusing Generic Models of Other Applications</a:t>
            </a:r>
          </a:p>
          <a:p>
            <a:endParaRPr lang="en-US">
              <a:cs typeface="Calibri"/>
            </a:endParaRPr>
          </a:p>
        </p:txBody>
      </p:sp>
      <p:sp>
        <p:nvSpPr>
          <p:cNvPr id="3" name="Content Placeholder 2">
            <a:extLst>
              <a:ext uri="{FF2B5EF4-FFF2-40B4-BE49-F238E27FC236}">
                <a16:creationId xmlns:a16="http://schemas.microsoft.com/office/drawing/2014/main" id="{C9B85390-0C3D-4DB6-B2BE-FF252D113FF3}"/>
              </a:ext>
            </a:extLst>
          </p:cNvPr>
          <p:cNvSpPr>
            <a:spLocks noGrp="1"/>
          </p:cNvSpPr>
          <p:nvPr>
            <p:ph idx="1"/>
          </p:nvPr>
        </p:nvSpPr>
        <p:spPr/>
        <p:txBody>
          <a:bodyPr vert="horz" lIns="91440" tIns="45720" rIns="91440" bIns="45720" rtlCol="0" anchor="t">
            <a:normAutofit/>
          </a:bodyPr>
          <a:lstStyle/>
          <a:p>
            <a:pPr marL="128270" indent="-128270" algn="l">
              <a:lnSpc>
                <a:spcPct val="90000"/>
              </a:lnSpc>
              <a:spcBef>
                <a:spcPts val="0"/>
              </a:spcBef>
              <a:spcAft>
                <a:spcPts val="600"/>
              </a:spcAft>
            </a:pPr>
            <a:r>
              <a:rPr lang="en-US"/>
              <a:t>In absence of a generic model in a required application, a generic model from other application can be used.</a:t>
            </a:r>
          </a:p>
          <a:p>
            <a:pPr marL="128270" indent="-128270" algn="l">
              <a:lnSpc>
                <a:spcPct val="90000"/>
              </a:lnSpc>
              <a:spcBef>
                <a:spcPts val="0"/>
              </a:spcBef>
              <a:spcAft>
                <a:spcPts val="600"/>
              </a:spcAft>
            </a:pPr>
            <a:r>
              <a:rPr lang="en-US"/>
              <a:t>Consider that you need to build a property insurance model and you don’t have any model readily available. In such case, a model from life insurance or health insurance could be used.</a:t>
            </a:r>
          </a:p>
          <a:p>
            <a:pPr marL="128270" indent="-128270" algn="l">
              <a:lnSpc>
                <a:spcPct val="90000"/>
              </a:lnSpc>
              <a:spcBef>
                <a:spcPts val="0"/>
              </a:spcBef>
              <a:spcAft>
                <a:spcPts val="600"/>
              </a:spcAft>
            </a:pPr>
            <a:endParaRPr lang="en-US"/>
          </a:p>
          <a:p>
            <a:pPr marL="128270" indent="-128270"/>
            <a:endParaRPr lang="en-US"/>
          </a:p>
        </p:txBody>
      </p:sp>
      <p:pic>
        <p:nvPicPr>
          <p:cNvPr id="4" name="Picture 3">
            <a:extLst>
              <a:ext uri="{FF2B5EF4-FFF2-40B4-BE49-F238E27FC236}">
                <a16:creationId xmlns:a16="http://schemas.microsoft.com/office/drawing/2014/main" id="{709996B3-A0B5-4C86-B6C5-AB96EB84B8EB}"/>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5715165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00FDF-10D6-4C0D-9230-18BCB975921E}"/>
              </a:ext>
            </a:extLst>
          </p:cNvPr>
          <p:cNvSpPr>
            <a:spLocks noGrp="1"/>
          </p:cNvSpPr>
          <p:nvPr>
            <p:ph type="title"/>
          </p:nvPr>
        </p:nvSpPr>
        <p:spPr/>
        <p:txBody>
          <a:bodyPr/>
          <a:lstStyle/>
          <a:p>
            <a:r>
              <a:rPr lang="en-US">
                <a:ea typeface="+mj-lt"/>
                <a:cs typeface="+mj-lt"/>
              </a:rPr>
              <a:t>3.3: Generic Model</a:t>
            </a:r>
          </a:p>
          <a:p>
            <a:endParaRPr lang="en-US" dirty="0">
              <a:cs typeface="Calibri"/>
            </a:endParaRPr>
          </a:p>
        </p:txBody>
      </p:sp>
      <p:sp>
        <p:nvSpPr>
          <p:cNvPr id="3" name="Content Placeholder 2">
            <a:extLst>
              <a:ext uri="{FF2B5EF4-FFF2-40B4-BE49-F238E27FC236}">
                <a16:creationId xmlns:a16="http://schemas.microsoft.com/office/drawing/2014/main" id="{1B26D60E-2F35-4D96-9216-E4CE704379DD}"/>
              </a:ext>
            </a:extLst>
          </p:cNvPr>
          <p:cNvSpPr>
            <a:spLocks noGrp="1"/>
          </p:cNvSpPr>
          <p:nvPr>
            <p:ph idx="1"/>
          </p:nvPr>
        </p:nvSpPr>
        <p:spPr/>
        <p:txBody>
          <a:bodyPr vert="horz" lIns="91440" tIns="45720" rIns="91440" bIns="45720" rtlCol="0" anchor="t">
            <a:normAutofit/>
          </a:bodyPr>
          <a:lstStyle/>
          <a:p>
            <a:pPr marL="0" indent="0" algn="l">
              <a:lnSpc>
                <a:spcPct val="100000"/>
              </a:lnSpc>
              <a:spcBef>
                <a:spcPct val="0"/>
              </a:spcBef>
              <a:buNone/>
            </a:pPr>
            <a:r>
              <a:rPr lang="en-US" b="1">
                <a:latin typeface="Calibri"/>
                <a:ea typeface="Tahoma"/>
                <a:cs typeface="Calibri"/>
              </a:rPr>
              <a:t>When there is no generic Model</a:t>
            </a:r>
            <a:endParaRPr lang="en-US" b="1" dirty="0">
              <a:ea typeface="Tahoma"/>
            </a:endParaRPr>
          </a:p>
          <a:p>
            <a:pPr marL="128270" indent="-128270" algn="l">
              <a:lnSpc>
                <a:spcPct val="90000"/>
              </a:lnSpc>
              <a:spcBef>
                <a:spcPts val="0"/>
              </a:spcBef>
              <a:spcAft>
                <a:spcPts val="600"/>
              </a:spcAft>
              <a:buFont typeface="Symbol"/>
              <a:buChar char="®"/>
            </a:pPr>
            <a:r>
              <a:rPr lang="en-US">
                <a:latin typeface="Tahoma"/>
                <a:cs typeface="Tahoma"/>
              </a:rPr>
              <a:t>In case no generic model is available, a new model should be developed.</a:t>
            </a:r>
            <a:endParaRPr lang="en-US" dirty="0">
              <a:latin typeface="Tahoma"/>
              <a:cs typeface="Tahoma"/>
            </a:endParaRPr>
          </a:p>
          <a:p>
            <a:pPr marL="128270" indent="-128270" algn="l">
              <a:lnSpc>
                <a:spcPct val="90000"/>
              </a:lnSpc>
              <a:spcBef>
                <a:spcPts val="0"/>
              </a:spcBef>
              <a:spcAft>
                <a:spcPts val="600"/>
              </a:spcAft>
              <a:buFont typeface="Symbol"/>
              <a:buChar char="®"/>
            </a:pPr>
            <a:endParaRPr lang="en-US" dirty="0">
              <a:latin typeface="Tahoma"/>
              <a:cs typeface="Tahoma"/>
            </a:endParaRPr>
          </a:p>
          <a:p>
            <a:pPr marL="0" indent="0" algn="l">
              <a:lnSpc>
                <a:spcPct val="100000"/>
              </a:lnSpc>
              <a:spcBef>
                <a:spcPct val="0"/>
              </a:spcBef>
              <a:buNone/>
            </a:pPr>
            <a:endParaRPr lang="en-US" b="1" dirty="0">
              <a:latin typeface="Calibri"/>
              <a:cs typeface="Calibri"/>
            </a:endParaRPr>
          </a:p>
          <a:p>
            <a:pPr marL="128270" indent="-128270" algn="l">
              <a:lnSpc>
                <a:spcPct val="100000"/>
              </a:lnSpc>
              <a:spcBef>
                <a:spcPct val="0"/>
              </a:spcBef>
            </a:pPr>
            <a:endParaRPr lang="en-US" dirty="0"/>
          </a:p>
          <a:p>
            <a:pPr marL="128270" indent="-128270"/>
            <a:endParaRPr lang="en-US" dirty="0"/>
          </a:p>
        </p:txBody>
      </p:sp>
      <p:pic>
        <p:nvPicPr>
          <p:cNvPr id="4" name="Picture 3">
            <a:extLst>
              <a:ext uri="{FF2B5EF4-FFF2-40B4-BE49-F238E27FC236}">
                <a16:creationId xmlns:a16="http://schemas.microsoft.com/office/drawing/2014/main" id="{355AAF43-6B4A-460E-8022-4633BDE7F0FC}"/>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6010467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EF0B-C37B-4BC6-AC0D-4C3D8F3EA635}"/>
              </a:ext>
            </a:extLst>
          </p:cNvPr>
          <p:cNvSpPr>
            <a:spLocks noGrp="1"/>
          </p:cNvSpPr>
          <p:nvPr>
            <p:ph type="title"/>
          </p:nvPr>
        </p:nvSpPr>
        <p:spPr/>
        <p:txBody>
          <a:bodyPr/>
          <a:lstStyle/>
          <a:p>
            <a:r>
              <a:rPr lang="en-US">
                <a:ea typeface="+mj-lt"/>
                <a:cs typeface="+mj-lt"/>
              </a:rPr>
              <a:t>3.4: Evaluating the Model </a:t>
            </a:r>
            <a:endParaRPr lang="en-US"/>
          </a:p>
        </p:txBody>
      </p:sp>
      <p:sp>
        <p:nvSpPr>
          <p:cNvPr id="3" name="Content Placeholder 2">
            <a:extLst>
              <a:ext uri="{FF2B5EF4-FFF2-40B4-BE49-F238E27FC236}">
                <a16:creationId xmlns:a16="http://schemas.microsoft.com/office/drawing/2014/main" id="{98A90831-3410-43FC-AAEE-457186828FBC}"/>
              </a:ext>
            </a:extLst>
          </p:cNvPr>
          <p:cNvSpPr>
            <a:spLocks noGrp="1"/>
          </p:cNvSpPr>
          <p:nvPr>
            <p:ph idx="1"/>
          </p:nvPr>
        </p:nvSpPr>
        <p:spPr/>
        <p:txBody>
          <a:bodyPr vert="horz" lIns="91440" tIns="45720" rIns="91440" bIns="45720" rtlCol="0" anchor="t">
            <a:normAutofit/>
          </a:bodyPr>
          <a:lstStyle/>
          <a:p>
            <a:pPr marL="0" indent="0">
              <a:buNone/>
            </a:pPr>
            <a:r>
              <a:rPr lang="en-US">
                <a:latin typeface="Tahoma"/>
                <a:ea typeface="Tahoma"/>
                <a:cs typeface="Tahoma"/>
              </a:rPr>
              <a:t>Evaluation of the Model:</a:t>
            </a:r>
          </a:p>
          <a:p>
            <a:pPr marL="128270" indent="-128270" algn="l">
              <a:lnSpc>
                <a:spcPct val="90000"/>
              </a:lnSpc>
              <a:spcBef>
                <a:spcPts val="0"/>
              </a:spcBef>
              <a:spcAft>
                <a:spcPts val="600"/>
              </a:spcAft>
              <a:buFont typeface="Symbol"/>
              <a:buChar char="®"/>
            </a:pPr>
            <a:r>
              <a:rPr lang="en-US"/>
              <a:t>After the designing of the model is complete, you need to evaluate it against the requirements.</a:t>
            </a:r>
            <a:endParaRPr lang="en-US" dirty="0"/>
          </a:p>
          <a:p>
            <a:pPr marL="128270" indent="-128270" algn="l">
              <a:lnSpc>
                <a:spcPct val="90000"/>
              </a:lnSpc>
              <a:spcBef>
                <a:spcPts val="0"/>
              </a:spcBef>
              <a:spcAft>
                <a:spcPts val="600"/>
              </a:spcAft>
              <a:buFont typeface="Symbol"/>
              <a:buChar char="®"/>
            </a:pPr>
            <a:r>
              <a:rPr lang="en-US"/>
              <a:t>Evaluate the model against the following:</a:t>
            </a:r>
            <a:endParaRPr lang="en-US" dirty="0"/>
          </a:p>
          <a:p>
            <a:pPr marL="871220" lvl="1" indent="-285750" algn="l">
              <a:lnSpc>
                <a:spcPct val="90000"/>
              </a:lnSpc>
              <a:spcBef>
                <a:spcPts val="0"/>
              </a:spcBef>
              <a:spcAft>
                <a:spcPts val="600"/>
              </a:spcAft>
              <a:buFont typeface="Tahoma"/>
              <a:buChar char="»"/>
            </a:pPr>
            <a:r>
              <a:rPr lang="en-US"/>
              <a:t>Completeness</a:t>
            </a:r>
            <a:endParaRPr lang="en-US" dirty="0"/>
          </a:p>
          <a:p>
            <a:pPr marL="174625" lvl="1" indent="0" algn="l">
              <a:lnSpc>
                <a:spcPct val="90000"/>
              </a:lnSpc>
              <a:spcBef>
                <a:spcPts val="0"/>
              </a:spcBef>
              <a:spcAft>
                <a:spcPts val="600"/>
              </a:spcAft>
              <a:buNone/>
            </a:pPr>
            <a:r>
              <a:rPr lang="en-US"/>
              <a:t>It is complete; that means, all business requirements are met.</a:t>
            </a:r>
            <a:endParaRPr lang="en-US" dirty="0"/>
          </a:p>
          <a:p>
            <a:pPr marL="871220" lvl="1" indent="-285750" algn="l">
              <a:lnSpc>
                <a:spcPct val="90000"/>
              </a:lnSpc>
              <a:spcBef>
                <a:spcPts val="0"/>
              </a:spcBef>
              <a:spcAft>
                <a:spcPts val="600"/>
              </a:spcAft>
              <a:buFont typeface="Tahoma"/>
              <a:buChar char="»"/>
            </a:pPr>
            <a:r>
              <a:rPr lang="en-US"/>
              <a:t>Correctness</a:t>
            </a:r>
            <a:endParaRPr lang="en-US" dirty="0"/>
          </a:p>
          <a:p>
            <a:pPr marL="174625" lvl="1" indent="0" algn="l">
              <a:lnSpc>
                <a:spcPct val="90000"/>
              </a:lnSpc>
              <a:spcBef>
                <a:spcPts val="0"/>
              </a:spcBef>
              <a:spcAft>
                <a:spcPts val="600"/>
              </a:spcAft>
              <a:buNone/>
            </a:pPr>
            <a:r>
              <a:rPr lang="en-US"/>
              <a:t>It is verified that each artifact of the model is correctly defined. </a:t>
            </a:r>
            <a:endParaRPr lang="en-US" dirty="0"/>
          </a:p>
          <a:p>
            <a:pPr marL="871220" lvl="1" indent="-285750" algn="l">
              <a:lnSpc>
                <a:spcPct val="90000"/>
              </a:lnSpc>
              <a:spcBef>
                <a:spcPts val="0"/>
              </a:spcBef>
              <a:spcAft>
                <a:spcPts val="600"/>
              </a:spcAft>
              <a:buFont typeface="Tahoma"/>
              <a:buChar char="»"/>
            </a:pPr>
            <a:r>
              <a:rPr lang="en-US"/>
              <a:t>Redundancy</a:t>
            </a:r>
            <a:endParaRPr lang="en-US" dirty="0"/>
          </a:p>
          <a:p>
            <a:pPr marL="174625" lvl="1" indent="0" algn="l">
              <a:lnSpc>
                <a:spcPct val="90000"/>
              </a:lnSpc>
              <a:spcBef>
                <a:spcPts val="0"/>
              </a:spcBef>
              <a:spcAft>
                <a:spcPts val="600"/>
              </a:spcAft>
              <a:buNone/>
            </a:pPr>
            <a:r>
              <a:rPr lang="en-US"/>
              <a:t>It does not contain any unnecessary components.</a:t>
            </a:r>
            <a:endParaRPr lang="en-US" dirty="0"/>
          </a:p>
          <a:p>
            <a:pPr marL="128270" indent="-128270" algn="l">
              <a:lnSpc>
                <a:spcPct val="90000"/>
              </a:lnSpc>
              <a:spcBef>
                <a:spcPts val="0"/>
              </a:spcBef>
              <a:spcAft>
                <a:spcPts val="600"/>
              </a:spcAft>
              <a:buFont typeface="Symbol"/>
              <a:buChar char="®"/>
            </a:pPr>
            <a:endParaRPr lang="en-US" dirty="0"/>
          </a:p>
          <a:p>
            <a:pPr marL="0" indent="0">
              <a:buNone/>
            </a:pPr>
            <a:endParaRPr lang="en-US" dirty="0"/>
          </a:p>
        </p:txBody>
      </p:sp>
      <p:pic>
        <p:nvPicPr>
          <p:cNvPr id="4" name="Picture 3">
            <a:extLst>
              <a:ext uri="{FF2B5EF4-FFF2-40B4-BE49-F238E27FC236}">
                <a16:creationId xmlns:a16="http://schemas.microsoft.com/office/drawing/2014/main" id="{69E9D6A6-5A2D-4E03-A27F-90CCFEA580A0}"/>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39459929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DD7DE-2298-4FA2-A5B1-AF23CF2A93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E821B2-9EE7-4689-BAD5-2442BB257005}"/>
              </a:ext>
            </a:extLst>
          </p:cNvPr>
          <p:cNvSpPr>
            <a:spLocks noGrp="1"/>
          </p:cNvSpPr>
          <p:nvPr>
            <p:ph idx="1"/>
          </p:nvPr>
        </p:nvSpPr>
        <p:spPr/>
        <p:txBody>
          <a:bodyPr vert="horz" lIns="91440" tIns="45720" rIns="91440" bIns="45720" rtlCol="0" anchor="t">
            <a:normAutofit/>
          </a:bodyPr>
          <a:lstStyle/>
          <a:p>
            <a:pPr marL="128270" indent="-128270"/>
            <a:r>
              <a:rPr lang="en-US" b="1">
                <a:latin typeface="Tahoma"/>
                <a:ea typeface="Tahoma"/>
                <a:cs typeface="Tahoma"/>
              </a:rPr>
              <a:t>Evaluation of the Model: </a:t>
            </a:r>
            <a:endParaRPr lang="en-US"/>
          </a:p>
          <a:p>
            <a:pPr marL="128270" indent="-128270"/>
            <a:r>
              <a:rPr lang="en-US">
                <a:latin typeface="Tahoma"/>
                <a:ea typeface="Tahoma"/>
                <a:cs typeface="Tahoma"/>
              </a:rPr>
              <a:t>Having developed one or more candidate conceptual models, you need </a:t>
            </a:r>
            <a:endParaRPr lang="en-US"/>
          </a:p>
          <a:p>
            <a:pPr marL="128270" indent="-128270"/>
            <a:r>
              <a:rPr lang="en-US">
                <a:latin typeface="Tahoma"/>
                <a:ea typeface="Tahoma"/>
                <a:cs typeface="Tahoma"/>
              </a:rPr>
              <a:t>to select the most appropriate alternative and verify that it meets the </a:t>
            </a:r>
            <a:endParaRPr lang="en-US"/>
          </a:p>
          <a:p>
            <a:pPr marL="128270" indent="-128270"/>
            <a:r>
              <a:rPr lang="en-US">
                <a:latin typeface="Tahoma"/>
                <a:ea typeface="Tahoma"/>
                <a:cs typeface="Tahoma"/>
              </a:rPr>
              <a:t>business needs. Perform the evaluation thoroughly at this step. You will </a:t>
            </a:r>
            <a:endParaRPr lang="en-US"/>
          </a:p>
          <a:p>
            <a:pPr marL="128270" indent="-128270"/>
            <a:r>
              <a:rPr lang="en-US">
                <a:latin typeface="Tahoma"/>
                <a:ea typeface="Tahoma"/>
                <a:cs typeface="Tahoma"/>
              </a:rPr>
              <a:t>then require to only review the design decisions that you make as you </a:t>
            </a:r>
            <a:endParaRPr lang="en-US"/>
          </a:p>
          <a:p>
            <a:pPr marL="128270" indent="-128270"/>
            <a:r>
              <a:rPr lang="en-US">
                <a:latin typeface="Tahoma"/>
                <a:ea typeface="Tahoma"/>
                <a:cs typeface="Tahoma"/>
              </a:rPr>
              <a:t>proceed from the conceptual to logical and to physical models, rather </a:t>
            </a:r>
            <a:endParaRPr lang="en-US"/>
          </a:p>
          <a:p>
            <a:pPr marL="128270" indent="-128270"/>
            <a:r>
              <a:rPr lang="en-US">
                <a:latin typeface="Tahoma"/>
                <a:ea typeface="Tahoma"/>
                <a:cs typeface="Tahoma"/>
              </a:rPr>
              <a:t>than reviewing the later models in their entirety</a:t>
            </a:r>
          </a:p>
          <a:p>
            <a:pPr marL="128270" indent="-128270"/>
            <a:endParaRPr lang="en-US"/>
          </a:p>
        </p:txBody>
      </p:sp>
      <p:pic>
        <p:nvPicPr>
          <p:cNvPr id="4" name="Picture 3">
            <a:extLst>
              <a:ext uri="{FF2B5EF4-FFF2-40B4-BE49-F238E27FC236}">
                <a16:creationId xmlns:a16="http://schemas.microsoft.com/office/drawing/2014/main" id="{AC3FB08A-C0AC-4E38-ABFF-E8488A302B54}"/>
              </a:ext>
            </a:extLst>
          </p:cNvPr>
          <p:cNvPicPr>
            <a:picLocks noChangeAspect="1"/>
          </p:cNvPicPr>
          <p:nvPr/>
        </p:nvPicPr>
        <p:blipFill>
          <a:blip r:embed="rId2"/>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15194540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AA0-1C49-4612-B46B-99B8A0A74180}"/>
              </a:ext>
            </a:extLst>
          </p:cNvPr>
          <p:cNvSpPr>
            <a:spLocks noGrp="1"/>
          </p:cNvSpPr>
          <p:nvPr>
            <p:ph type="title"/>
          </p:nvPr>
        </p:nvSpPr>
        <p:spPr/>
        <p:txBody>
          <a:bodyPr/>
          <a:lstStyle/>
          <a:p>
            <a:r>
              <a:rPr lang="en-US">
                <a:ea typeface="+mj-lt"/>
                <a:cs typeface="+mj-lt"/>
              </a:rPr>
              <a:t>3.5: Components of a Conceptual Data Model </a:t>
            </a:r>
            <a:endParaRPr lang="en-US"/>
          </a:p>
        </p:txBody>
      </p:sp>
      <p:pic>
        <p:nvPicPr>
          <p:cNvPr id="4" name="Picture 4" descr="Diagram&#10;&#10;Description automatically generated">
            <a:extLst>
              <a:ext uri="{FF2B5EF4-FFF2-40B4-BE49-F238E27FC236}">
                <a16:creationId xmlns:a16="http://schemas.microsoft.com/office/drawing/2014/main" id="{731B0618-0C8B-412A-BEB7-2CC6E99C56AA}"/>
              </a:ext>
            </a:extLst>
          </p:cNvPr>
          <p:cNvPicPr>
            <a:picLocks noGrp="1" noChangeAspect="1"/>
          </p:cNvPicPr>
          <p:nvPr>
            <p:ph idx="1"/>
          </p:nvPr>
        </p:nvPicPr>
        <p:blipFill>
          <a:blip r:embed="rId2"/>
          <a:stretch>
            <a:fillRect/>
          </a:stretch>
        </p:blipFill>
        <p:spPr>
          <a:xfrm>
            <a:off x="846" y="671950"/>
            <a:ext cx="9140601" cy="4473611"/>
          </a:xfrm>
        </p:spPr>
      </p:pic>
      <p:pic>
        <p:nvPicPr>
          <p:cNvPr id="5" name="Picture 4">
            <a:extLst>
              <a:ext uri="{FF2B5EF4-FFF2-40B4-BE49-F238E27FC236}">
                <a16:creationId xmlns:a16="http://schemas.microsoft.com/office/drawing/2014/main" id="{8651BCB4-CCD6-4FBB-B72E-545A8500F770}"/>
              </a:ext>
            </a:extLst>
          </p:cNvPr>
          <p:cNvPicPr>
            <a:picLocks noChangeAspect="1"/>
          </p:cNvPicPr>
          <p:nvPr/>
        </p:nvPicPr>
        <p:blipFill>
          <a:blip r:embed="rId3"/>
          <a:stretch>
            <a:fillRect/>
          </a:stretch>
        </p:blipFill>
        <p:spPr>
          <a:xfrm>
            <a:off x="6918604" y="125138"/>
            <a:ext cx="2097206" cy="445047"/>
          </a:xfrm>
          <a:prstGeom prst="rect">
            <a:avLst/>
          </a:prstGeom>
        </p:spPr>
      </p:pic>
    </p:spTree>
    <p:extLst>
      <p:ext uri="{BB962C8B-B14F-4D97-AF65-F5344CB8AC3E}">
        <p14:creationId xmlns:p14="http://schemas.microsoft.com/office/powerpoint/2010/main" val="2046204041"/>
      </p:ext>
    </p:extLst>
  </p:cSld>
  <p:clrMapOvr>
    <a:masterClrMapping/>
  </p:clrMapOvr>
</p:sld>
</file>

<file path=ppt/theme/theme1.xml><?xml version="1.0" encoding="utf-8"?>
<a:theme xmlns:a="http://schemas.openxmlformats.org/drawingml/2006/main" name="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Custom 7">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8A9B56A3-D6B2-4F8D-9BD9-3AF7BA4FEBAC}" vid="{7FE69206-90C4-4E39-9CE9-610CC7F5CB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1791</TotalTime>
  <Words>14091</Words>
  <Application>Microsoft Office PowerPoint</Application>
  <PresentationFormat>On-screen Show (16:9)</PresentationFormat>
  <Paragraphs>1385</Paragraphs>
  <Slides>206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206</vt:i4>
      </vt:variant>
    </vt:vector>
  </HeadingPairs>
  <TitlesOfParts>
    <vt:vector size="218" baseType="lpstr">
      <vt:lpstr>Arial</vt:lpstr>
      <vt:lpstr>Arial Black</vt:lpstr>
      <vt:lpstr>Arial,Sans-Serif</vt:lpstr>
      <vt:lpstr>Calibri</vt:lpstr>
      <vt:lpstr>Castellar</vt:lpstr>
      <vt:lpstr>Symbol</vt:lpstr>
      <vt:lpstr>Symbol,Sans-Serif</vt:lpstr>
      <vt:lpstr>Tahoma</vt:lpstr>
      <vt:lpstr>Tahoma,Sans-Serif</vt:lpstr>
      <vt:lpstr>Times New Roman</vt:lpstr>
      <vt:lpstr>Wingdings</vt:lpstr>
      <vt:lpstr>Brain4ce_course_template</vt:lpstr>
      <vt:lpstr>Data Modeling for Business Intelligence</vt:lpstr>
      <vt:lpstr>Document History</vt:lpstr>
      <vt:lpstr>Course Goals and Non Goals</vt:lpstr>
      <vt:lpstr>Pre-requisites</vt:lpstr>
      <vt:lpstr>Intended Audience</vt:lpstr>
      <vt:lpstr>Day Wise Schedule</vt:lpstr>
      <vt:lpstr>Course Topics</vt:lpstr>
      <vt:lpstr>PowerPoint Presentation</vt:lpstr>
      <vt:lpstr>PowerPoint Presentation</vt:lpstr>
      <vt:lpstr>References</vt:lpstr>
      <vt:lpstr>Next Step Courses (if applicable)</vt:lpstr>
      <vt:lpstr>Other Parallel Technology Areas</vt:lpstr>
      <vt:lpstr>PowerPoint Presentation</vt:lpstr>
      <vt:lpstr>Objectives</vt:lpstr>
      <vt:lpstr>1.0:Introduction</vt:lpstr>
      <vt:lpstr>PowerPoint Presentation</vt:lpstr>
      <vt:lpstr>1.1: Introduction to Data Models</vt:lpstr>
      <vt:lpstr>PowerPoint Presentation</vt:lpstr>
      <vt:lpstr>1.2: Data Modeling Technique</vt:lpstr>
      <vt:lpstr>PowerPoint Presentation</vt:lpstr>
      <vt:lpstr>1.3:  Simple Data Model</vt:lpstr>
      <vt:lpstr>PowerPoint Presentation</vt:lpstr>
      <vt:lpstr>1.4:  Reasons for Using Data Modeling   </vt:lpstr>
      <vt:lpstr>PowerPoint Presentation</vt:lpstr>
      <vt:lpstr>1.4:  Reasons for Using Data Modeling</vt:lpstr>
      <vt:lpstr>PowerPoint Presentation</vt:lpstr>
      <vt:lpstr>1.4:  Reasons for Using Data Modeling</vt:lpstr>
      <vt:lpstr>PowerPoint Presentation</vt:lpstr>
      <vt:lpstr>1.5:  Features of a Good Data Model </vt:lpstr>
      <vt:lpstr>PowerPoint Presentation</vt:lpstr>
      <vt:lpstr>1.5:  Features of a Good Data Model </vt:lpstr>
      <vt:lpstr>PowerPoint Presentation</vt:lpstr>
      <vt:lpstr>1.5:  Features of a Good Data Model </vt:lpstr>
      <vt:lpstr>PowerPoint Presentation</vt:lpstr>
      <vt:lpstr>PowerPoint Presentation</vt:lpstr>
      <vt:lpstr>1.5:  Features of a Good Data Model </vt:lpstr>
      <vt:lpstr>PowerPoint Presentation</vt:lpstr>
      <vt:lpstr>1.5:  Features of a Good Data Model </vt:lpstr>
      <vt:lpstr>PowerPoint Presentation</vt:lpstr>
      <vt:lpstr>1.6: Adding Performance</vt:lpstr>
      <vt:lpstr>PowerPoint Presentation</vt:lpstr>
      <vt:lpstr>1.6: Adding Performance</vt:lpstr>
      <vt:lpstr>1.6: Adding Performance</vt:lpstr>
      <vt:lpstr>1.6: Adding Performance</vt:lpstr>
      <vt:lpstr>1.7:  People involved in Data Modeling</vt:lpstr>
      <vt:lpstr>PowerPoint Presentation</vt:lpstr>
      <vt:lpstr>1.7:  People involved in Data Modeling</vt:lpstr>
      <vt:lpstr>PowerPoint Presentation</vt:lpstr>
      <vt:lpstr>1.8: Data Modeling Stages and Deliverables </vt:lpstr>
      <vt:lpstr>PowerPoint Presentation</vt:lpstr>
      <vt:lpstr>1.8: Data Modeling Stages and Deliverables </vt:lpstr>
      <vt:lpstr>PowerPoint Presentation</vt:lpstr>
      <vt:lpstr>1.8: Data Modeling Stages and Deliverables </vt:lpstr>
      <vt:lpstr>PowerPoint Presentation</vt:lpstr>
      <vt:lpstr>1.8: Data Modeling Stages and Deliverables </vt:lpstr>
      <vt:lpstr>1.8: Data Modeling Stages and Deliverables </vt:lpstr>
      <vt:lpstr>1.8: Data Modeling Stages and Deliverables </vt:lpstr>
      <vt:lpstr>1.9: Classification of Information Level </vt:lpstr>
      <vt:lpstr>PowerPoint Presentation</vt:lpstr>
      <vt:lpstr>Summary</vt:lpstr>
      <vt:lpstr>Review Question</vt:lpstr>
      <vt:lpstr>PowerPoint Presentation</vt:lpstr>
      <vt:lpstr>PowerPoint Presentation</vt:lpstr>
      <vt:lpstr>2.1:  Collecting Requirements</vt:lpstr>
      <vt:lpstr>2.2: Understanding Requirements</vt:lpstr>
      <vt:lpstr>PowerPoint Presentation</vt:lpstr>
      <vt:lpstr>2.3:  Understanding Data Life Cycle</vt:lpstr>
      <vt:lpstr>PowerPoint Presentation</vt:lpstr>
      <vt:lpstr>PowerPoint Presentation</vt:lpstr>
      <vt:lpstr>2.4:  What is a Good Software Requirement?</vt:lpstr>
      <vt:lpstr>PowerPoint Presentation</vt:lpstr>
      <vt:lpstr>2.5:  Collecting Business Requirements</vt:lpstr>
      <vt:lpstr>PowerPoint Presentation</vt:lpstr>
      <vt:lpstr>2.5:  Interview with Stakeholders and Users</vt:lpstr>
      <vt:lpstr>2.5:  Other Methods of Collecting Requirements</vt:lpstr>
      <vt:lpstr>PowerPoint Presentation</vt:lpstr>
      <vt:lpstr>2.6:  Specifying Business Requirements</vt:lpstr>
      <vt:lpstr>PowerPoint Presentation</vt:lpstr>
      <vt:lpstr>Summary</vt:lpstr>
      <vt:lpstr>Review Question</vt:lpstr>
      <vt:lpstr>Module-X  Name of the Module</vt:lpstr>
      <vt:lpstr>Lesson Objectives </vt:lpstr>
      <vt:lpstr>3.1: Introduction to Conceptual Model  What is a Conceptual Model? </vt:lpstr>
      <vt:lpstr>PowerPoint Presentation</vt:lpstr>
      <vt:lpstr>3.1: Goals of Conceptual Model  Objectives of a Conceptual Model </vt:lpstr>
      <vt:lpstr>3.2: Stages in Conceptual Modeling  Main Stages in Conceptual Modeling </vt:lpstr>
      <vt:lpstr>PowerPoint Presentation</vt:lpstr>
      <vt:lpstr>3.2: Designing Solutions  </vt:lpstr>
      <vt:lpstr>PowerPoint Presentation</vt:lpstr>
      <vt:lpstr>PowerPoint Presentation</vt:lpstr>
      <vt:lpstr>3.2: Online Transaction Processing System (OLTP)   </vt:lpstr>
      <vt:lpstr>3.3: Patterns and Generic Models  Advantages of Patterns and Generic Models </vt:lpstr>
      <vt:lpstr>3.3: Using a Generic Model  </vt:lpstr>
      <vt:lpstr>PowerPoint Presentation</vt:lpstr>
      <vt:lpstr>3.3: Adopting Generic Model from Other Applications  Reusing Generic Models of Other Applications </vt:lpstr>
      <vt:lpstr>3.3: Generic Model </vt:lpstr>
      <vt:lpstr>3.4: Evaluating the Model </vt:lpstr>
      <vt:lpstr>PowerPoint Presentation</vt:lpstr>
      <vt:lpstr>3.5: Components of a Conceptual Data Model </vt:lpstr>
      <vt:lpstr>PowerPoint Presentation</vt:lpstr>
      <vt:lpstr>3.6: Starting with the Modeling  </vt:lpstr>
      <vt:lpstr>PowerPoint Presentation</vt:lpstr>
      <vt:lpstr>PowerPoint Presentation</vt:lpstr>
      <vt:lpstr>PowerPoint Presentation</vt:lpstr>
      <vt:lpstr>PowerPoint Presentation</vt:lpstr>
      <vt:lpstr>PowerPoint Presentation</vt:lpstr>
      <vt:lpstr>3.7: Entity-Relationship Model </vt:lpstr>
      <vt:lpstr>PowerPoint Presentation</vt:lpstr>
      <vt:lpstr>PowerPoint Presentation</vt:lpstr>
      <vt:lpstr>PowerPoint Presentation</vt:lpstr>
      <vt:lpstr>3.7: Entity-Relationship Model </vt:lpstr>
      <vt:lpstr>3.7: About Entities </vt:lpstr>
      <vt:lpstr>3.7: Entity Types </vt:lpstr>
      <vt:lpstr>PowerPoint Presentation</vt:lpstr>
      <vt:lpstr>3.8: Attributes </vt:lpstr>
      <vt:lpstr>PowerPoint Presentation</vt:lpstr>
      <vt:lpstr>Types of Attributes </vt:lpstr>
      <vt:lpstr>3.8: Identifying Key Attributes</vt:lpstr>
      <vt:lpstr>   3.8:Identifier attribute : Simple and Composite </vt:lpstr>
      <vt:lpstr>PowerPoint Presentation</vt:lpstr>
      <vt:lpstr>3.8: Types of Attributes </vt:lpstr>
      <vt:lpstr>PowerPoint Presentation</vt:lpstr>
      <vt:lpstr>Classifying relationships </vt:lpstr>
      <vt:lpstr>Degree of Relationship </vt:lpstr>
      <vt:lpstr>3.9: Relationships in the RDBMS </vt:lpstr>
      <vt:lpstr>Cardinality… </vt:lpstr>
      <vt:lpstr>direction </vt:lpstr>
      <vt:lpstr>Existence </vt:lpstr>
      <vt:lpstr>Constraints on Relationships </vt:lpstr>
      <vt:lpstr>3.9: The E-R Model – an Example </vt:lpstr>
      <vt:lpstr>3.9: The E-R Model – an Example    </vt:lpstr>
      <vt:lpstr>Case Study </vt:lpstr>
      <vt:lpstr>Case Study </vt:lpstr>
      <vt:lpstr>Identifying Key Relationships  </vt:lpstr>
      <vt:lpstr>1-to-1 Entity Relationship </vt:lpstr>
      <vt:lpstr>One-to-many (1:N) RELATIONSHIP </vt:lpstr>
      <vt:lpstr>Many-to-one (N:1) RELATIONSHIP </vt:lpstr>
      <vt:lpstr>Many- to – Many (N:M) Relationship </vt:lpstr>
      <vt:lpstr>Recursive Relationships </vt:lpstr>
      <vt:lpstr>Attributes of Relationship types </vt:lpstr>
      <vt:lpstr>Notation </vt:lpstr>
      <vt:lpstr>PowerPoint Presentation</vt:lpstr>
      <vt:lpstr>3.10: Dimension Modeling </vt:lpstr>
      <vt:lpstr>Dimensional Model </vt:lpstr>
      <vt:lpstr>Dimensional Model Advantages </vt:lpstr>
      <vt:lpstr>Difference Between E/R and  Dimensional Model </vt:lpstr>
      <vt:lpstr>Difference Between E/R and  Dimensional Model </vt:lpstr>
      <vt:lpstr>Process Measurement </vt:lpstr>
      <vt:lpstr>Fact Table GArain </vt:lpstr>
      <vt:lpstr>Process Perspectives </vt:lpstr>
      <vt:lpstr>3.10: Dimension Modeling – an Example   </vt:lpstr>
      <vt:lpstr>3.11: Steps in Dimension Modeling </vt:lpstr>
      <vt:lpstr>3.12: The Star Schema </vt:lpstr>
      <vt:lpstr>PowerPoint Presentation</vt:lpstr>
      <vt:lpstr>Designing a Star Schema </vt:lpstr>
      <vt:lpstr>3.12: Fact and Dimension tables </vt:lpstr>
      <vt:lpstr>PowerPoint Presentation</vt:lpstr>
      <vt:lpstr>PowerPoint Presentation</vt:lpstr>
      <vt:lpstr>3.12: Star Schema – an Example </vt:lpstr>
      <vt:lpstr>3.12: The Snow Flake Schema  </vt:lpstr>
      <vt:lpstr>3.12: Snow Flake Schema - Example</vt:lpstr>
      <vt:lpstr>3.12: The Implementation Approach  </vt:lpstr>
      <vt:lpstr>PowerPoint Presentation</vt:lpstr>
      <vt:lpstr>PowerPoint Presentation</vt:lpstr>
      <vt:lpstr>PowerPoint Presentation</vt:lpstr>
      <vt:lpstr>PowerPoint Presentation</vt:lpstr>
      <vt:lpstr>3.13: Conceptual Data Design </vt:lpstr>
      <vt:lpstr>Summary </vt:lpstr>
      <vt:lpstr>Review Question </vt:lpstr>
      <vt:lpstr>PowerPoint Presentation</vt:lpstr>
      <vt:lpstr>Lesson Objectives</vt:lpstr>
      <vt:lpstr>4.1: Introduction</vt:lpstr>
      <vt:lpstr>PowerPoint Presentation</vt:lpstr>
      <vt:lpstr>4.2: Features of a Logical Model</vt:lpstr>
      <vt:lpstr>4.3: Requisite Transformations </vt:lpstr>
      <vt:lpstr>4.3:  Table Specification </vt:lpstr>
      <vt:lpstr>4.3:  Column Specification   </vt:lpstr>
      <vt:lpstr>4.3:  Primary Key Specification </vt:lpstr>
      <vt:lpstr>4.3:  Foreign Key Specification </vt:lpstr>
      <vt:lpstr>4.4:  Types of Relationships</vt:lpstr>
      <vt:lpstr>PowerPoint Presentation</vt:lpstr>
      <vt:lpstr>PowerPoint Presentation</vt:lpstr>
      <vt:lpstr>PowerPoint Presentation</vt:lpstr>
      <vt:lpstr>PowerPoint Presentation</vt:lpstr>
      <vt:lpstr>4.4:  Types of Relationships</vt:lpstr>
      <vt:lpstr>Many-to-Many Relationship </vt:lpstr>
      <vt:lpstr>PowerPoint Presentation</vt:lpstr>
      <vt:lpstr>Resolving Many-to-Many Relationship </vt:lpstr>
      <vt:lpstr>PowerPoint Presentation</vt:lpstr>
      <vt:lpstr>4.5:  Logical Model –an Example</vt:lpstr>
      <vt:lpstr>Exercise 1 </vt:lpstr>
      <vt:lpstr>Exercise 1 Solution </vt:lpstr>
      <vt:lpstr>Example Fact Table </vt:lpstr>
      <vt:lpstr>Facts </vt:lpstr>
      <vt:lpstr>Facts </vt:lpstr>
      <vt:lpstr>Facts </vt:lpstr>
      <vt:lpstr>Unit Amounts </vt:lpstr>
      <vt:lpstr>Example Dimension Table Records </vt:lpstr>
      <vt:lpstr>Dimension Tables </vt:lpstr>
      <vt:lpstr>4.6:  Logical Model</vt:lpstr>
      <vt:lpstr>Data modeling TOOLS </vt:lpstr>
      <vt:lpstr>Summary </vt:lpstr>
      <vt:lpstr>Review Question </vt:lpstr>
      <vt:lpstr>PowerPoint Presentation</vt:lpstr>
      <vt:lpstr>Survey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Module-X  Name of the Module</dc:title>
  <dc:creator>Harsha Sundaresh</dc:creator>
  <cp:lastModifiedBy>GOURISHETTY RISHWANTH</cp:lastModifiedBy>
  <cp:revision>8</cp:revision>
  <dcterms:created xsi:type="dcterms:W3CDTF">2021-11-17T05:10:48Z</dcterms:created>
  <dcterms:modified xsi:type="dcterms:W3CDTF">2021-11-21T10:02:29Z</dcterms:modified>
</cp:coreProperties>
</file>